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28" r:id="rId1"/>
  </p:sldMasterIdLst>
  <p:notesMasterIdLst>
    <p:notesMasterId r:id="rId41"/>
  </p:notesMasterIdLst>
  <p:handoutMasterIdLst>
    <p:handoutMasterId r:id="rId42"/>
  </p:handoutMasterIdLst>
  <p:sldIdLst>
    <p:sldId id="1443" r:id="rId2"/>
    <p:sldId id="1458" r:id="rId3"/>
    <p:sldId id="1507" r:id="rId4"/>
    <p:sldId id="1450" r:id="rId5"/>
    <p:sldId id="1484" r:id="rId6"/>
    <p:sldId id="1493" r:id="rId7"/>
    <p:sldId id="1486" r:id="rId8"/>
    <p:sldId id="1444" r:id="rId9"/>
    <p:sldId id="1460" r:id="rId10"/>
    <p:sldId id="1494" r:id="rId11"/>
    <p:sldId id="1508" r:id="rId12"/>
    <p:sldId id="1487" r:id="rId13"/>
    <p:sldId id="1488" r:id="rId14"/>
    <p:sldId id="1516" r:id="rId15"/>
    <p:sldId id="1517" r:id="rId16"/>
    <p:sldId id="1490" r:id="rId17"/>
    <p:sldId id="1491" r:id="rId18"/>
    <p:sldId id="1512" r:id="rId19"/>
    <p:sldId id="1513" r:id="rId20"/>
    <p:sldId id="1514" r:id="rId21"/>
    <p:sldId id="1515" r:id="rId22"/>
    <p:sldId id="1519" r:id="rId23"/>
    <p:sldId id="1520" r:id="rId24"/>
    <p:sldId id="1521" r:id="rId25"/>
    <p:sldId id="1522" r:id="rId26"/>
    <p:sldId id="1523" r:id="rId27"/>
    <p:sldId id="1524" r:id="rId28"/>
    <p:sldId id="1525" r:id="rId29"/>
    <p:sldId id="1526" r:id="rId30"/>
    <p:sldId id="1527" r:id="rId31"/>
    <p:sldId id="1528" r:id="rId32"/>
    <p:sldId id="1529" r:id="rId33"/>
    <p:sldId id="1530" r:id="rId34"/>
    <p:sldId id="1531" r:id="rId35"/>
    <p:sldId id="1532" r:id="rId36"/>
    <p:sldId id="1533" r:id="rId37"/>
    <p:sldId id="1534" r:id="rId38"/>
    <p:sldId id="1535" r:id="rId39"/>
    <p:sldId id="1492" r:id="rId40"/>
  </p:sldIdLst>
  <p:sldSz cx="12599988" cy="86407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5" userDrawn="1">
          <p15:clr>
            <a:srgbClr val="A4A3A4"/>
          </p15:clr>
        </p15:guide>
        <p15:guide id="2" pos="2472" userDrawn="1">
          <p15:clr>
            <a:srgbClr val="A4A3A4"/>
          </p15:clr>
        </p15:guide>
        <p15:guide id="3" orient="horz" pos="5216" userDrawn="1">
          <p15:clr>
            <a:srgbClr val="A4A3A4"/>
          </p15:clr>
        </p15:guide>
        <p15:guide id="4" orient="horz" pos="249" userDrawn="1">
          <p15:clr>
            <a:srgbClr val="A4A3A4"/>
          </p15:clr>
        </p15:guide>
        <p15:guide id="5" orient="horz" pos="23" userDrawn="1">
          <p15:clr>
            <a:srgbClr val="A4A3A4"/>
          </p15:clr>
        </p15:guide>
        <p15:guide id="6" pos="7733" userDrawn="1">
          <p15:clr>
            <a:srgbClr val="A4A3A4"/>
          </p15:clr>
        </p15:guide>
        <p15:guide id="7" pos="181" userDrawn="1">
          <p15:clr>
            <a:srgbClr val="A4A3A4"/>
          </p15:clr>
        </p15:guide>
        <p15:guide id="8" pos="6214" userDrawn="1">
          <p15:clr>
            <a:srgbClr val="A4A3A4"/>
          </p15:clr>
        </p15:guide>
        <p15:guide id="9" orient="horz" pos="5239" userDrawn="1">
          <p15:clr>
            <a:srgbClr val="A4A3A4"/>
          </p15:clr>
        </p15:guide>
        <p15:guide id="10" pos="7779" userDrawn="1">
          <p15:clr>
            <a:srgbClr val="A4A3A4"/>
          </p15:clr>
        </p15:guide>
        <p15:guide id="11" orient="horz" pos="4672" userDrawn="1">
          <p15:clr>
            <a:srgbClr val="A4A3A4"/>
          </p15:clr>
        </p15:guide>
        <p15:guide id="12" orient="horz" pos="35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CCCDD0"/>
    <a:srgbClr val="1E5689"/>
    <a:srgbClr val="026073"/>
    <a:srgbClr val="02354F"/>
    <a:srgbClr val="164067"/>
    <a:srgbClr val="25406F"/>
    <a:srgbClr val="2E75B6"/>
    <a:srgbClr val="1F4E7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4" autoAdjust="0"/>
    <p:restoredTop sz="95244" autoAdjust="0"/>
  </p:normalViewPr>
  <p:slideViewPr>
    <p:cSldViewPr snapToGrid="0">
      <p:cViewPr>
        <p:scale>
          <a:sx n="39" d="100"/>
          <a:sy n="39" d="100"/>
        </p:scale>
        <p:origin x="3384" y="1476"/>
      </p:cViewPr>
      <p:guideLst>
        <p:guide orient="horz" pos="635"/>
        <p:guide pos="2472"/>
        <p:guide orient="horz" pos="5216"/>
        <p:guide orient="horz" pos="249"/>
        <p:guide orient="horz" pos="23"/>
        <p:guide pos="7733"/>
        <p:guide pos="181"/>
        <p:guide pos="6214"/>
        <p:guide orient="horz" pos="5239"/>
        <p:guide pos="7779"/>
        <p:guide orient="horz" pos="4672"/>
        <p:guide orient="horz" pos="35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FileServer\&#1044;&#1057;&#1050;\&#1056;&#1086;&#1089;&#1089;&#1090;&#1072;&#1090;\&#1054;&#1073;&#1086;&#1088;&#1086;&#1090;&#1099;%20&#1057;&#1055;&#1086;&#1050;%202016-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FileServer\&#1044;&#1057;&#1050;\&#1056;&#1086;&#1089;&#1089;&#1090;&#1072;&#1090;\&#1057;&#1061;&#1050;%202007-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Лист4!$A$3</c:f>
              <c:strCache>
                <c:ptCount val="1"/>
                <c:pt idx="0">
                  <c:v>перерабатывающие кооперативы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512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Лист4!$B$2:$F$2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Лист4!$B$3:$F$3</c:f>
              <c:numCache>
                <c:formatCode>#,##0.00</c:formatCode>
                <c:ptCount val="5"/>
                <c:pt idx="0">
                  <c:v>22.107866999999999</c:v>
                </c:pt>
                <c:pt idx="1">
                  <c:v>21.44810266</c:v>
                </c:pt>
                <c:pt idx="2">
                  <c:v>29.524003270000005</c:v>
                </c:pt>
                <c:pt idx="3">
                  <c:v>32.016888000000002</c:v>
                </c:pt>
                <c:pt idx="4">
                  <c:v>36.039270480000006</c:v>
                </c:pt>
              </c:numCache>
            </c:numRef>
          </c:val>
        </c:ser>
        <c:ser>
          <c:idx val="1"/>
          <c:order val="1"/>
          <c:tx>
            <c:strRef>
              <c:f>Лист4!$A$4</c:f>
              <c:strCache>
                <c:ptCount val="1"/>
                <c:pt idx="0">
                  <c:v>снабженческо-сбытовые кооперативы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512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Лист4!$B$2:$F$2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Лист4!$B$4:$F$4</c:f>
              <c:numCache>
                <c:formatCode>#,##0.00</c:formatCode>
                <c:ptCount val="5"/>
                <c:pt idx="0">
                  <c:v>10.597868399999998</c:v>
                </c:pt>
                <c:pt idx="1">
                  <c:v>11.9564062</c:v>
                </c:pt>
                <c:pt idx="2">
                  <c:v>12.389614199999999</c:v>
                </c:pt>
                <c:pt idx="3">
                  <c:v>8.7888687000000001</c:v>
                </c:pt>
                <c:pt idx="4">
                  <c:v>10.621255</c:v>
                </c:pt>
              </c:numCache>
            </c:numRef>
          </c:val>
        </c:ser>
        <c:ser>
          <c:idx val="2"/>
          <c:order val="2"/>
          <c:tx>
            <c:strRef>
              <c:f>Лист4!$A$5</c:f>
              <c:strCache>
                <c:ptCount val="1"/>
                <c:pt idx="0">
                  <c:v>кредитные кооперативы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512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Лист4!$B$2:$F$2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Лист4!$B$5:$F$5</c:f>
              <c:numCache>
                <c:formatCode>#,##0.00</c:formatCode>
                <c:ptCount val="5"/>
                <c:pt idx="0">
                  <c:v>2.685635</c:v>
                </c:pt>
                <c:pt idx="1">
                  <c:v>2.651923</c:v>
                </c:pt>
                <c:pt idx="2">
                  <c:v>2.6694930000000001</c:v>
                </c:pt>
                <c:pt idx="3">
                  <c:v>2.7636539999999998</c:v>
                </c:pt>
                <c:pt idx="4">
                  <c:v>2.8381240000000001</c:v>
                </c:pt>
              </c:numCache>
            </c:numRef>
          </c:val>
        </c:ser>
        <c:ser>
          <c:idx val="3"/>
          <c:order val="3"/>
          <c:tx>
            <c:strRef>
              <c:f>Лист4!$A$6</c:f>
              <c:strCache>
                <c:ptCount val="1"/>
                <c:pt idx="0">
                  <c:v>прочие, вкл.обслуживающие, кооперативы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512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Лист4!$B$2:$F$2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Лист4!$B$6:$F$6</c:f>
              <c:numCache>
                <c:formatCode>#,##0.00</c:formatCode>
                <c:ptCount val="5"/>
                <c:pt idx="0">
                  <c:v>3.5853188000000005</c:v>
                </c:pt>
                <c:pt idx="1">
                  <c:v>6.2865264000000005</c:v>
                </c:pt>
                <c:pt idx="2">
                  <c:v>6.818733260000001</c:v>
                </c:pt>
                <c:pt idx="3">
                  <c:v>7.8239909000000001</c:v>
                </c:pt>
                <c:pt idx="4">
                  <c:v>10.397874310000001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840560"/>
        <c:axId val="90841120"/>
        <c:axId val="0"/>
      </c:bar3DChart>
      <c:catAx>
        <c:axId val="9084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512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90841120"/>
        <c:crosses val="autoZero"/>
        <c:auto val="1"/>
        <c:lblAlgn val="ctr"/>
        <c:lblOffset val="100"/>
        <c:noMultiLvlLbl val="0"/>
      </c:catAx>
      <c:valAx>
        <c:axId val="9084112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9084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512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СПоК!$B$47</c:f>
              <c:strCache>
                <c:ptCount val="1"/>
                <c:pt idx="0">
                  <c:v>Сельскохозяйственные потребительские кооперативы без кредитных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0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СПоК!$C$46:$F$46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СПоК!$C$47:$F$47</c:f>
              <c:numCache>
                <c:formatCode>#,##0</c:formatCode>
                <c:ptCount val="4"/>
                <c:pt idx="0">
                  <c:v>4432</c:v>
                </c:pt>
                <c:pt idx="1">
                  <c:v>4578</c:v>
                </c:pt>
                <c:pt idx="2">
                  <c:v>4893</c:v>
                </c:pt>
                <c:pt idx="3">
                  <c:v>5052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843360"/>
        <c:axId val="90843920"/>
      </c:lineChart>
      <c:catAx>
        <c:axId val="9084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512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90843920"/>
        <c:crosses val="autoZero"/>
        <c:auto val="1"/>
        <c:lblAlgn val="ctr"/>
        <c:lblOffset val="100"/>
        <c:noMultiLvlLbl val="0"/>
      </c:catAx>
      <c:valAx>
        <c:axId val="9084392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084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D71B2-C074-4B13-AB67-B32509399B4C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3FB5-6A54-469C-AF8A-E30B739F1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37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4A145-E748-45E6-9541-8C569DD64A2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1241425"/>
            <a:ext cx="48831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FF0B7-6C7A-444D-BC86-99C02D584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36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1pPr>
    <a:lvl2pPr marL="473934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2pPr>
    <a:lvl3pPr marL="947867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3pPr>
    <a:lvl4pPr marL="1421801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4pPr>
    <a:lvl5pPr marL="1895734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5pPr>
    <a:lvl6pPr marL="2369668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6pPr>
    <a:lvl7pPr marL="2843601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7pPr>
    <a:lvl8pPr marL="3317535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8pPr>
    <a:lvl9pPr marL="3791468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20F7-578A-4D47-A7ED-202BA2DC373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293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7263" y="1241425"/>
            <a:ext cx="48831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D79D-BB0D-4D57-9CD5-52C6D0A67DA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0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7263" y="1241425"/>
            <a:ext cx="48831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D79D-BB0D-4D57-9CD5-52C6D0A67DA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4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6109F-8FE0-4C6D-9709-68A2F512C32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6109F-8FE0-4C6D-9709-68A2F512C328}" type="slidenum">
              <a:rPr lang="ru-RU" smtClean="0"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39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FF0B7-6C7A-444D-BC86-99C02D58423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2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20F7-578A-4D47-A7ED-202BA2DC37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7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BB36-FEC8-435E-A67A-888D12BB963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6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D20F7-578A-4D47-A7ED-202BA2DC373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19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7263" y="1241425"/>
            <a:ext cx="48831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DCCE63-FCDB-45D4-AA38-4E6F29E1C35D}" type="slidenum">
              <a:rPr lang="ru-RU" altLang="ru-RU" smtClean="0">
                <a:latin typeface="Calibri" panose="020F0502020204030204" pitchFamily="34" charset="0"/>
              </a:rPr>
              <a:pPr/>
              <a:t>18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70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D79D-BB0D-4D57-9CD5-52C6D0A67DA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0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4999" y="1414125"/>
            <a:ext cx="9449991" cy="3008266"/>
          </a:xfrm>
        </p:spPr>
        <p:txBody>
          <a:bodyPr anchor="b"/>
          <a:lstStyle>
            <a:lvl1pPr algn="ctr">
              <a:defRPr sz="6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4999" y="4538401"/>
            <a:ext cx="9449991" cy="2086184"/>
          </a:xfrm>
        </p:spPr>
        <p:txBody>
          <a:bodyPr/>
          <a:lstStyle>
            <a:lvl1pPr marL="0" indent="0" algn="ctr">
              <a:buNone/>
              <a:defRPr sz="2480"/>
            </a:lvl1pPr>
            <a:lvl2pPr marL="472516" indent="0" algn="ctr">
              <a:buNone/>
              <a:defRPr sz="2067"/>
            </a:lvl2pPr>
            <a:lvl3pPr marL="945032" indent="0" algn="ctr">
              <a:buNone/>
              <a:defRPr sz="1860"/>
            </a:lvl3pPr>
            <a:lvl4pPr marL="1417549" indent="0" algn="ctr">
              <a:buNone/>
              <a:defRPr sz="1654"/>
            </a:lvl4pPr>
            <a:lvl5pPr marL="1890065" indent="0" algn="ctr">
              <a:buNone/>
              <a:defRPr sz="1654"/>
            </a:lvl5pPr>
            <a:lvl6pPr marL="2362581" indent="0" algn="ctr">
              <a:buNone/>
              <a:defRPr sz="1654"/>
            </a:lvl6pPr>
            <a:lvl7pPr marL="2835097" indent="0" algn="ctr">
              <a:buNone/>
              <a:defRPr sz="1654"/>
            </a:lvl7pPr>
            <a:lvl8pPr marL="3307613" indent="0" algn="ctr">
              <a:buNone/>
              <a:defRPr sz="1654"/>
            </a:lvl8pPr>
            <a:lvl9pPr marL="3780130" indent="0" algn="ctr">
              <a:buNone/>
              <a:defRPr sz="165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0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16867" y="460041"/>
            <a:ext cx="2716872" cy="732264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6249" y="460041"/>
            <a:ext cx="7993117" cy="73226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299374" y="3243722"/>
            <a:ext cx="10001242" cy="2153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>
              <a:defRPr lang="en-US" sz="32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lvl="0" algn="ctr" defTabSz="1163111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3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1866933" y="8257871"/>
            <a:ext cx="387770" cy="18174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1093324" rtl="0" eaLnBrk="1" fontAlgn="base" latinLnBrk="0" hangingPunct="1">
              <a:lnSpc>
                <a:spcPts val="143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47F3F-2E8A-4EAB-A46A-01A88D87E637}" type="slidenum">
              <a:rPr kumimoji="0" lang="en-US" sz="1272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093324" rtl="0" eaLnBrk="1" fontAlgn="base" latinLnBrk="0" hangingPunct="1">
                <a:lnSpc>
                  <a:spcPts val="1434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72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427288" y="152402"/>
            <a:ext cx="8827415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2400" kern="1200" dirty="0" smtClean="0">
                <a:solidFill>
                  <a:srgbClr val="1F4E79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1163111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1350" y="1062099"/>
            <a:ext cx="11903353" cy="725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242962" indent="0">
              <a:buNone/>
              <a:defRPr>
                <a:solidFill>
                  <a:schemeClr val="tx1"/>
                </a:solidFill>
              </a:defRPr>
            </a:lvl3pPr>
            <a:lvl4pPr marL="476432" indent="0">
              <a:buNone/>
              <a:defRPr>
                <a:solidFill>
                  <a:schemeClr val="tx1"/>
                </a:solidFill>
              </a:defRPr>
            </a:lvl4pPr>
            <a:lvl5pPr marL="719391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16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21">
          <p15:clr>
            <a:srgbClr val="FBAE40"/>
          </p15:clr>
        </p15:guide>
        <p15:guide id="2" pos="39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 userDrawn="1"/>
        </p:nvSpPr>
        <p:spPr bwMode="auto">
          <a:xfrm>
            <a:off x="-987642" y="307271"/>
            <a:ext cx="987648" cy="230860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781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Space before</a:t>
            </a:r>
            <a:endParaRPr lang="ru-R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 userDrawn="1"/>
        </p:nvSpPr>
        <p:spPr bwMode="auto">
          <a:xfrm>
            <a:off x="-15916" y="8659115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Left indent</a:t>
            </a:r>
            <a:endParaRPr lang="en-A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Пятиугольник 20"/>
          <p:cNvSpPr/>
          <p:nvPr userDrawn="1"/>
        </p:nvSpPr>
        <p:spPr bwMode="auto">
          <a:xfrm>
            <a:off x="-1003571" y="2030491"/>
            <a:ext cx="987648" cy="230860"/>
          </a:xfrm>
          <a:prstGeom prst="homePlat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781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ru-R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8" y="1164689"/>
            <a:ext cx="11135345" cy="57689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319559" indent="0">
              <a:buNone/>
              <a:defRPr sz="176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Enter your subheadline here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8" y="422706"/>
            <a:ext cx="11135345" cy="731100"/>
          </a:xfrm>
          <a:prstGeom prst="rect">
            <a:avLst/>
          </a:prstGeom>
        </p:spPr>
        <p:txBody>
          <a:bodyPr lIns="89904" tIns="0" rIns="91344" bIns="0" anchor="b" anchorCtr="0">
            <a:normAutofit/>
          </a:bodyPr>
          <a:lstStyle>
            <a:lvl1pPr>
              <a:defRPr sz="1944" b="1">
                <a:solidFill>
                  <a:srgbClr val="232323"/>
                </a:solidFill>
              </a:defRPr>
            </a:lvl1pPr>
          </a:lstStyle>
          <a:p>
            <a:r>
              <a:rPr lang="en-US" dirty="0"/>
              <a:t>Enter your headline here</a:t>
            </a:r>
            <a:endParaRPr lang="ru-RU" dirty="0"/>
          </a:p>
        </p:txBody>
      </p:sp>
      <p:sp>
        <p:nvSpPr>
          <p:cNvPr id="33" name="Пятиугольник 32"/>
          <p:cNvSpPr/>
          <p:nvPr userDrawn="1"/>
        </p:nvSpPr>
        <p:spPr bwMode="auto">
          <a:xfrm>
            <a:off x="-987641" y="8120992"/>
            <a:ext cx="971729" cy="230860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781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Space after</a:t>
            </a:r>
            <a:endParaRPr lang="ru-R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AutoShape 12"/>
          <p:cNvSpPr>
            <a:spLocks noChangeArrowheads="1"/>
          </p:cNvSpPr>
          <p:nvPr userDrawn="1"/>
        </p:nvSpPr>
        <p:spPr bwMode="auto">
          <a:xfrm>
            <a:off x="11719052" y="8661769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Right indent</a:t>
            </a:r>
            <a:endParaRPr lang="en-A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 userDrawn="1"/>
        </p:nvSpPr>
        <p:spPr bwMode="auto">
          <a:xfrm>
            <a:off x="1006442" y="8658344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en-A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AutoShape 12"/>
          <p:cNvSpPr>
            <a:spLocks noChangeArrowheads="1"/>
          </p:cNvSpPr>
          <p:nvPr userDrawn="1"/>
        </p:nvSpPr>
        <p:spPr bwMode="auto">
          <a:xfrm>
            <a:off x="10710825" y="8658344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en-A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Пятиугольник 18"/>
          <p:cNvSpPr/>
          <p:nvPr userDrawn="1"/>
        </p:nvSpPr>
        <p:spPr bwMode="auto">
          <a:xfrm>
            <a:off x="-1003571" y="7199196"/>
            <a:ext cx="987648" cy="230860"/>
          </a:xfrm>
          <a:prstGeom prst="homePlat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781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878787" fontAlgn="base">
              <a:spcBef>
                <a:spcPct val="0"/>
              </a:spcBef>
              <a:spcAft>
                <a:spcPct val="0"/>
              </a:spcAft>
            </a:pPr>
            <a:r>
              <a:rPr lang="en-US" sz="883" dirty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ru-RU" sz="883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1152188" y="7963674"/>
            <a:ext cx="1008225" cy="2727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lang="ru-RU" sz="973" smtClean="0">
                <a:solidFill>
                  <a:schemeClr val="accent1"/>
                </a:solidFill>
              </a:defRPr>
            </a:lvl1pPr>
          </a:lstStyle>
          <a:p>
            <a:fld id="{BDBB2107-50E8-4020-A265-E2E05D6FF4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1" y="134022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93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11866563" y="8258175"/>
            <a:ext cx="387350" cy="180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>
            <a:lvl1pPr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179"/>
              </a:lnSpc>
              <a:defRPr/>
            </a:pPr>
            <a:fld id="{B4C97C18-4090-4589-B3F6-84FABBF93C2D}" type="slidenum">
              <a:rPr lang="en-US" altLang="ru-RU" sz="984" smtClean="0">
                <a:solidFill>
                  <a:srgbClr val="7F7F7F"/>
                </a:solidFill>
              </a:rPr>
              <a:pPr algn="r" eaLnBrk="1" hangingPunct="1">
                <a:lnSpc>
                  <a:spcPts val="1179"/>
                </a:lnSpc>
                <a:defRPr/>
              </a:pPr>
              <a:t>‹#›</a:t>
            </a:fld>
            <a:endParaRPr lang="en-US" altLang="ru-RU" sz="984" smtClean="0">
              <a:solidFill>
                <a:srgbClr val="7F7F7F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/>
            </a:extLst>
          </p:cNvPr>
          <p:cNvCxnSpPr/>
          <p:nvPr userDrawn="1"/>
        </p:nvCxnSpPr>
        <p:spPr>
          <a:xfrm>
            <a:off x="354014" y="1123951"/>
            <a:ext cx="1189037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844800" y="228781"/>
            <a:ext cx="9409903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en-US" sz="2296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2" descr="C:\Users\ПК\Downloads\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9983" y="266244"/>
            <a:ext cx="1629890" cy="546713"/>
          </a:xfrm>
          <a:prstGeom prst="rect">
            <a:avLst/>
          </a:prstGeom>
          <a:noFill/>
        </p:spPr>
      </p:pic>
      <p:pic>
        <p:nvPicPr>
          <p:cNvPr id="7" name="Picture 2" descr="C:\Users\ПК\Desktop\logo_korp_2 (1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73" y="42673"/>
            <a:ext cx="1727576" cy="903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0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7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687" y="2154191"/>
            <a:ext cx="10867490" cy="3594317"/>
          </a:xfrm>
        </p:spPr>
        <p:txBody>
          <a:bodyPr anchor="b"/>
          <a:lstStyle>
            <a:lvl1pPr>
              <a:defRPr sz="6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9687" y="5782512"/>
            <a:ext cx="10867490" cy="1890166"/>
          </a:xfrm>
        </p:spPr>
        <p:txBody>
          <a:bodyPr/>
          <a:lstStyle>
            <a:lvl1pPr marL="0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1pPr>
            <a:lvl2pPr marL="472516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2pPr>
            <a:lvl3pPr marL="94503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3pPr>
            <a:lvl4pPr marL="1417549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4pPr>
            <a:lvl5pPr marL="189006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5pPr>
            <a:lvl6pPr marL="2362581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6pPr>
            <a:lvl7pPr marL="2835097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7pPr>
            <a:lvl8pPr marL="33076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8pPr>
            <a:lvl9pPr marL="378013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26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6249" y="2300203"/>
            <a:ext cx="5354995" cy="54824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78744" y="2300203"/>
            <a:ext cx="5354995" cy="54824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9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890" y="460041"/>
            <a:ext cx="10867490" cy="167014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891" y="2118188"/>
            <a:ext cx="5330385" cy="1038091"/>
          </a:xfrm>
        </p:spPr>
        <p:txBody>
          <a:bodyPr anchor="b"/>
          <a:lstStyle>
            <a:lvl1pPr marL="0" indent="0">
              <a:buNone/>
              <a:defRPr sz="2480" b="1"/>
            </a:lvl1pPr>
            <a:lvl2pPr marL="472516" indent="0">
              <a:buNone/>
              <a:defRPr sz="2067" b="1"/>
            </a:lvl2pPr>
            <a:lvl3pPr marL="945032" indent="0">
              <a:buNone/>
              <a:defRPr sz="1860" b="1"/>
            </a:lvl3pPr>
            <a:lvl4pPr marL="1417549" indent="0">
              <a:buNone/>
              <a:defRPr sz="1654" b="1"/>
            </a:lvl4pPr>
            <a:lvl5pPr marL="1890065" indent="0">
              <a:buNone/>
              <a:defRPr sz="1654" b="1"/>
            </a:lvl5pPr>
            <a:lvl6pPr marL="2362581" indent="0">
              <a:buNone/>
              <a:defRPr sz="1654" b="1"/>
            </a:lvl6pPr>
            <a:lvl7pPr marL="2835097" indent="0">
              <a:buNone/>
              <a:defRPr sz="1654" b="1"/>
            </a:lvl7pPr>
            <a:lvl8pPr marL="3307613" indent="0">
              <a:buNone/>
              <a:defRPr sz="1654" b="1"/>
            </a:lvl8pPr>
            <a:lvl9pPr marL="3780130" indent="0">
              <a:buNone/>
              <a:defRPr sz="165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891" y="3156278"/>
            <a:ext cx="5330385" cy="46424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8744" y="2118188"/>
            <a:ext cx="5356636" cy="1038091"/>
          </a:xfrm>
        </p:spPr>
        <p:txBody>
          <a:bodyPr anchor="b"/>
          <a:lstStyle>
            <a:lvl1pPr marL="0" indent="0">
              <a:buNone/>
              <a:defRPr sz="2480" b="1"/>
            </a:lvl1pPr>
            <a:lvl2pPr marL="472516" indent="0">
              <a:buNone/>
              <a:defRPr sz="2067" b="1"/>
            </a:lvl2pPr>
            <a:lvl3pPr marL="945032" indent="0">
              <a:buNone/>
              <a:defRPr sz="1860" b="1"/>
            </a:lvl3pPr>
            <a:lvl4pPr marL="1417549" indent="0">
              <a:buNone/>
              <a:defRPr sz="1654" b="1"/>
            </a:lvl4pPr>
            <a:lvl5pPr marL="1890065" indent="0">
              <a:buNone/>
              <a:defRPr sz="1654" b="1"/>
            </a:lvl5pPr>
            <a:lvl6pPr marL="2362581" indent="0">
              <a:buNone/>
              <a:defRPr sz="1654" b="1"/>
            </a:lvl6pPr>
            <a:lvl7pPr marL="2835097" indent="0">
              <a:buNone/>
              <a:defRPr sz="1654" b="1"/>
            </a:lvl7pPr>
            <a:lvl8pPr marL="3307613" indent="0">
              <a:buNone/>
              <a:defRPr sz="1654" b="1"/>
            </a:lvl8pPr>
            <a:lvl9pPr marL="3780130" indent="0">
              <a:buNone/>
              <a:defRPr sz="165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78744" y="3156278"/>
            <a:ext cx="5356636" cy="46424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35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6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891" y="576051"/>
            <a:ext cx="4063824" cy="2016178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6636" y="1244111"/>
            <a:ext cx="6378744" cy="6140542"/>
          </a:xfrm>
        </p:spPr>
        <p:txBody>
          <a:bodyPr/>
          <a:lstStyle>
            <a:lvl1pPr>
              <a:defRPr sz="3307"/>
            </a:lvl1pPr>
            <a:lvl2pPr>
              <a:defRPr sz="2894"/>
            </a:lvl2pPr>
            <a:lvl3pPr>
              <a:defRPr sz="2480"/>
            </a:lvl3pPr>
            <a:lvl4pPr>
              <a:defRPr sz="2067"/>
            </a:lvl4pPr>
            <a:lvl5pPr>
              <a:defRPr sz="2067"/>
            </a:lvl5pPr>
            <a:lvl6pPr>
              <a:defRPr sz="2067"/>
            </a:lvl6pPr>
            <a:lvl7pPr>
              <a:defRPr sz="2067"/>
            </a:lvl7pPr>
            <a:lvl8pPr>
              <a:defRPr sz="2067"/>
            </a:lvl8pPr>
            <a:lvl9pPr>
              <a:defRPr sz="20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891" y="2592229"/>
            <a:ext cx="4063824" cy="4802425"/>
          </a:xfrm>
        </p:spPr>
        <p:txBody>
          <a:bodyPr/>
          <a:lstStyle>
            <a:lvl1pPr marL="0" indent="0">
              <a:buNone/>
              <a:defRPr sz="1654"/>
            </a:lvl1pPr>
            <a:lvl2pPr marL="472516" indent="0">
              <a:buNone/>
              <a:defRPr sz="1447"/>
            </a:lvl2pPr>
            <a:lvl3pPr marL="945032" indent="0">
              <a:buNone/>
              <a:defRPr sz="1240"/>
            </a:lvl3pPr>
            <a:lvl4pPr marL="1417549" indent="0">
              <a:buNone/>
              <a:defRPr sz="1034"/>
            </a:lvl4pPr>
            <a:lvl5pPr marL="1890065" indent="0">
              <a:buNone/>
              <a:defRPr sz="1034"/>
            </a:lvl5pPr>
            <a:lvl6pPr marL="2362581" indent="0">
              <a:buNone/>
              <a:defRPr sz="1034"/>
            </a:lvl6pPr>
            <a:lvl7pPr marL="2835097" indent="0">
              <a:buNone/>
              <a:defRPr sz="1034"/>
            </a:lvl7pPr>
            <a:lvl8pPr marL="3307613" indent="0">
              <a:buNone/>
              <a:defRPr sz="1034"/>
            </a:lvl8pPr>
            <a:lvl9pPr marL="3780130" indent="0">
              <a:buNone/>
              <a:defRPr sz="103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5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891" y="576051"/>
            <a:ext cx="4063824" cy="2016178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56636" y="1244111"/>
            <a:ext cx="6378744" cy="6140542"/>
          </a:xfrm>
        </p:spPr>
        <p:txBody>
          <a:bodyPr/>
          <a:lstStyle>
            <a:lvl1pPr marL="0" indent="0">
              <a:buNone/>
              <a:defRPr sz="3307"/>
            </a:lvl1pPr>
            <a:lvl2pPr marL="472516" indent="0">
              <a:buNone/>
              <a:defRPr sz="2894"/>
            </a:lvl2pPr>
            <a:lvl3pPr marL="945032" indent="0">
              <a:buNone/>
              <a:defRPr sz="2480"/>
            </a:lvl3pPr>
            <a:lvl4pPr marL="1417549" indent="0">
              <a:buNone/>
              <a:defRPr sz="2067"/>
            </a:lvl4pPr>
            <a:lvl5pPr marL="1890065" indent="0">
              <a:buNone/>
              <a:defRPr sz="2067"/>
            </a:lvl5pPr>
            <a:lvl6pPr marL="2362581" indent="0">
              <a:buNone/>
              <a:defRPr sz="2067"/>
            </a:lvl6pPr>
            <a:lvl7pPr marL="2835097" indent="0">
              <a:buNone/>
              <a:defRPr sz="2067"/>
            </a:lvl7pPr>
            <a:lvl8pPr marL="3307613" indent="0">
              <a:buNone/>
              <a:defRPr sz="2067"/>
            </a:lvl8pPr>
            <a:lvl9pPr marL="3780130" indent="0">
              <a:buNone/>
              <a:defRPr sz="20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891" y="2592229"/>
            <a:ext cx="4063824" cy="4802425"/>
          </a:xfrm>
        </p:spPr>
        <p:txBody>
          <a:bodyPr/>
          <a:lstStyle>
            <a:lvl1pPr marL="0" indent="0">
              <a:buNone/>
              <a:defRPr sz="1654"/>
            </a:lvl1pPr>
            <a:lvl2pPr marL="472516" indent="0">
              <a:buNone/>
              <a:defRPr sz="1447"/>
            </a:lvl2pPr>
            <a:lvl3pPr marL="945032" indent="0">
              <a:buNone/>
              <a:defRPr sz="1240"/>
            </a:lvl3pPr>
            <a:lvl4pPr marL="1417549" indent="0">
              <a:buNone/>
              <a:defRPr sz="1034"/>
            </a:lvl4pPr>
            <a:lvl5pPr marL="1890065" indent="0">
              <a:buNone/>
              <a:defRPr sz="1034"/>
            </a:lvl5pPr>
            <a:lvl6pPr marL="2362581" indent="0">
              <a:buNone/>
              <a:defRPr sz="1034"/>
            </a:lvl6pPr>
            <a:lvl7pPr marL="2835097" indent="0">
              <a:buNone/>
              <a:defRPr sz="1034"/>
            </a:lvl7pPr>
            <a:lvl8pPr marL="3307613" indent="0">
              <a:buNone/>
              <a:defRPr sz="1034"/>
            </a:lvl8pPr>
            <a:lvl9pPr marL="3780130" indent="0">
              <a:buNone/>
              <a:defRPr sz="103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8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49" y="460041"/>
            <a:ext cx="10867490" cy="167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6249" y="2300203"/>
            <a:ext cx="10867490" cy="5482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6249" y="8008708"/>
            <a:ext cx="2834997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73746" y="8008708"/>
            <a:ext cx="4252496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98742" y="8008708"/>
            <a:ext cx="2834997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9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708" r:id="rId12"/>
    <p:sldLayoutId id="2147483709" r:id="rId13"/>
    <p:sldLayoutId id="2147483840" r:id="rId14"/>
    <p:sldLayoutId id="2147483841" r:id="rId15"/>
  </p:sldLayoutIdLst>
  <p:hf hdr="0" ftr="0" dt="0"/>
  <p:txStyles>
    <p:titleStyle>
      <a:lvl1pPr algn="l" defTabSz="945032" rtl="0" eaLnBrk="1" latinLnBrk="0" hangingPunct="1">
        <a:lnSpc>
          <a:spcPct val="90000"/>
        </a:lnSpc>
        <a:spcBef>
          <a:spcPct val="0"/>
        </a:spcBef>
        <a:buNone/>
        <a:defRPr sz="45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258" indent="-236258" algn="l" defTabSz="945032" rtl="0" eaLnBrk="1" latinLnBrk="0" hangingPunct="1">
        <a:lnSpc>
          <a:spcPct val="90000"/>
        </a:lnSpc>
        <a:spcBef>
          <a:spcPts val="1034"/>
        </a:spcBef>
        <a:buFont typeface="Arial" panose="020B0604020202020204" pitchFamily="34" charset="0"/>
        <a:buChar char="•"/>
        <a:defRPr sz="2894" kern="1200">
          <a:solidFill>
            <a:schemeClr val="tx1"/>
          </a:solidFill>
          <a:latin typeface="+mn-lt"/>
          <a:ea typeface="+mn-ea"/>
          <a:cs typeface="+mn-cs"/>
        </a:defRPr>
      </a:lvl1pPr>
      <a:lvl2pPr marL="708774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2pPr>
      <a:lvl3pPr marL="1181291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3pPr>
      <a:lvl4pPr marL="1653807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2126323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598839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3071355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543872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4016388" indent="-236258" algn="l" defTabSz="945032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1pPr>
      <a:lvl2pPr marL="472516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17549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890065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62581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835097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307613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780130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2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hyperlink" Target="http://www.agro-coop.ru/" TargetMode="External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image" Target="../media/image25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19" Type="http://schemas.openxmlformats.org/officeDocument/2006/relationships/image" Target="../media/image68.gif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6.jpeg"/><Relationship Id="rId10" Type="http://schemas.openxmlformats.org/officeDocument/2006/relationships/image" Target="../media/image25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0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6.jpeg"/><Relationship Id="rId10" Type="http://schemas.openxmlformats.org/officeDocument/2006/relationships/image" Target="../media/image25.png"/><Relationship Id="rId4" Type="http://schemas.openxmlformats.org/officeDocument/2006/relationships/image" Target="../media/image75.pn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image" Target="../media/image76.jpe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8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6.jpeg"/><Relationship Id="rId10" Type="http://schemas.openxmlformats.org/officeDocument/2006/relationships/image" Target="../media/image25.png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1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5" Type="http://schemas.openxmlformats.org/officeDocument/2006/relationships/image" Target="../media/image103.jpeg"/><Relationship Id="rId10" Type="http://schemas.openxmlformats.org/officeDocument/2006/relationships/image" Target="../media/image99.png"/><Relationship Id="rId4" Type="http://schemas.openxmlformats.org/officeDocument/2006/relationships/image" Target="../media/image94.jpeg"/><Relationship Id="rId9" Type="http://schemas.openxmlformats.org/officeDocument/2006/relationships/image" Target="../media/image98.jpeg"/><Relationship Id="rId1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8.jpeg"/><Relationship Id="rId7" Type="http://schemas.openxmlformats.org/officeDocument/2006/relationships/image" Target="../media/image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o-coop.ru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hyperlink" Target="https://navigator.smbn.ru/support/13/service/71" TargetMode="External"/><Relationship Id="rId7" Type="http://schemas.openxmlformats.org/officeDocument/2006/relationships/image" Target="../media/image124.png"/><Relationship Id="rId2" Type="http://schemas.openxmlformats.org/officeDocument/2006/relationships/hyperlink" Target="https://corpmsp.ru/razvitie_selkhozkooperacii/rasshirenie-sbyta-produktsii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3.jpeg"/><Relationship Id="rId5" Type="http://schemas.openxmlformats.org/officeDocument/2006/relationships/hyperlink" Target="https://navigator.smbn.ru/realty/13" TargetMode="External"/><Relationship Id="rId10" Type="http://schemas.openxmlformats.org/officeDocument/2006/relationships/image" Target="../media/image127.png"/><Relationship Id="rId4" Type="http://schemas.openxmlformats.org/officeDocument/2006/relationships/hyperlink" Target="https://navigator.smbn.ru/support/13/service/78" TargetMode="External"/><Relationship Id="rId9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89.jpeg"/><Relationship Id="rId2" Type="http://schemas.openxmlformats.org/officeDocument/2006/relationships/hyperlink" Target="&#1058;&#1043;&#1056;_&#1050;&#1088;&#1086;&#1083;&#1080;&#1082;_&#1050;&#1060;&#1061;_&#1050;&#1086;&#1085;&#1089;&#1090;&#1088;&#1091;&#1082;&#1090;&#1086;&#1088;_&#1064;&#1072;&#1073;&#1083;&#1086;&#1085;.xls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&#1058;&#1043;&#1056;_&#1050;&#1088;&#1086;&#1083;&#1080;&#1082;&#1086;&#1074;&#1086;&#1076;&#1089;&#1090;&#1074;&#1086;_&#1057;&#1061;&#1050;_&#1055;&#1088;&#1080;&#1084;&#1077;&#1088;.xls" TargetMode="External"/><Relationship Id="rId5" Type="http://schemas.openxmlformats.org/officeDocument/2006/relationships/hyperlink" Target="&#1058;&#1043;&#1056;_&#1050;&#1088;&#1086;&#1083;&#1080;&#1082;&#1086;&#1074;&#1086;&#1076;&#1089;&#1090;&#1074;&#1086;_&#1057;&#1061;&#1050;_&#1064;&#1072;&#1073;&#1083;&#1086;&#1085;.xls" TargetMode="External"/><Relationship Id="rId4" Type="http://schemas.openxmlformats.org/officeDocument/2006/relationships/hyperlink" Target="&#1058;&#1043;&#1056;_&#1050;&#1088;&#1086;&#1083;&#1080;&#1082;_&#1050;&#1060;&#1061;_&#1050;&#1086;&#1085;&#1089;&#1090;&#1088;&#1091;&#1082;&#1090;&#1086;&#1088;_&#1055;&#1088;&#1080;&#1084;&#1077;&#1088;.xls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agro-coop.ru/" TargetMode="Externa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pmsp.ru/" TargetMode="External"/><Relationship Id="rId7" Type="http://schemas.openxmlformats.org/officeDocument/2006/relationships/image" Target="../media/image51.gif"/><Relationship Id="rId2" Type="http://schemas.openxmlformats.org/officeDocument/2006/relationships/hyperlink" Target="mailto:agrocoop@corpmsp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hyperlink" Target="http://www.smbn.ru/" TargetMode="External"/><Relationship Id="rId4" Type="http://schemas.openxmlformats.org/officeDocument/2006/relationships/hyperlink" Target="http://www.mspbank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agro-coop.ru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1.emf"/><Relationship Id="rId4" Type="http://schemas.openxmlformats.org/officeDocument/2006/relationships/image" Target="../media/image18.jpe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pmsp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rlcykt.ru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hyperlink" Target="https://agro-coop.ru/lizingovaya-podderzhk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ttps://avatars.mds.yandex.net/get-pdb/936467/3e08217e-b5ad-4d0b-96f1-b165d406c1af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25483" b="27078"/>
          <a:stretch/>
        </p:blipFill>
        <p:spPr bwMode="auto">
          <a:xfrm flipH="1">
            <a:off x="0" y="0"/>
            <a:ext cx="12875741" cy="86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-60325" y="-291371"/>
            <a:ext cx="12985493" cy="8932134"/>
          </a:xfrm>
          <a:prstGeom prst="rect">
            <a:avLst/>
          </a:prstGeom>
          <a:gradFill>
            <a:gsLst>
              <a:gs pos="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27000"/>
                </a:schemeClr>
              </a:gs>
              <a:gs pos="100000">
                <a:schemeClr val="bg1">
                  <a:alpha val="54000"/>
                </a:schemeClr>
              </a:gs>
              <a:gs pos="24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-708390" y="3285650"/>
            <a:ext cx="13308378" cy="2186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ru-RU" sz="4536" b="1" dirty="0" smtClean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МЕРЫ ПОДДЕРЖКИ СЕЛЬСКОХОЗЯЙСТВЕННОЙ КООПЕРАЦИИ И МАЛОГО БИЗНЕСА В АПК, РЕАЛИЗУЕМЫЕ АО «КОРПОРАЦИЯ «МСП»   </a:t>
            </a:r>
            <a:endParaRPr lang="ru-RU" sz="4536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00888" y="7947581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август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2021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13" descr="https://avatars.mds.yandex.net/get-pdb/1599997/b93ac5a7-46ff-432a-b87b-7fac7608b8f6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65" y="435432"/>
            <a:ext cx="1082675" cy="3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avatars.mds.yandex.net/get-mpic/1943683/img_id5721751435035874186.png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84" y="357607"/>
            <a:ext cx="1110550" cy="4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uploads-ssl.webflow.com/57b4b54ec2d13ca21b82909f/57fe4ae74ea5f1f96d3709d4_logo_raerr%20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88" y="382748"/>
            <a:ext cx="1163088" cy="5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tatic.tildacdn.com/tild6463-3932-4634-a236-366265383537/logo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569" y="325994"/>
            <a:ext cx="822876" cy="5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misis.ru/files/14276/%D0%9C%D0%B0%D0%B3%D0%BD%D0%B8%D1%82%20%D0%9B%D0%BE%D0%B3%D0%B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59" y="382748"/>
            <a:ext cx="1674340" cy="4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60FED5D-18C7-48B8-A777-AB3142870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t="37848" r="22133" b="39435"/>
          <a:stretch/>
        </p:blipFill>
        <p:spPr bwMode="auto">
          <a:xfrm>
            <a:off x="206630" y="311630"/>
            <a:ext cx="1473200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825E769-9C77-4A8D-B4F4-91B51AF6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26" y="369391"/>
            <a:ext cx="1486906" cy="4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B3AFC50B-7975-498F-961A-00D7BF457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32553" r="17" b="27800"/>
          <a:stretch/>
        </p:blipFill>
        <p:spPr bwMode="auto">
          <a:xfrm>
            <a:off x="4881552" y="367909"/>
            <a:ext cx="1999255" cy="4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131BC-98B3-4A6C-9BF1-A6B1FCC0C310}"/>
              </a:ext>
            </a:extLst>
          </p:cNvPr>
          <p:cNvSpPr txBox="1"/>
          <p:nvPr/>
        </p:nvSpPr>
        <p:spPr>
          <a:xfrm>
            <a:off x="8600557" y="1388159"/>
            <a:ext cx="374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Правительство</a:t>
            </a: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Пензенская область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1607EAE-9242-4A16-8AD9-AB9C676B5B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8" y="1202373"/>
            <a:ext cx="5915624" cy="1309762"/>
          </a:xfrm>
          <a:prstGeom prst="rect">
            <a:avLst/>
          </a:prstGeom>
          <a:noFill/>
        </p:spPr>
      </p:pic>
      <p:pic>
        <p:nvPicPr>
          <p:cNvPr id="4098" name="Picture 2" descr="https://darfoundation.ru/wp-content/uploads/2021/02/penzenskaya_coa_b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51" y="910379"/>
            <a:ext cx="1194828" cy="15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57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Прямая соединительная линия 84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332859" y="36513"/>
            <a:ext cx="8613105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ДИНАМИКА РАЗВИТИЯ</a:t>
            </a:r>
          </a:p>
          <a:p>
            <a:pPr lvl="1">
              <a:defRPr/>
            </a:pPr>
            <a:r>
              <a:rPr lang="ru-RU" sz="3024" b="1" kern="0" spc="-13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СЕЛЬСКОХОЗЯЙСТВЕННОЙ </a:t>
            </a: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КООПЕРАЦИИ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1775" y="1162529"/>
            <a:ext cx="11591448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528" b="1" dirty="0">
                <a:solidFill>
                  <a:srgbClr val="BB3E2D"/>
                </a:solidFill>
                <a:latin typeface="Century Gothic" panose="020B0502020202020204" pitchFamily="34" charset="0"/>
              </a:rPr>
              <a:t>Количество вновь созданных СХК 2018-2021 гг.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27782" y="2460329"/>
            <a:ext cx="3164649" cy="860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5544" b="1" dirty="0">
                <a:solidFill>
                  <a:srgbClr val="BB3E2D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 </a:t>
            </a:r>
            <a:r>
              <a:rPr lang="ru-RU" altLang="ru-RU" sz="5544" b="1" dirty="0" smtClean="0">
                <a:solidFill>
                  <a:srgbClr val="BB3E2D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505</a:t>
            </a:r>
            <a:r>
              <a:rPr lang="ru-RU" altLang="ru-RU" sz="3528" dirty="0" smtClean="0">
                <a:solidFill>
                  <a:srgbClr val="BB3E2D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r>
              <a:rPr lang="ru-RU" altLang="ru-RU" sz="3528" b="1" dirty="0">
                <a:solidFill>
                  <a:srgbClr val="BB3E2D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СХК</a:t>
            </a:r>
            <a:r>
              <a:rPr lang="ru-RU" altLang="ru-RU" sz="3528" dirty="0">
                <a:solidFill>
                  <a:srgbClr val="BB3E2D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endParaRPr lang="en-US" altLang="ru-RU" sz="3528" dirty="0">
              <a:solidFill>
                <a:srgbClr val="BB3E2D"/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2205" y="2110841"/>
            <a:ext cx="1526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sz="1600" dirty="0">
                <a:latin typeface="Century Gothic" panose="020B0502020202020204" pitchFamily="34" charset="0"/>
              </a:rPr>
              <a:t>на </a:t>
            </a:r>
            <a:r>
              <a:rPr lang="ru-RU" altLang="ru-RU" sz="1600" dirty="0" smtClean="0">
                <a:latin typeface="Century Gothic" panose="020B0502020202020204" pitchFamily="34" charset="0"/>
              </a:rPr>
              <a:t>01.08.2021</a:t>
            </a:r>
            <a:endParaRPr lang="ru-RU" altLang="ru-RU" sz="1600" dirty="0">
              <a:latin typeface="Century Gothic" panose="020B0502020202020204" pitchFamily="34" charset="0"/>
            </a:endParaRPr>
          </a:p>
        </p:txBody>
      </p:sp>
      <p:sp>
        <p:nvSpPr>
          <p:cNvPr id="27" name="Title 4"/>
          <p:cNvSpPr txBox="1">
            <a:spLocks/>
          </p:cNvSpPr>
          <p:nvPr/>
        </p:nvSpPr>
        <p:spPr bwMode="auto">
          <a:xfrm>
            <a:off x="394990" y="5031498"/>
            <a:ext cx="2376910" cy="6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536" b="1" dirty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903</a:t>
            </a:r>
            <a:r>
              <a:rPr lang="ru-RU" altLang="ru-RU" sz="2000" b="1" i="1" dirty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СХК</a:t>
            </a:r>
            <a:r>
              <a:rPr lang="ru-RU" altLang="ru-RU" sz="30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endParaRPr lang="en-US" altLang="ru-RU" sz="3024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65257" y="3703786"/>
            <a:ext cx="1802095" cy="720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4536" b="1" dirty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739</a:t>
            </a:r>
            <a:r>
              <a:rPr lang="ru-RU" altLang="ru-RU" sz="2000" b="1" i="1" dirty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СХК</a:t>
            </a:r>
            <a:r>
              <a:rPr lang="ru-RU" altLang="ru-RU" sz="302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endParaRPr lang="en-US" altLang="ru-RU" sz="3024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3677" y="3301240"/>
            <a:ext cx="1008609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16" b="1" dirty="0">
                <a:solidFill>
                  <a:srgbClr val="BB3E2D"/>
                </a:solidFill>
                <a:latin typeface="Century Gothic" panose="020B0502020202020204" pitchFamily="34" charset="0"/>
              </a:rPr>
              <a:t>2018 г.</a:t>
            </a:r>
            <a:endParaRPr lang="ru-RU" sz="2016" dirty="0">
              <a:solidFill>
                <a:srgbClr val="BB3E2D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01143" y="4696467"/>
            <a:ext cx="1008609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16" b="1" dirty="0">
                <a:solidFill>
                  <a:srgbClr val="BB3E2D"/>
                </a:solidFill>
                <a:latin typeface="Century Gothic" panose="020B0502020202020204" pitchFamily="34" charset="0"/>
              </a:rPr>
              <a:t>2019 г.</a:t>
            </a:r>
            <a:endParaRPr lang="ru-RU" sz="2016" dirty="0">
              <a:solidFill>
                <a:srgbClr val="BB3E2D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49815" y="3298246"/>
            <a:ext cx="1008609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16" b="1" dirty="0">
                <a:solidFill>
                  <a:srgbClr val="BB3E2D"/>
                </a:solidFill>
                <a:latin typeface="Century Gothic" panose="020B0502020202020204" pitchFamily="34" charset="0"/>
              </a:rPr>
              <a:t>2020 г.</a:t>
            </a:r>
            <a:endParaRPr lang="ru-RU" sz="2016" dirty="0">
              <a:solidFill>
                <a:srgbClr val="BB3E2D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4"/>
          <p:cNvSpPr txBox="1">
            <a:spLocks/>
          </p:cNvSpPr>
          <p:nvPr/>
        </p:nvSpPr>
        <p:spPr bwMode="auto">
          <a:xfrm>
            <a:off x="5424565" y="3752608"/>
            <a:ext cx="2376910" cy="6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536" b="1" dirty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610</a:t>
            </a:r>
            <a:r>
              <a:rPr lang="ru-RU" altLang="ru-RU" sz="2000" b="1" i="1" dirty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СХК</a:t>
            </a:r>
            <a:r>
              <a:rPr lang="ru-RU" altLang="ru-RU" sz="302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endParaRPr lang="en-US" altLang="ru-RU" sz="3024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4041600" y="2647475"/>
            <a:ext cx="2430231" cy="557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2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СПоК  2 </a:t>
            </a:r>
            <a:r>
              <a:rPr lang="ru-RU" altLang="ru-RU" sz="3024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284 </a:t>
            </a:r>
            <a:endParaRPr lang="ru-RU" sz="3024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6674376" y="2647475"/>
            <a:ext cx="2430231" cy="557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2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СПК  </a:t>
            </a:r>
            <a:r>
              <a:rPr lang="ru-RU" altLang="ru-RU" sz="3024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221 </a:t>
            </a:r>
            <a:endParaRPr lang="ru-RU" sz="3024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2479335" y="3965904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СПоК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 666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3892428" y="3949024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СПК  73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2479335" y="5293616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СПоК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 840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 flipH="1">
            <a:off x="3929127" y="5326199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СПК  63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flipH="1">
            <a:off x="7497084" y="3981504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СПоК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 554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 flipH="1">
            <a:off x="8898742" y="3981583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СПК  56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10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63677" y="5968096"/>
            <a:ext cx="111595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2242162" y="6799794"/>
            <a:ext cx="179728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16" b="1" dirty="0">
                <a:solidFill>
                  <a:srgbClr val="BB3E2D"/>
                </a:solidFill>
                <a:latin typeface="Century Gothic" panose="020B0502020202020204" pitchFamily="34" charset="0"/>
              </a:rPr>
              <a:t>2018-2021 гг.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27198" y="6492863"/>
            <a:ext cx="2980392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Пензенская область </a:t>
            </a:r>
            <a:endParaRPr lang="ru-RU" sz="1764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7298271" y="6773059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СПоК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 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</a:t>
            </a:r>
            <a:r>
              <a:rPr lang="ru-RU" altLang="ru-RU" sz="20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9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8714554" y="6773059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СПК  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1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itle 4"/>
          <p:cNvSpPr txBox="1">
            <a:spLocks/>
          </p:cNvSpPr>
          <p:nvPr/>
        </p:nvSpPr>
        <p:spPr bwMode="auto">
          <a:xfrm>
            <a:off x="5255760" y="6530959"/>
            <a:ext cx="2376910" cy="6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536" b="1" i="1" dirty="0" smtClean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30</a:t>
            </a:r>
            <a:r>
              <a:rPr lang="ru-RU" altLang="ru-RU" sz="2000" b="1" i="1" dirty="0" smtClean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СХК</a:t>
            </a:r>
            <a:r>
              <a:rPr lang="ru-RU" altLang="ru-RU" sz="3024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endParaRPr lang="en-US" altLang="ru-RU" sz="3024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786000" y="4695674"/>
            <a:ext cx="1008609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16" b="1" dirty="0">
                <a:solidFill>
                  <a:srgbClr val="BB3E2D"/>
                </a:solidFill>
                <a:latin typeface="Century Gothic" panose="020B0502020202020204" pitchFamily="34" charset="0"/>
              </a:rPr>
              <a:t>2021 г.</a:t>
            </a:r>
            <a:endParaRPr lang="ru-RU" sz="2016" dirty="0">
              <a:solidFill>
                <a:srgbClr val="BB3E2D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itle 4"/>
          <p:cNvSpPr txBox="1">
            <a:spLocks/>
          </p:cNvSpPr>
          <p:nvPr/>
        </p:nvSpPr>
        <p:spPr bwMode="auto">
          <a:xfrm>
            <a:off x="5256716" y="5099013"/>
            <a:ext cx="2376910" cy="6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536" b="1" i="1" dirty="0" smtClean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253</a:t>
            </a:r>
            <a:r>
              <a:rPr lang="ru-RU" altLang="ru-RU" sz="2000" b="1" i="1" dirty="0" smtClean="0">
                <a:solidFill>
                  <a:srgbClr val="1F4E79"/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СХК</a:t>
            </a:r>
            <a:r>
              <a:rPr lang="ru-RU" altLang="ru-RU" sz="3024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</a:t>
            </a:r>
            <a:endParaRPr lang="en-US" altLang="ru-RU" sz="3024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Playfair Display Black"/>
              <a:cs typeface="Playfair Display Black"/>
            </a:endParaRPr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7224020" y="5346014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СПоК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  </a:t>
            </a:r>
            <a:r>
              <a:rPr lang="ru-RU" altLang="ru-RU" sz="20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224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8696086" y="5346014"/>
            <a:ext cx="16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СПК  </a:t>
            </a:r>
            <a:r>
              <a:rPr lang="ru-RU" altLang="ru-RU" sz="20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Playfair Display Black"/>
                <a:cs typeface="Playfair Display Black"/>
              </a:rPr>
              <a:t>29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90850" y="1717920"/>
            <a:ext cx="3733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sz="1600" dirty="0">
                <a:latin typeface="Century Gothic" panose="020B0502020202020204" pitchFamily="34" charset="0"/>
              </a:rPr>
              <a:t>по данным Единого реестра МСП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30837" y="1700779"/>
            <a:ext cx="2345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https://rmsp.nalog.ru/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E9D799C3-AAF6-45E1-83DE-C9A4FDCA5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5" y="7625869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2BD473B5-5117-43CB-A1D4-CBA318B20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2" descr="https://darfoundation.ru/wp-content/uploads/2021/02/penzenskaya_coa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79" y="6023438"/>
            <a:ext cx="982431" cy="130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17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63137" y="5227612"/>
            <a:ext cx="10564440" cy="1812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46">
              <a:latin typeface="Century Gothic" panose="020B0502020202020204" pitchFamily="34" charset="0"/>
            </a:endParaRPr>
          </a:p>
        </p:txBody>
      </p:sp>
      <p:sp>
        <p:nvSpPr>
          <p:cNvPr id="18439" name="Прямоугольник 5"/>
          <p:cNvSpPr>
            <a:spLocks noChangeArrowheads="1"/>
          </p:cNvSpPr>
          <p:nvPr/>
        </p:nvSpPr>
        <p:spPr bwMode="auto">
          <a:xfrm>
            <a:off x="1518269" y="1043243"/>
            <a:ext cx="2039341" cy="71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16" b="1" dirty="0">
                <a:latin typeface="Century Gothic" panose="020B0502020202020204" pitchFamily="34" charset="0"/>
              </a:rPr>
              <a:t>мясное </a:t>
            </a:r>
          </a:p>
          <a:p>
            <a:r>
              <a:rPr lang="ru-RU" altLang="ru-RU" sz="2016" b="1" dirty="0">
                <a:latin typeface="Century Gothic" panose="020B0502020202020204" pitchFamily="34" charset="0"/>
              </a:rPr>
              <a:t>скотоводство</a:t>
            </a:r>
          </a:p>
        </p:txBody>
      </p:sp>
      <p:sp>
        <p:nvSpPr>
          <p:cNvPr id="18440" name="Прямоугольник 6"/>
          <p:cNvSpPr>
            <a:spLocks noChangeArrowheads="1"/>
          </p:cNvSpPr>
          <p:nvPr/>
        </p:nvSpPr>
        <p:spPr bwMode="auto">
          <a:xfrm>
            <a:off x="5010331" y="1003236"/>
            <a:ext cx="2387192" cy="71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16" b="1" dirty="0">
                <a:latin typeface="Century Gothic" panose="020B0502020202020204" pitchFamily="34" charset="0"/>
              </a:rPr>
              <a:t>молочное </a:t>
            </a:r>
          </a:p>
          <a:p>
            <a:r>
              <a:rPr lang="ru-RU" altLang="ru-RU" sz="2016" b="1" dirty="0">
                <a:latin typeface="Century Gothic" panose="020B0502020202020204" pitchFamily="34" charset="0"/>
              </a:rPr>
              <a:t>животноводство</a:t>
            </a:r>
          </a:p>
        </p:txBody>
      </p:sp>
      <p:pic>
        <p:nvPicPr>
          <p:cNvPr id="184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2" y="1070848"/>
            <a:ext cx="794286" cy="72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Прямоугольник 16"/>
          <p:cNvSpPr>
            <a:spLocks noChangeArrowheads="1"/>
          </p:cNvSpPr>
          <p:nvPr/>
        </p:nvSpPr>
        <p:spPr bwMode="auto">
          <a:xfrm>
            <a:off x="747183" y="7269153"/>
            <a:ext cx="12115105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268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ПОЛУЧЕНИЕ СВЕДЕНИЙ ОБ ЭКОНОМИЧЕСКОЙ ЭФФЕКТИВНОСТИ ПРОЕКТА</a:t>
            </a:r>
            <a:endParaRPr lang="ru-RU" altLang="ru-RU" sz="2268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Блок-схема: объединение 17"/>
          <p:cNvSpPr/>
          <p:nvPr/>
        </p:nvSpPr>
        <p:spPr>
          <a:xfrm>
            <a:off x="5596923" y="7096614"/>
            <a:ext cx="1496869" cy="254953"/>
          </a:xfrm>
          <a:prstGeom prst="flowChartMerg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46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3136" y="3924987"/>
            <a:ext cx="10564440" cy="12248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56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4270" y="3911231"/>
            <a:ext cx="4714752" cy="430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19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Типовое готовое решение - это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30471" y="4298791"/>
            <a:ext cx="10062201" cy="6353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Готовый бизнес план для сельскохозяйственного кооператива, содержащий сведения об экономической эффективности проекта   </a:t>
            </a:r>
            <a:endParaRPr lang="ru-RU" sz="1764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97" y="5272975"/>
            <a:ext cx="1675459" cy="4301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19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Результат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1476" y="5590519"/>
            <a:ext cx="9895271" cy="1449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764" dirty="0">
                <a:latin typeface="Century Gothic" panose="020B0502020202020204" pitchFamily="34" charset="0"/>
              </a:rPr>
              <a:t>Типовой проект, который включает в себя:</a:t>
            </a:r>
          </a:p>
          <a:p>
            <a:pPr marL="261285" indent="-261285">
              <a:buFont typeface="Arial" panose="020B0604020202020204" pitchFamily="34" charset="0"/>
              <a:buChar char="•"/>
              <a:defRPr/>
            </a:pPr>
            <a:r>
              <a:rPr lang="ru-RU" sz="1764" dirty="0">
                <a:latin typeface="Century Gothic" panose="020B0502020202020204" pitchFamily="34" charset="0"/>
              </a:rPr>
              <a:t>Расчет цены за единицу произведенной продукции</a:t>
            </a:r>
          </a:p>
          <a:p>
            <a:pPr marL="261285" indent="-261285">
              <a:buFont typeface="Arial" panose="020B0604020202020204" pitchFamily="34" charset="0"/>
              <a:buChar char="•"/>
              <a:defRPr/>
            </a:pPr>
            <a:r>
              <a:rPr lang="ru-RU" sz="1764" dirty="0">
                <a:latin typeface="Century Gothic" panose="020B0502020202020204" pitchFamily="34" charset="0"/>
              </a:rPr>
              <a:t>Расчет инвестиционной программы и графика финансирования проекта</a:t>
            </a:r>
          </a:p>
          <a:p>
            <a:pPr marL="261285" indent="-261285">
              <a:buFont typeface="Arial" panose="020B0604020202020204" pitchFamily="34" charset="0"/>
              <a:buChar char="•"/>
              <a:defRPr/>
            </a:pPr>
            <a:r>
              <a:rPr lang="ru-RU" sz="1764" dirty="0">
                <a:latin typeface="Century Gothic" panose="020B0502020202020204" pitchFamily="34" charset="0"/>
              </a:rPr>
              <a:t>Расчет валового дохода и чистой прибыли на несколько лет реализации проекта</a:t>
            </a:r>
          </a:p>
          <a:p>
            <a:pPr marL="261285" indent="-261285">
              <a:buFont typeface="Arial" panose="020B0604020202020204" pitchFamily="34" charset="0"/>
              <a:buChar char="•"/>
              <a:defRPr/>
            </a:pPr>
            <a:r>
              <a:rPr lang="ru-RU" sz="1764" dirty="0">
                <a:latin typeface="Century Gothic" panose="020B0502020202020204" pitchFamily="34" charset="0"/>
              </a:rPr>
              <a:t>Интеграцию с бизнес-планом и финансовой моделью АО «МСП Банк»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22425" y="409699"/>
            <a:ext cx="5463996" cy="557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3024" b="1" kern="0" spc="-105" dirty="0">
                <a:solidFill>
                  <a:srgbClr val="1E5689"/>
                </a:solidFill>
                <a:latin typeface="Century Gothic" panose="020B0502020202020204" pitchFamily="34" charset="0"/>
                <a:cs typeface="Arial"/>
              </a:rPr>
              <a:t>ТИПОВЫЕ ГОТОВЫЕ РЕШЕНИЯ </a:t>
            </a:r>
          </a:p>
        </p:txBody>
      </p:sp>
      <p:sp>
        <p:nvSpPr>
          <p:cNvPr id="20" name="Прямоугольник 8"/>
          <p:cNvSpPr>
            <a:spLocks noChangeArrowheads="1"/>
          </p:cNvSpPr>
          <p:nvPr/>
        </p:nvSpPr>
        <p:spPr bwMode="auto">
          <a:xfrm>
            <a:off x="1491476" y="3160680"/>
            <a:ext cx="10657477" cy="69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  <a:hlinkClick r:id="rId4"/>
              </a:rPr>
              <a:t>Скачать типовое готовое решение можно на </a:t>
            </a:r>
            <a:r>
              <a:rPr lang="en-US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  <a:hlinkClick r:id="rId4"/>
              </a:rPr>
              <a:t>www.agro-coop.ru</a:t>
            </a:r>
            <a:endParaRPr lang="ru-RU" altLang="ru-RU" sz="1958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altLang="ru-RU" sz="19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</a:t>
            </a:r>
            <a:r>
              <a:rPr lang="ru-RU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9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разделе «Комплексное решение для сельхозкооперативов» </a:t>
            </a:r>
          </a:p>
        </p:txBody>
      </p:sp>
      <p:pic>
        <p:nvPicPr>
          <p:cNvPr id="23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00" y="3202320"/>
            <a:ext cx="431377" cy="43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7"/>
          <p:cNvSpPr>
            <a:spLocks noChangeArrowheads="1"/>
          </p:cNvSpPr>
          <p:nvPr/>
        </p:nvSpPr>
        <p:spPr bwMode="auto">
          <a:xfrm>
            <a:off x="8840835" y="1172017"/>
            <a:ext cx="2902764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16" b="1" dirty="0">
                <a:latin typeface="Century Gothic" panose="020B0502020202020204" pitchFamily="34" charset="0"/>
              </a:rPr>
              <a:t>картофелеводство</a:t>
            </a:r>
          </a:p>
        </p:txBody>
      </p:sp>
      <p:sp>
        <p:nvSpPr>
          <p:cNvPr id="30" name="Прямоугольник 7"/>
          <p:cNvSpPr>
            <a:spLocks noChangeArrowheads="1"/>
          </p:cNvSpPr>
          <p:nvPr/>
        </p:nvSpPr>
        <p:spPr bwMode="auto">
          <a:xfrm>
            <a:off x="3014704" y="2455526"/>
            <a:ext cx="2192462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16" b="1" dirty="0">
                <a:latin typeface="Century Gothic" panose="020B0502020202020204" pitchFamily="34" charset="0"/>
              </a:rPr>
              <a:t>Пчеловодства</a:t>
            </a:r>
            <a:endParaRPr lang="ru-RU" altLang="ru-RU" sz="2268" b="1" dirty="0">
              <a:latin typeface="Century Gothic" panose="020B0502020202020204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4386446" y="1003235"/>
            <a:ext cx="711459" cy="725814"/>
            <a:chOff x="3365637" y="4685497"/>
            <a:chExt cx="687977" cy="696685"/>
          </a:xfrm>
        </p:grpSpPr>
        <p:sp>
          <p:nvSpPr>
            <p:cNvPr id="51" name="Овал 50"/>
            <p:cNvSpPr/>
            <p:nvPr/>
          </p:nvSpPr>
          <p:spPr>
            <a:xfrm>
              <a:off x="3365637" y="4685497"/>
              <a:ext cx="687977" cy="696685"/>
            </a:xfrm>
            <a:prstGeom prst="ellipse">
              <a:avLst/>
            </a:prstGeom>
            <a:solidFill>
              <a:srgbClr val="02A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68">
                <a:latin typeface="Century Gothic" panose="020B0502020202020204" pitchFamily="34" charset="0"/>
              </a:endParaRPr>
            </a:p>
          </p:txBody>
        </p:sp>
        <p:pic>
          <p:nvPicPr>
            <p:cNvPr id="52" name="Picture 20" descr="https://st3.depositphotos.com/1432405/16219/v/950/depositphotos_162191616-stock-illustration-jug-of-milk-icon-whit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83" y="4805118"/>
              <a:ext cx="483910" cy="48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6" descr="https://img2.freepng.ru/20190323/xkq/kisspng-baked-potato-french-fries-chaat-mashed-potato-great-britain-5c95b525d70046.33474070155331510988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2695" r="23992" b="7036"/>
          <a:stretch/>
        </p:blipFill>
        <p:spPr bwMode="auto">
          <a:xfrm>
            <a:off x="8156098" y="902144"/>
            <a:ext cx="716741" cy="7258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https://thumbs.dreamstime.com/b/%D0%B7%D0%BD%D0%B0%D1%87%D0%BE%D0%BA-%D0%BA%D1%80%D1%83%D0%B3%D0%B0-%D1%80%D1%83%D1%87%D0%BA%D0%B8-%D0%BC%D0%B5-%D0%B0-7879166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7771" r="7242" b="7658"/>
          <a:stretch/>
        </p:blipFill>
        <p:spPr bwMode="auto">
          <a:xfrm>
            <a:off x="2271236" y="2489556"/>
            <a:ext cx="743470" cy="7258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ttps://cdn1.vectorstock.com/i/1000x1000/99/30/rabbit-logo-template-icon-desi-vector-1459993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-444" r="-463" b="7111"/>
          <a:stretch/>
        </p:blipFill>
        <p:spPr bwMode="auto">
          <a:xfrm>
            <a:off x="6908382" y="2426107"/>
            <a:ext cx="746242" cy="7258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7"/>
          <p:cNvSpPr>
            <a:spLocks noChangeArrowheads="1"/>
          </p:cNvSpPr>
          <p:nvPr/>
        </p:nvSpPr>
        <p:spPr bwMode="auto">
          <a:xfrm>
            <a:off x="7610377" y="2433779"/>
            <a:ext cx="2423856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16" b="1" dirty="0">
                <a:latin typeface="Century Gothic" panose="020B0502020202020204" pitchFamily="34" charset="0"/>
              </a:rPr>
              <a:t>Кролиководства</a:t>
            </a:r>
            <a:endParaRPr lang="ru-RU" altLang="ru-RU" sz="2268" b="1" dirty="0">
              <a:latin typeface="Century Gothic" panose="020B0502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>
                <a:latin typeface="Century Gothic" panose="020B0502020202020204" pitchFamily="34" charset="0"/>
              </a:rPr>
              <a:t>11</a:t>
            </a:fld>
            <a:endParaRPr lang="ru-RU" sz="1008" dirty="0">
              <a:latin typeface="Century Gothic" panose="020B0502020202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29" y="2158703"/>
            <a:ext cx="1301920" cy="7313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6849" y="2109448"/>
            <a:ext cx="1949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84518" y="2077318"/>
            <a:ext cx="1546461" cy="6175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2559" y="2084023"/>
            <a:ext cx="1508746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23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принимается в </a:t>
            </a:r>
            <a:endParaRPr lang="ru-RU" sz="1323" dirty="0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98" y="2094212"/>
            <a:ext cx="1301920" cy="731391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9908776" y="2077553"/>
            <a:ext cx="1949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9976445" y="2045423"/>
            <a:ext cx="1546461" cy="6175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latin typeface="Century Gothic" panose="020B0502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0034485" y="2052128"/>
            <a:ext cx="1508746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23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принимается в </a:t>
            </a:r>
            <a:endParaRPr lang="ru-RU" sz="1323" dirty="0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2BD473B5-5117-43CB-A1D4-CBA318B20C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1" y="242385"/>
            <a:ext cx="3458229" cy="765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354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31905" y="4094428"/>
            <a:ext cx="8129725" cy="422248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227851" y="4365993"/>
            <a:ext cx="3057438" cy="3057438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16305" y="51761"/>
            <a:ext cx="8959833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ОРГАНИЗАЦИЯ И РАСШИРЕНИЕ РЫНКОВ СБЫТА</a:t>
            </a:r>
          </a:p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ПРОДУКЦИИ СУБЪЕКТОВ МСП В АПК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68" y="2722321"/>
            <a:ext cx="595073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52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п.2 № ПР-932 от 07.06.2020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68" y="1249531"/>
            <a:ext cx="5987965" cy="13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72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поручение </a:t>
            </a:r>
            <a:endParaRPr lang="ru-RU" sz="2772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772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Президента Российской </a:t>
            </a:r>
          </a:p>
          <a:p>
            <a:r>
              <a:rPr lang="ru-RU" sz="2772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Федерации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08707" y="2486101"/>
            <a:ext cx="658006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Субъекты МСП в АПК получили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комплексную поддержку по организации и расширению рынков сбыта производимой продукции</a:t>
            </a: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включая маркетинговую, финансовую, информационно- консультационную поддержку, с момента обращения до выхода на уровень развития, предполагающий интеграцию, в том числе, в федеральные (региональные) торговые сети, оптово-распределительные центры и др.»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74180" y="1190309"/>
            <a:ext cx="6623052" cy="133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16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НАЦИОНАЛЬНЫЙ ПРОЕКТ </a:t>
            </a:r>
          </a:p>
          <a:p>
            <a:r>
              <a:rPr lang="ru-RU" sz="2016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«Малое и среднее предпринимательство </a:t>
            </a:r>
          </a:p>
          <a:p>
            <a:r>
              <a:rPr lang="ru-RU" sz="2016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 поддержка индивидуальной предпринимательской инициативы»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110127" y="3606661"/>
            <a:ext cx="8527577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16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МУЛЬТИКАНАЛЬНАЯ СТРАТЕГИЯ РАСШИРЕНИЯ РЫНКОВ СБЫТА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14618" y="8079962"/>
            <a:ext cx="2834997" cy="460041"/>
          </a:xfrm>
        </p:spPr>
        <p:txBody>
          <a:bodyPr/>
          <a:lstStyle/>
          <a:p>
            <a:fld id="{DE144C70-98C0-4FD3-9187-BEF1EEEC421E}" type="slidenum">
              <a:rPr lang="ru-RU" smtClean="0">
                <a:latin typeface="Century Gothic" panose="020B0502020202020204" pitchFamily="34" charset="0"/>
              </a:rPr>
              <a:t>12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93497" y="4290717"/>
            <a:ext cx="4396167" cy="36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b="1" dirty="0">
                <a:latin typeface="Century Gothic" panose="020B0502020202020204" pitchFamily="34" charset="0"/>
              </a:rPr>
              <a:t>Федеральные торговые сети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497577" y="4664917"/>
            <a:ext cx="4758434" cy="63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b="1" dirty="0">
                <a:latin typeface="Century Gothic" panose="020B0502020202020204" pitchFamily="34" charset="0"/>
              </a:rPr>
              <a:t>Нестационарные торговые объекты (ярмарки)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493497" y="5606254"/>
            <a:ext cx="5591293" cy="36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b="1" dirty="0">
                <a:latin typeface="Century Gothic" panose="020B0502020202020204" pitchFamily="34" charset="0"/>
              </a:rPr>
              <a:t>Магазины системы Центросоюза РФ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493497" y="6377432"/>
            <a:ext cx="5048511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16" b="1" dirty="0">
                <a:latin typeface="Century Gothic" panose="020B0502020202020204" pitchFamily="34" charset="0"/>
              </a:rPr>
              <a:t>Собственные магазины (сети) </a:t>
            </a:r>
          </a:p>
          <a:p>
            <a:r>
              <a:rPr lang="ru-RU" sz="1512" i="1" dirty="0">
                <a:latin typeface="Century Gothic" panose="020B0502020202020204" pitchFamily="34" charset="0"/>
              </a:rPr>
              <a:t>                с исп. Портала Бизнес-навигатора МСП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493497" y="7103246"/>
            <a:ext cx="5760508" cy="6353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64" b="1" dirty="0">
                <a:latin typeface="Century Gothic" panose="020B0502020202020204" pitchFamily="34" charset="0"/>
              </a:rPr>
              <a:t>Закупки крупнейших заказчиков у СМСП</a:t>
            </a:r>
          </a:p>
          <a:p>
            <a:r>
              <a:rPr lang="ru-RU" sz="1764" b="1" dirty="0">
                <a:latin typeface="Century Gothic" panose="020B0502020202020204" pitchFamily="34" charset="0"/>
              </a:rPr>
              <a:t>в рамках Федерального закона №223–ФЗ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493497" y="7871941"/>
            <a:ext cx="5048511" cy="36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b="1" dirty="0">
                <a:latin typeface="Century Gothic" panose="020B0502020202020204" pitchFamily="34" charset="0"/>
              </a:rPr>
              <a:t>Оптово-распределительные центры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219311" y="5923799"/>
            <a:ext cx="4123245" cy="325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12" i="1" dirty="0">
                <a:latin typeface="Century Gothic" panose="020B0502020202020204" pitchFamily="34" charset="0"/>
              </a:rPr>
              <a:t>с исп. Портала Бизнес-навигатора МСП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203036" y="5249532"/>
            <a:ext cx="4123245" cy="325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12" i="1" dirty="0">
                <a:latin typeface="Century Gothic" panose="020B0502020202020204" pitchFamily="34" charset="0"/>
              </a:rPr>
              <a:t>с исп. Портала Бизнес-навигатора МСП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4858409" y="4381443"/>
            <a:ext cx="453634" cy="317544"/>
          </a:xfrm>
          <a:prstGeom prst="rightArrow">
            <a:avLst/>
          </a:prstGeom>
          <a:solidFill>
            <a:srgbClr val="BB3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rgbClr val="062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4858409" y="4880440"/>
            <a:ext cx="453634" cy="317544"/>
          </a:xfrm>
          <a:prstGeom prst="rightArrow">
            <a:avLst/>
          </a:prstGeom>
          <a:solidFill>
            <a:srgbClr val="BB3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rgbClr val="062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Стрелка вправо 55"/>
          <p:cNvSpPr/>
          <p:nvPr/>
        </p:nvSpPr>
        <p:spPr>
          <a:xfrm>
            <a:off x="4858409" y="5651618"/>
            <a:ext cx="453634" cy="317544"/>
          </a:xfrm>
          <a:prstGeom prst="rightArrow">
            <a:avLst/>
          </a:prstGeom>
          <a:solidFill>
            <a:srgbClr val="BB3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rgbClr val="062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Стрелка вправо 56"/>
          <p:cNvSpPr/>
          <p:nvPr/>
        </p:nvSpPr>
        <p:spPr>
          <a:xfrm>
            <a:off x="4858409" y="6377432"/>
            <a:ext cx="453634" cy="317544"/>
          </a:xfrm>
          <a:prstGeom prst="rightArrow">
            <a:avLst/>
          </a:prstGeom>
          <a:solidFill>
            <a:srgbClr val="BB3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rgbClr val="062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Стрелка вправо 57"/>
          <p:cNvSpPr/>
          <p:nvPr/>
        </p:nvSpPr>
        <p:spPr>
          <a:xfrm>
            <a:off x="4858409" y="7148609"/>
            <a:ext cx="453634" cy="317544"/>
          </a:xfrm>
          <a:prstGeom prst="rightArrow">
            <a:avLst/>
          </a:prstGeom>
          <a:solidFill>
            <a:srgbClr val="BB3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rgbClr val="062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4896371" y="7916405"/>
            <a:ext cx="453634" cy="317544"/>
          </a:xfrm>
          <a:prstGeom prst="rightArrow">
            <a:avLst/>
          </a:prstGeom>
          <a:solidFill>
            <a:srgbClr val="BB3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rgbClr val="0628A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 descr="https://us.123rf.com/450wm/martialred/martialred1507/martialred150700192/42412632-social-networking-group-flat-icon-for-apps-and-websites.jpg?ver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29" y="4629485"/>
            <a:ext cx="2511882" cy="251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BD473B5-5117-43CB-A1D4-CBA318B20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1414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342" y="1235672"/>
            <a:ext cx="2226892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4" b="1" dirty="0">
                <a:solidFill>
                  <a:srgbClr val="BB332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Меры поддержки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13053" y="1192264"/>
            <a:ext cx="7983954" cy="150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27" indent="-216027">
              <a:spcAft>
                <a:spcPts val="378"/>
              </a:spcAft>
              <a:buClr>
                <a:srgbClr val="F83458"/>
              </a:buClr>
              <a:buFont typeface="Wingdings" panose="05000000000000000000" pitchFamily="2" charset="2"/>
              <a:buChar char="ü"/>
            </a:pPr>
            <a:r>
              <a:rPr lang="ru-RU" sz="1764" dirty="0">
                <a:latin typeface="Century Gothic" panose="020B0502020202020204" pitchFamily="34" charset="0"/>
              </a:rPr>
              <a:t>Маркетинговая и информационно-консультационная поддержка </a:t>
            </a:r>
          </a:p>
          <a:p>
            <a:pPr marL="216027" indent="-216027">
              <a:spcAft>
                <a:spcPts val="378"/>
              </a:spcAft>
              <a:buClr>
                <a:srgbClr val="F83458"/>
              </a:buClr>
              <a:buFont typeface="Wingdings" panose="05000000000000000000" pitchFamily="2" charset="2"/>
              <a:buChar char="ü"/>
            </a:pPr>
            <a:r>
              <a:rPr lang="ru-RU" sz="1764" dirty="0">
                <a:latin typeface="Century Gothic" panose="020B0502020202020204" pitchFamily="34" charset="0"/>
              </a:rPr>
              <a:t>Содействие в организации сбыта произведенной продукции субъектов МСП, являющихся сельскохозяйственными товаропроизводителем и/или производителем продукции пищевой промышленности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33509" y="131459"/>
            <a:ext cx="8959833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ВЗАИМОДЕЙСТВИЕ </a:t>
            </a:r>
          </a:p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С ФЕДЕРАЛЬНЫМИ ТОРГОВЫМИ СЕТЯМИ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8328" y="2687299"/>
            <a:ext cx="2048959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4" b="1" dirty="0">
                <a:solidFill>
                  <a:srgbClr val="BB332D"/>
                </a:solidFill>
                <a:latin typeface="Century Gothic" panose="020B0502020202020204" pitchFamily="34" charset="0"/>
              </a:rPr>
              <a:t>Наши партнеры</a:t>
            </a:r>
            <a:endParaRPr lang="ru-RU" sz="1764" dirty="0">
              <a:solidFill>
                <a:srgbClr val="BB332D"/>
              </a:solidFill>
            </a:endParaRPr>
          </a:p>
        </p:txBody>
      </p:sp>
      <p:pic>
        <p:nvPicPr>
          <p:cNvPr id="9" name="Picture 23" descr="https://media.rabota.ru/processor/logo/original/2019/12/09/diksi-jug1-372f20f2c441146d5a98ba6632ae4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65641" r="23361" b="11217"/>
          <a:stretch/>
        </p:blipFill>
        <p:spPr bwMode="auto">
          <a:xfrm>
            <a:off x="3215285" y="5880030"/>
            <a:ext cx="3179079" cy="85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s://avatars.mds.yandex.net/get-pdb/1599997/b93ac5a7-46ff-432a-b87b-7fac7608b8f6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60" y="4591952"/>
            <a:ext cx="2362596" cy="76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vatars.mds.yandex.net/get-mpic/1943683/img_id5721751435035874186.png/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43" y="3284414"/>
            <a:ext cx="1859898" cy="6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uploads-ssl.webflow.com/57b4b54ec2d13ca21b82909f/57fe4ae74ea5f1f96d3709d4_logo_raerr%20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12" y="7264474"/>
            <a:ext cx="1784480" cy="7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tatic.tildacdn.com/tild6463-3932-4634-a236-366265383537/logo_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88" y="5935851"/>
            <a:ext cx="1473528" cy="101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http://pr-agro.com/wp-content/uploads/%D0%A0%D0%90%D0%9C_logo-3-1024x1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19" y="7421260"/>
            <a:ext cx="2816792" cy="46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misis.ru/files/14276/%D0%9C%D0%B0%D0%B3%D0%BD%D0%B8%D1%82%20%D0%9B%D0%BE%D0%B3%D0%B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48" y="4676261"/>
            <a:ext cx="2587582" cy="7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>
                <a:latin typeface="Century Gothic" panose="020B0502020202020204" pitchFamily="34" charset="0"/>
              </a:rPr>
              <a:pPr/>
              <a:t>13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5982BFC1-472F-4BB6-A9F1-F8DA3570C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t="37848" r="22133" b="39435"/>
          <a:stretch/>
        </p:blipFill>
        <p:spPr bwMode="auto">
          <a:xfrm>
            <a:off x="810604" y="3265302"/>
            <a:ext cx="2522905" cy="8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2BD473B5-5117-43CB-A1D4-CBA318B20C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Группа 1"/>
          <p:cNvGrpSpPr/>
          <p:nvPr/>
        </p:nvGrpSpPr>
        <p:grpSpPr>
          <a:xfrm>
            <a:off x="6432697" y="2783425"/>
            <a:ext cx="10177837" cy="5739325"/>
            <a:chOff x="6375924" y="3297222"/>
            <a:chExt cx="7448880" cy="4200455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6511626" y="3567457"/>
              <a:ext cx="0" cy="4514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774560" y="5046071"/>
              <a:ext cx="38752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Отбор поставщиков </a:t>
              </a:r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из субъектов МСП </a:t>
              </a:r>
            </a:p>
            <a:p>
              <a:r>
                <a:rPr lang="en-US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для поставки в торговую сеть, </a:t>
              </a:r>
            </a:p>
            <a:p>
              <a:r>
                <a:rPr lang="en-US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для производства под собственной торговой маркой </a:t>
              </a:r>
            </a:p>
            <a:p>
              <a:r>
                <a:rPr lang="en-US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для реализации продукции в формате «магазин в магазине»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51257" y="3987021"/>
              <a:ext cx="39869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Проведение </a:t>
              </a:r>
              <a:r>
                <a:rPr lang="ru-RU" sz="2000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обучающих семинаров 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38229" y="6482014"/>
              <a:ext cx="3863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Оказание </a:t>
              </a:r>
              <a:r>
                <a:rPr lang="ru-RU" sz="2000" b="1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финансовой-гарантийной поддержки </a:t>
              </a:r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субъектам МСП с целью соответствия требованиям ФТС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6113" y="4559260"/>
              <a:ext cx="3230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Методическое сопровождение </a:t>
              </a:r>
            </a:p>
          </p:txBody>
        </p:sp>
        <p:sp>
          <p:nvSpPr>
            <p:cNvPr id="41" name="TextBox 8"/>
            <p:cNvSpPr txBox="1">
              <a:spLocks noChangeArrowheads="1"/>
            </p:cNvSpPr>
            <p:nvPr/>
          </p:nvSpPr>
          <p:spPr bwMode="auto">
            <a:xfrm>
              <a:off x="6757751" y="3297222"/>
              <a:ext cx="706705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2000" u="sng" dirty="0">
                  <a:latin typeface="Arial Narrow" panose="020B0606020202030204" pitchFamily="34" charset="0"/>
                </a:rPr>
                <a:t>Форма обратной связи на сайте</a:t>
              </a:r>
              <a:endParaRPr lang="en-US" altLang="ru-RU" sz="2000" u="sng" dirty="0">
                <a:latin typeface="Arial Narrow" panose="020B0606020202030204" pitchFamily="34" charset="0"/>
              </a:endParaRPr>
            </a:p>
            <a:p>
              <a:r>
                <a:rPr lang="en-US" altLang="ru-RU" sz="2000" b="1" u="sng" dirty="0">
                  <a:solidFill>
                    <a:srgbClr val="BB332D"/>
                  </a:solidFill>
                  <a:latin typeface="Arial Narrow" panose="020B0606020202030204" pitchFamily="34" charset="0"/>
                </a:rPr>
                <a:t>SMBN.RU </a:t>
              </a:r>
              <a:r>
                <a:rPr lang="ru-RU" altLang="ru-RU" sz="2000" b="1" u="sng" dirty="0">
                  <a:solidFill>
                    <a:srgbClr val="BB332D"/>
                  </a:solidFill>
                  <a:latin typeface="Arial Narrow" panose="020B0606020202030204" pitchFamily="34" charset="0"/>
                </a:rPr>
                <a:t>и</a:t>
              </a:r>
              <a:r>
                <a:rPr lang="en-US" altLang="ru-RU" sz="2000" b="1" u="sng" dirty="0">
                  <a:solidFill>
                    <a:srgbClr val="BB332D"/>
                  </a:solidFill>
                  <a:latin typeface="Arial Narrow" panose="020B0606020202030204" pitchFamily="34" charset="0"/>
                </a:rPr>
                <a:t>  AGRO-COOP.RU</a:t>
              </a:r>
              <a:endParaRPr lang="ru-RU" altLang="ru-RU" sz="2000" b="1" u="sng" dirty="0">
                <a:solidFill>
                  <a:srgbClr val="BB332D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" name="Freeform 118"/>
            <p:cNvSpPr>
              <a:spLocks noChangeArrowheads="1"/>
            </p:cNvSpPr>
            <p:nvPr/>
          </p:nvSpPr>
          <p:spPr bwMode="auto">
            <a:xfrm>
              <a:off x="6375924" y="3306171"/>
              <a:ext cx="271405" cy="271405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2147483646 w 602"/>
                <a:gd name="T75" fmla="*/ 2147483646 h 602"/>
                <a:gd name="T76" fmla="*/ 2147483646 w 602"/>
                <a:gd name="T77" fmla="*/ 2147483646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2400"/>
            </a:p>
          </p:txBody>
        </p:sp>
        <p:sp>
          <p:nvSpPr>
            <p:cNvPr id="43" name="Freeform 118"/>
            <p:cNvSpPr>
              <a:spLocks noChangeArrowheads="1"/>
            </p:cNvSpPr>
            <p:nvPr/>
          </p:nvSpPr>
          <p:spPr bwMode="auto">
            <a:xfrm>
              <a:off x="6375924" y="4011644"/>
              <a:ext cx="271405" cy="271405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2147483646 w 602"/>
                <a:gd name="T75" fmla="*/ 2147483646 h 602"/>
                <a:gd name="T76" fmla="*/ 2147483646 w 602"/>
                <a:gd name="T77" fmla="*/ 2147483646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2400"/>
            </a:p>
          </p:txBody>
        </p:sp>
        <p:sp>
          <p:nvSpPr>
            <p:cNvPr id="44" name="Freeform 118"/>
            <p:cNvSpPr>
              <a:spLocks noChangeArrowheads="1"/>
            </p:cNvSpPr>
            <p:nvPr/>
          </p:nvSpPr>
          <p:spPr bwMode="auto">
            <a:xfrm>
              <a:off x="6384396" y="4586474"/>
              <a:ext cx="271405" cy="271405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2147483646 w 602"/>
                <a:gd name="T75" fmla="*/ 2147483646 h 602"/>
                <a:gd name="T76" fmla="*/ 2147483646 w 602"/>
                <a:gd name="T77" fmla="*/ 2147483646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2400"/>
            </a:p>
          </p:txBody>
        </p:sp>
        <p:sp>
          <p:nvSpPr>
            <p:cNvPr id="45" name="Freeform 118"/>
            <p:cNvSpPr>
              <a:spLocks noChangeArrowheads="1"/>
            </p:cNvSpPr>
            <p:nvPr/>
          </p:nvSpPr>
          <p:spPr bwMode="auto">
            <a:xfrm>
              <a:off x="6375924" y="5082918"/>
              <a:ext cx="271405" cy="271405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2147483646 w 602"/>
                <a:gd name="T75" fmla="*/ 2147483646 h 602"/>
                <a:gd name="T76" fmla="*/ 2147483646 w 602"/>
                <a:gd name="T77" fmla="*/ 2147483646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2400"/>
            </a:p>
          </p:txBody>
        </p:sp>
        <p:sp>
          <p:nvSpPr>
            <p:cNvPr id="46" name="Freeform 118"/>
            <p:cNvSpPr>
              <a:spLocks noChangeArrowheads="1"/>
            </p:cNvSpPr>
            <p:nvPr/>
          </p:nvSpPr>
          <p:spPr bwMode="auto">
            <a:xfrm>
              <a:off x="6375924" y="6502045"/>
              <a:ext cx="271405" cy="271405"/>
            </a:xfrm>
            <a:custGeom>
              <a:avLst/>
              <a:gdLst>
                <a:gd name="T0" fmla="*/ 2147483646 w 602"/>
                <a:gd name="T1" fmla="*/ 2147483646 h 602"/>
                <a:gd name="T2" fmla="*/ 2147483646 w 602"/>
                <a:gd name="T3" fmla="*/ 2147483646 h 602"/>
                <a:gd name="T4" fmla="*/ 0 w 602"/>
                <a:gd name="T5" fmla="*/ 2147483646 h 602"/>
                <a:gd name="T6" fmla="*/ 2147483646 w 602"/>
                <a:gd name="T7" fmla="*/ 0 h 602"/>
                <a:gd name="T8" fmla="*/ 2147483646 w 602"/>
                <a:gd name="T9" fmla="*/ 2147483646 h 602"/>
                <a:gd name="T10" fmla="*/ 2147483646 w 602"/>
                <a:gd name="T11" fmla="*/ 2147483646 h 602"/>
                <a:gd name="T12" fmla="*/ 2147483646 w 602"/>
                <a:gd name="T13" fmla="*/ 2147483646 h 602"/>
                <a:gd name="T14" fmla="*/ 2147483646 w 602"/>
                <a:gd name="T15" fmla="*/ 2147483646 h 602"/>
                <a:gd name="T16" fmla="*/ 2147483646 w 602"/>
                <a:gd name="T17" fmla="*/ 2147483646 h 602"/>
                <a:gd name="T18" fmla="*/ 2147483646 w 602"/>
                <a:gd name="T19" fmla="*/ 2147483646 h 602"/>
                <a:gd name="T20" fmla="*/ 2147483646 w 602"/>
                <a:gd name="T21" fmla="*/ 2147483646 h 602"/>
                <a:gd name="T22" fmla="*/ 2147483646 w 602"/>
                <a:gd name="T23" fmla="*/ 2147483646 h 602"/>
                <a:gd name="T24" fmla="*/ 2147483646 w 602"/>
                <a:gd name="T25" fmla="*/ 2147483646 h 602"/>
                <a:gd name="T26" fmla="*/ 2147483646 w 602"/>
                <a:gd name="T27" fmla="*/ 2147483646 h 602"/>
                <a:gd name="T28" fmla="*/ 2147483646 w 602"/>
                <a:gd name="T29" fmla="*/ 2147483646 h 602"/>
                <a:gd name="T30" fmla="*/ 2147483646 w 602"/>
                <a:gd name="T31" fmla="*/ 2147483646 h 602"/>
                <a:gd name="T32" fmla="*/ 2147483646 w 602"/>
                <a:gd name="T33" fmla="*/ 2147483646 h 602"/>
                <a:gd name="T34" fmla="*/ 2147483646 w 602"/>
                <a:gd name="T35" fmla="*/ 2147483646 h 602"/>
                <a:gd name="T36" fmla="*/ 2147483646 w 602"/>
                <a:gd name="T37" fmla="*/ 2147483646 h 602"/>
                <a:gd name="T38" fmla="*/ 2147483646 w 602"/>
                <a:gd name="T39" fmla="*/ 2147483646 h 602"/>
                <a:gd name="T40" fmla="*/ 2147483646 w 602"/>
                <a:gd name="T41" fmla="*/ 2147483646 h 602"/>
                <a:gd name="T42" fmla="*/ 2147483646 w 602"/>
                <a:gd name="T43" fmla="*/ 2147483646 h 602"/>
                <a:gd name="T44" fmla="*/ 2147483646 w 602"/>
                <a:gd name="T45" fmla="*/ 2147483646 h 602"/>
                <a:gd name="T46" fmla="*/ 2147483646 w 602"/>
                <a:gd name="T47" fmla="*/ 2147483646 h 602"/>
                <a:gd name="T48" fmla="*/ 2147483646 w 602"/>
                <a:gd name="T49" fmla="*/ 2147483646 h 602"/>
                <a:gd name="T50" fmla="*/ 2147483646 w 602"/>
                <a:gd name="T51" fmla="*/ 2147483646 h 602"/>
                <a:gd name="T52" fmla="*/ 2147483646 w 602"/>
                <a:gd name="T53" fmla="*/ 2147483646 h 602"/>
                <a:gd name="T54" fmla="*/ 2147483646 w 602"/>
                <a:gd name="T55" fmla="*/ 2147483646 h 602"/>
                <a:gd name="T56" fmla="*/ 2147483646 w 602"/>
                <a:gd name="T57" fmla="*/ 2147483646 h 602"/>
                <a:gd name="T58" fmla="*/ 2147483646 w 602"/>
                <a:gd name="T59" fmla="*/ 2147483646 h 602"/>
                <a:gd name="T60" fmla="*/ 2147483646 w 602"/>
                <a:gd name="T61" fmla="*/ 2147483646 h 602"/>
                <a:gd name="T62" fmla="*/ 2147483646 w 602"/>
                <a:gd name="T63" fmla="*/ 2147483646 h 602"/>
                <a:gd name="T64" fmla="*/ 2147483646 w 602"/>
                <a:gd name="T65" fmla="*/ 2147483646 h 602"/>
                <a:gd name="T66" fmla="*/ 2147483646 w 602"/>
                <a:gd name="T67" fmla="*/ 2147483646 h 602"/>
                <a:gd name="T68" fmla="*/ 2147483646 w 602"/>
                <a:gd name="T69" fmla="*/ 2147483646 h 602"/>
                <a:gd name="T70" fmla="*/ 2147483646 w 602"/>
                <a:gd name="T71" fmla="*/ 2147483646 h 602"/>
                <a:gd name="T72" fmla="*/ 2147483646 w 602"/>
                <a:gd name="T73" fmla="*/ 2147483646 h 602"/>
                <a:gd name="T74" fmla="*/ 2147483646 w 602"/>
                <a:gd name="T75" fmla="*/ 2147483646 h 602"/>
                <a:gd name="T76" fmla="*/ 2147483646 w 602"/>
                <a:gd name="T77" fmla="*/ 2147483646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d-ID" sz="2400"/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511626" y="4833662"/>
              <a:ext cx="0" cy="2492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6511626" y="4265770"/>
              <a:ext cx="0" cy="3207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6511626" y="5354323"/>
              <a:ext cx="0" cy="1137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689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60182" y="1175864"/>
            <a:ext cx="11500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Заявку о наличии заинтересованности в сотрудничестве с торговой сетью можно направить через </a:t>
            </a:r>
            <a:r>
              <a:rPr lang="ru-RU" sz="2400" b="1" dirty="0">
                <a:solidFill>
                  <a:srgbClr val="BB332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 обратной связи</a:t>
            </a:r>
            <a:r>
              <a:rPr lang="ru-RU" sz="2400" b="1" dirty="0">
                <a:solidFill>
                  <a:srgbClr val="1F497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сайте </a:t>
            </a:r>
            <a:r>
              <a:rPr lang="fr-FR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CORPMSP.RU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 на сайте </a:t>
            </a:r>
            <a:r>
              <a:rPr lang="en-US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AGRO-COOP.RU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62146" y="8221631"/>
            <a:ext cx="181453" cy="1814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C53E5B26-F157-4478-AA4E-A0972B49C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ADFD35-FA3C-484C-BD82-61F668AED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6" t="8993" r="31427" b="11610"/>
          <a:stretch/>
        </p:blipFill>
        <p:spPr>
          <a:xfrm>
            <a:off x="7254766" y="2221527"/>
            <a:ext cx="4985888" cy="50969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6DA75F-D17F-44C3-A528-73C105D6A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39" t="11219" r="45143" b="11393"/>
          <a:stretch/>
        </p:blipFill>
        <p:spPr>
          <a:xfrm>
            <a:off x="636174" y="2255746"/>
            <a:ext cx="4248472" cy="5484904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7B9CF583-AA17-42EB-9E34-79B57A8B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94" y="242799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14313F-75B2-495D-B327-63EB6A3F80EC}"/>
              </a:ext>
            </a:extLst>
          </p:cNvPr>
          <p:cNvSpPr txBox="1"/>
          <p:nvPr/>
        </p:nvSpPr>
        <p:spPr>
          <a:xfrm>
            <a:off x="5436378" y="3837695"/>
            <a:ext cx="714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AGRO-COOP.RU</a:t>
            </a:r>
            <a:endParaRPr lang="ru-RU" sz="20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6C2C90E1-F9C5-4DA0-9F97-6FE4BB1C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94" y="5063423"/>
            <a:ext cx="1449928" cy="1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CBEFC60-D498-495F-8FE3-CC8D9F10157B}"/>
              </a:ext>
            </a:extLst>
          </p:cNvPr>
          <p:cNvSpPr txBox="1"/>
          <p:nvPr/>
        </p:nvSpPr>
        <p:spPr>
          <a:xfrm>
            <a:off x="5564194" y="6539445"/>
            <a:ext cx="7144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CORPMSP.RU</a:t>
            </a:r>
            <a:endParaRPr lang="ru-RU" sz="20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E55D6A0-0FC9-4907-84C2-458E85647741}"/>
              </a:ext>
            </a:extLst>
          </p:cNvPr>
          <p:cNvSpPr/>
          <p:nvPr/>
        </p:nvSpPr>
        <p:spPr>
          <a:xfrm>
            <a:off x="7254766" y="2049286"/>
            <a:ext cx="4985888" cy="5907493"/>
          </a:xfrm>
          <a:prstGeom prst="rect">
            <a:avLst/>
          </a:prstGeom>
          <a:noFill/>
          <a:ln w="19050">
            <a:solidFill>
              <a:srgbClr val="1E56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D3DE6FB5-DC0E-4E77-AA70-6DEC18652413}"/>
              </a:ext>
            </a:extLst>
          </p:cNvPr>
          <p:cNvSpPr/>
          <p:nvPr/>
        </p:nvSpPr>
        <p:spPr>
          <a:xfrm>
            <a:off x="328612" y="2052129"/>
            <a:ext cx="4985888" cy="5907493"/>
          </a:xfrm>
          <a:prstGeom prst="rect">
            <a:avLst/>
          </a:prstGeom>
          <a:noFill/>
          <a:ln w="19050">
            <a:solidFill>
              <a:srgbClr val="1E568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33509" y="131459"/>
            <a:ext cx="8959833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ВЗАИМОДЕЙСТВИЕ </a:t>
            </a:r>
          </a:p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С ФЕДЕРАЛЬНЫМИ ТОРГОВЫМИ СЕТЯМИ </a:t>
            </a:r>
          </a:p>
        </p:txBody>
      </p:sp>
    </p:spTree>
    <p:extLst>
      <p:ext uri="{BB962C8B-B14F-4D97-AF65-F5344CB8AC3E}">
        <p14:creationId xmlns:p14="http://schemas.microsoft.com/office/powerpoint/2010/main" val="204161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2173C2-9E01-4001-8EE6-4BFAB32F4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763BD6D1-B1BE-48D5-BAAB-3F22231A9442}"/>
              </a:ext>
            </a:extLst>
          </p:cNvPr>
          <p:cNvSpPr txBox="1">
            <a:spLocks/>
          </p:cNvSpPr>
          <p:nvPr/>
        </p:nvSpPr>
        <p:spPr>
          <a:xfrm>
            <a:off x="2801154" y="167386"/>
            <a:ext cx="9434893" cy="1006257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260048">
              <a:lnSpc>
                <a:spcPct val="150000"/>
              </a:lnSpc>
              <a:buNone/>
            </a:pPr>
            <a:r>
              <a:rPr lang="ru-RU" sz="3200" b="1" dirty="0">
                <a:solidFill>
                  <a:srgbClr val="1E5689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ОПТОВО-РАСПРЕДЕЛИТЕЛЬНЫЕ ЦЕНТРЫ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63FD9BB5-79EC-41A6-A1E1-72EA3820F7BC}"/>
              </a:ext>
            </a:extLst>
          </p:cNvPr>
          <p:cNvSpPr txBox="1"/>
          <p:nvPr/>
        </p:nvSpPr>
        <p:spPr>
          <a:xfrm>
            <a:off x="3567940" y="1043808"/>
            <a:ext cx="9001091" cy="6186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СЕТЬ ОПТОВО-РАСПРЕДЕЛИТЕЛЬНЫХ ЦЕНТРОВ (ОРЦ) РАМ* –  </a:t>
            </a:r>
            <a:r>
              <a:rPr lang="ru-RU" sz="1800" b="1" dirty="0">
                <a:solidFill>
                  <a:srgbClr val="29539F"/>
                </a:solidFill>
                <a:latin typeface="Arial Narrow" panose="020B0606020202030204" pitchFamily="34" charset="0"/>
              </a:rPr>
              <a:t>ЕДИНАЯ ПЛАТФОРМА ДЛЯ ХРАНЕНИЯ, ПРЕДПРОДАЖНОЙ ПОДГОТОВКИ И ОПТОВОЙ ТОРГОВЛИ </a:t>
            </a:r>
            <a:r>
              <a:rPr lang="en-US" sz="1800" b="1" dirty="0">
                <a:solidFill>
                  <a:srgbClr val="29539F"/>
                </a:solidFill>
                <a:latin typeface="Arial Narrow" panose="020B0606020202030204" pitchFamily="34" charset="0"/>
              </a:rPr>
              <a:t>FRESH</a:t>
            </a:r>
            <a:r>
              <a:rPr lang="ru-RU" sz="1800" b="1" dirty="0">
                <a:solidFill>
                  <a:srgbClr val="29539F"/>
                </a:solidFill>
                <a:latin typeface="Arial Narrow" panose="020B0606020202030204" pitchFamily="34" charset="0"/>
              </a:rPr>
              <a:t>-ПРОДУКЦИЕЙ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BFDB10B0-966A-406F-B5C0-69FDBF93005A}"/>
              </a:ext>
            </a:extLst>
          </p:cNvPr>
          <p:cNvSpPr txBox="1"/>
          <p:nvPr/>
        </p:nvSpPr>
        <p:spPr>
          <a:xfrm>
            <a:off x="415392" y="4957011"/>
            <a:ext cx="6360346" cy="337913"/>
          </a:xfrm>
          <a:prstGeom prst="rect">
            <a:avLst/>
          </a:prstGeom>
          <a:solidFill>
            <a:srgbClr val="DAE3F3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680" b="1" dirty="0">
                <a:solidFill>
                  <a:srgbClr val="000000"/>
                </a:solidFill>
                <a:latin typeface="Arial Narrow" panose="020B0606020202030204" pitchFamily="34" charset="0"/>
              </a:rPr>
              <a:t>3. Дистрибуция и продажа товара</a:t>
            </a:r>
            <a:endParaRPr lang="ru-RU" sz="168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48A278EF-77C6-4610-A207-B457B229D0E7}"/>
              </a:ext>
            </a:extLst>
          </p:cNvPr>
          <p:cNvSpPr txBox="1"/>
          <p:nvPr/>
        </p:nvSpPr>
        <p:spPr>
          <a:xfrm>
            <a:off x="414523" y="3467172"/>
            <a:ext cx="6360346" cy="337913"/>
          </a:xfrm>
          <a:prstGeom prst="rect">
            <a:avLst/>
          </a:prstGeom>
          <a:solidFill>
            <a:srgbClr val="DAE3F3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680" b="1" dirty="0">
                <a:solidFill>
                  <a:srgbClr val="000000"/>
                </a:solidFill>
                <a:latin typeface="Arial Narrow" panose="020B0606020202030204" pitchFamily="34" charset="0"/>
              </a:rPr>
              <a:t>2. Услуги логистики и переработки </a:t>
            </a:r>
            <a:endParaRPr lang="ru-RU" sz="168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02BC35FF-3BFC-4C43-9854-6DE3E8683B85}"/>
              </a:ext>
            </a:extLst>
          </p:cNvPr>
          <p:cNvSpPr txBox="1"/>
          <p:nvPr/>
        </p:nvSpPr>
        <p:spPr>
          <a:xfrm>
            <a:off x="419940" y="1888857"/>
            <a:ext cx="6361518" cy="337913"/>
          </a:xfrm>
          <a:prstGeom prst="rect">
            <a:avLst/>
          </a:prstGeom>
          <a:solidFill>
            <a:srgbClr val="DAE3F3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680" b="1" dirty="0">
                <a:solidFill>
                  <a:srgbClr val="000000"/>
                </a:solidFill>
                <a:latin typeface="Arial Narrow" panose="020B0606020202030204" pitchFamily="34" charset="0"/>
              </a:rPr>
              <a:t>1. Аренда современной инфраструктуры под </a:t>
            </a:r>
            <a:r>
              <a:rPr lang="en-US" sz="1680" b="1" dirty="0">
                <a:solidFill>
                  <a:srgbClr val="000000"/>
                </a:solidFill>
                <a:latin typeface="Arial Narrow" panose="020B0606020202030204" pitchFamily="34" charset="0"/>
              </a:rPr>
              <a:t>FRESH</a:t>
            </a:r>
            <a:r>
              <a:rPr lang="ru-RU" sz="1680" b="1" dirty="0">
                <a:solidFill>
                  <a:srgbClr val="000000"/>
                </a:solidFill>
                <a:latin typeface="Arial Narrow" panose="020B0606020202030204" pitchFamily="34" charset="0"/>
              </a:rPr>
              <a:t>-сегмент</a:t>
            </a:r>
            <a:endParaRPr lang="ru-RU" sz="168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xmlns="" id="{34C99561-5F4C-4847-B441-F47CF2250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" b="12804"/>
          <a:stretch/>
        </p:blipFill>
        <p:spPr>
          <a:xfrm>
            <a:off x="383641" y="2583534"/>
            <a:ext cx="605685" cy="529014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xmlns="" id="{726FD7BA-06DF-4DAB-88F2-270E4A04BA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3"/>
          <a:stretch/>
        </p:blipFill>
        <p:spPr>
          <a:xfrm>
            <a:off x="4946161" y="4065750"/>
            <a:ext cx="695506" cy="524126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2F12C9B5-9469-452B-BDD5-1E9569F1A44D}"/>
              </a:ext>
            </a:extLst>
          </p:cNvPr>
          <p:cNvSpPr txBox="1"/>
          <p:nvPr/>
        </p:nvSpPr>
        <p:spPr>
          <a:xfrm>
            <a:off x="976736" y="2560722"/>
            <a:ext cx="1528262" cy="737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Аренда охлаждаемого склада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2E0D8151-6B9A-413E-9C59-EE88C45A9CBD}"/>
              </a:ext>
            </a:extLst>
          </p:cNvPr>
          <p:cNvSpPr txBox="1"/>
          <p:nvPr/>
        </p:nvSpPr>
        <p:spPr>
          <a:xfrm>
            <a:off x="972763" y="3910180"/>
            <a:ext cx="1423402" cy="9520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Складская </a:t>
            </a:r>
            <a:b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логистика и ответственное хранение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C35FC1E4-B348-4148-B9B5-19A0C1E615C7}"/>
              </a:ext>
            </a:extLst>
          </p:cNvPr>
          <p:cNvSpPr txBox="1"/>
          <p:nvPr/>
        </p:nvSpPr>
        <p:spPr>
          <a:xfrm>
            <a:off x="3313261" y="4056322"/>
            <a:ext cx="1587488" cy="5221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Предпродажная подготовка</a:t>
            </a: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xmlns="" id="{65A71B6D-0DBD-4083-B3BA-44EE5CDE17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3975" r="5898" b="17180"/>
          <a:stretch/>
        </p:blipFill>
        <p:spPr>
          <a:xfrm>
            <a:off x="2540512" y="5552028"/>
            <a:ext cx="673441" cy="514689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F9779976-82B3-4BB9-B64A-C85E9F8AD9EB}"/>
              </a:ext>
            </a:extLst>
          </p:cNvPr>
          <p:cNvSpPr txBox="1"/>
          <p:nvPr/>
        </p:nvSpPr>
        <p:spPr>
          <a:xfrm>
            <a:off x="5558076" y="2504618"/>
            <a:ext cx="1223063" cy="737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Аренда торгового павильона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62BD9744-40DA-49D7-BD7E-58A65EDD6171}"/>
              </a:ext>
            </a:extLst>
          </p:cNvPr>
          <p:cNvSpPr txBox="1"/>
          <p:nvPr/>
        </p:nvSpPr>
        <p:spPr>
          <a:xfrm>
            <a:off x="5569987" y="5444403"/>
            <a:ext cx="1836687" cy="737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Продажа через интернет-площадки партнеров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BEDF6F09-EA1F-45AF-8192-94F3FB90D93F}"/>
              </a:ext>
            </a:extLst>
          </p:cNvPr>
          <p:cNvSpPr txBox="1"/>
          <p:nvPr/>
        </p:nvSpPr>
        <p:spPr>
          <a:xfrm>
            <a:off x="5648466" y="4096270"/>
            <a:ext cx="1270349" cy="5221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Доставка товара</a:t>
            </a:r>
          </a:p>
        </p:txBody>
      </p:sp>
      <p:pic>
        <p:nvPicPr>
          <p:cNvPr id="130" name="Рисунок 129">
            <a:extLst>
              <a:ext uri="{FF2B5EF4-FFF2-40B4-BE49-F238E27FC236}">
                <a16:creationId xmlns:a16="http://schemas.microsoft.com/office/drawing/2014/main" xmlns="" id="{384C985F-FC67-4844-8F8D-BAC368D064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3334" b="13519"/>
          <a:stretch/>
        </p:blipFill>
        <p:spPr>
          <a:xfrm>
            <a:off x="356062" y="3991400"/>
            <a:ext cx="569394" cy="524470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9406B1B0-2D08-4476-BE23-B4F38158DF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r="6481" b="13333"/>
          <a:stretch/>
        </p:blipFill>
        <p:spPr>
          <a:xfrm>
            <a:off x="2714149" y="4009318"/>
            <a:ext cx="563850" cy="550899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52FED344-327F-4277-A697-5E4504A51B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r="3205" b="12436"/>
          <a:stretch/>
        </p:blipFill>
        <p:spPr>
          <a:xfrm>
            <a:off x="4958142" y="2606174"/>
            <a:ext cx="556047" cy="520247"/>
          </a:xfrm>
          <a:prstGeom prst="rect">
            <a:avLst/>
          </a:prstGeom>
        </p:spPr>
      </p:pic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F612A857-2368-48A0-B63C-DED781CB96F4}"/>
              </a:ext>
            </a:extLst>
          </p:cNvPr>
          <p:cNvGrpSpPr/>
          <p:nvPr/>
        </p:nvGrpSpPr>
        <p:grpSpPr>
          <a:xfrm>
            <a:off x="6877980" y="2021418"/>
            <a:ext cx="5611954" cy="6115382"/>
            <a:chOff x="6855211" y="2364770"/>
            <a:chExt cx="3931905" cy="461632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xmlns="" id="{6F1A974E-824B-4CD3-95E2-262819A94D6D}"/>
                </a:ext>
              </a:extLst>
            </p:cNvPr>
            <p:cNvGrpSpPr/>
            <p:nvPr/>
          </p:nvGrpSpPr>
          <p:grpSpPr>
            <a:xfrm>
              <a:off x="7933764" y="6300881"/>
              <a:ext cx="1393700" cy="680213"/>
              <a:chOff x="7245512" y="579875"/>
              <a:chExt cx="1847850" cy="952500"/>
            </a:xfrm>
          </p:grpSpPr>
          <p:sp>
            <p:nvSpPr>
              <p:cNvPr id="119" name="Скругленный прямоугольник 403">
                <a:extLst>
                  <a:ext uri="{FF2B5EF4-FFF2-40B4-BE49-F238E27FC236}">
                    <a16:creationId xmlns:a16="http://schemas.microsoft.com/office/drawing/2014/main" xmlns="" id="{DBDE0C82-3166-464C-9AFD-D2EE767E139E}"/>
                  </a:ext>
                </a:extLst>
              </p:cNvPr>
              <p:cNvSpPr/>
              <p:nvPr/>
            </p:nvSpPr>
            <p:spPr>
              <a:xfrm>
                <a:off x="7245512" y="579875"/>
                <a:ext cx="1847850" cy="952500"/>
              </a:xfrm>
              <a:prstGeom prst="roundRect">
                <a:avLst>
                  <a:gd name="adj" fmla="val 26339"/>
                </a:avLst>
              </a:prstGeom>
              <a:solidFill>
                <a:srgbClr val="FFE375"/>
              </a:solidFill>
            </p:spPr>
            <p:txBody>
              <a:bodyPr wrap="square" lIns="0" tIns="0" rIns="37800" bIns="0" rtlCol="0" anchor="ctr" anchorCtr="0">
                <a:noAutofit/>
              </a:bodyPr>
              <a:lstStyle/>
              <a:p>
                <a:pPr algn="ctr" defTabSz="959749">
                  <a:defRPr/>
                </a:pPr>
                <a:endParaRPr lang="ru-RU" sz="1103" b="1" kern="0" dirty="0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120" name="Группа 119">
                <a:extLst>
                  <a:ext uri="{FF2B5EF4-FFF2-40B4-BE49-F238E27FC236}">
                    <a16:creationId xmlns:a16="http://schemas.microsoft.com/office/drawing/2014/main" xmlns="" id="{6CD91704-2FDA-4ED4-9979-35F3053D6F76}"/>
                  </a:ext>
                </a:extLst>
              </p:cNvPr>
              <p:cNvGrpSpPr/>
              <p:nvPr/>
            </p:nvGrpSpPr>
            <p:grpSpPr>
              <a:xfrm>
                <a:off x="7415772" y="733166"/>
                <a:ext cx="1109122" cy="646985"/>
                <a:chOff x="250825" y="354"/>
                <a:chExt cx="4710869" cy="2747999"/>
              </a:xfrm>
            </p:grpSpPr>
            <p:pic>
              <p:nvPicPr>
                <p:cNvPr id="124" name="Рисунок 123">
                  <a:extLst>
                    <a:ext uri="{FF2B5EF4-FFF2-40B4-BE49-F238E27FC236}">
                      <a16:creationId xmlns:a16="http://schemas.microsoft.com/office/drawing/2014/main" xmlns="" id="{525E4887-5C66-4D13-8E87-505C27089B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825" y="354"/>
                  <a:ext cx="4710869" cy="2747999"/>
                </a:xfrm>
                <a:prstGeom prst="rect">
                  <a:avLst/>
                </a:prstGeom>
              </p:spPr>
            </p:pic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xmlns="" id="{72E147E5-46CE-48DC-9B9C-E5461E1F27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0060"/>
                <a:stretch/>
              </p:blipFill>
              <p:spPr>
                <a:xfrm>
                  <a:off x="826296" y="198173"/>
                  <a:ext cx="3567412" cy="2217951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xmlns="" id="{4B09A58A-AB11-495B-AE5F-52119197B94D}"/>
                  </a:ext>
                </a:extLst>
              </p:cNvPr>
              <p:cNvGrpSpPr/>
              <p:nvPr/>
            </p:nvGrpSpPr>
            <p:grpSpPr>
              <a:xfrm>
                <a:off x="8634716" y="778711"/>
                <a:ext cx="275101" cy="550198"/>
                <a:chOff x="472511" y="-591568"/>
                <a:chExt cx="1474459" cy="2948908"/>
              </a:xfrm>
            </p:grpSpPr>
            <p:pic>
              <p:nvPicPr>
                <p:cNvPr id="122" name="Рисунок 121">
                  <a:extLst>
                    <a:ext uri="{FF2B5EF4-FFF2-40B4-BE49-F238E27FC236}">
                      <a16:creationId xmlns:a16="http://schemas.microsoft.com/office/drawing/2014/main" xmlns="" id="{8C54F0AC-A6BD-4EFB-8AD6-095C2372A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609" t="5303" r="27724" b="5361"/>
                <a:stretch/>
              </p:blipFill>
              <p:spPr>
                <a:xfrm>
                  <a:off x="472511" y="-591568"/>
                  <a:ext cx="1474459" cy="2948908"/>
                </a:xfrm>
                <a:prstGeom prst="rect">
                  <a:avLst/>
                </a:prstGeom>
              </p:spPr>
            </p:pic>
            <p:pic>
              <p:nvPicPr>
                <p:cNvPr id="123" name="Рисунок 122">
                  <a:extLst>
                    <a:ext uri="{FF2B5EF4-FFF2-40B4-BE49-F238E27FC236}">
                      <a16:creationId xmlns:a16="http://schemas.microsoft.com/office/drawing/2014/main" xmlns="" id="{145ED09E-BD99-4543-9FC3-913D30CDA9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029" y="-228027"/>
                  <a:ext cx="1225971" cy="218058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xmlns="" id="{4A302B1C-03E6-48A3-B645-F40937B750BE}"/>
                </a:ext>
              </a:extLst>
            </p:cNvPr>
            <p:cNvGrpSpPr/>
            <p:nvPr/>
          </p:nvGrpSpPr>
          <p:grpSpPr>
            <a:xfrm>
              <a:off x="6855211" y="2364770"/>
              <a:ext cx="3931905" cy="4531818"/>
              <a:chOff x="6855211" y="2364770"/>
              <a:chExt cx="3931905" cy="4531818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xmlns="" id="{1239CD87-FA52-4CB4-BD5A-C8CDC16D2B80}"/>
                  </a:ext>
                </a:extLst>
              </p:cNvPr>
              <p:cNvGrpSpPr/>
              <p:nvPr/>
            </p:nvGrpSpPr>
            <p:grpSpPr>
              <a:xfrm>
                <a:off x="6956532" y="2364770"/>
                <a:ext cx="3788908" cy="2551102"/>
                <a:chOff x="1098197" y="302407"/>
                <a:chExt cx="6275970" cy="3976329"/>
              </a:xfrm>
            </p:grpSpPr>
            <p:sp>
              <p:nvSpPr>
                <p:cNvPr id="7" name="object 2">
                  <a:extLst>
                    <a:ext uri="{FF2B5EF4-FFF2-40B4-BE49-F238E27FC236}">
                      <a16:creationId xmlns:a16="http://schemas.microsoft.com/office/drawing/2014/main" xmlns="" id="{598A010D-0BF5-433C-8AAE-A670ED8BBCD6}"/>
                    </a:ext>
                  </a:extLst>
                </p:cNvPr>
                <p:cNvSpPr/>
                <p:nvPr/>
              </p:nvSpPr>
              <p:spPr>
                <a:xfrm>
                  <a:off x="1322194" y="1979784"/>
                  <a:ext cx="519021" cy="41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14" h="508000">
                      <a:moveTo>
                        <a:pt x="568325" y="69316"/>
                      </a:moveTo>
                      <a:lnTo>
                        <a:pt x="503770" y="73037"/>
                      </a:lnTo>
                      <a:lnTo>
                        <a:pt x="492658" y="69316"/>
                      </a:lnTo>
                      <a:lnTo>
                        <a:pt x="475195" y="54584"/>
                      </a:lnTo>
                      <a:lnTo>
                        <a:pt x="458254" y="37566"/>
                      </a:lnTo>
                      <a:lnTo>
                        <a:pt x="443966" y="26060"/>
                      </a:lnTo>
                      <a:lnTo>
                        <a:pt x="438150" y="30162"/>
                      </a:lnTo>
                      <a:lnTo>
                        <a:pt x="425983" y="47091"/>
                      </a:lnTo>
                      <a:lnTo>
                        <a:pt x="418566" y="58521"/>
                      </a:lnTo>
                      <a:lnTo>
                        <a:pt x="398705" y="54803"/>
                      </a:lnTo>
                      <a:lnTo>
                        <a:pt x="392112" y="53817"/>
                      </a:lnTo>
                      <a:lnTo>
                        <a:pt x="375426" y="50890"/>
                      </a:lnTo>
                      <a:lnTo>
                        <a:pt x="362315" y="47459"/>
                      </a:lnTo>
                      <a:lnTo>
                        <a:pt x="336550" y="40716"/>
                      </a:lnTo>
                      <a:lnTo>
                        <a:pt x="320675" y="38100"/>
                      </a:lnTo>
                      <a:lnTo>
                        <a:pt x="305333" y="46037"/>
                      </a:lnTo>
                      <a:lnTo>
                        <a:pt x="289979" y="58521"/>
                      </a:lnTo>
                      <a:lnTo>
                        <a:pt x="277812" y="60020"/>
                      </a:lnTo>
                      <a:lnTo>
                        <a:pt x="254000" y="60020"/>
                      </a:lnTo>
                      <a:lnTo>
                        <a:pt x="231241" y="54584"/>
                      </a:lnTo>
                      <a:lnTo>
                        <a:pt x="222250" y="40716"/>
                      </a:lnTo>
                      <a:lnTo>
                        <a:pt x="211137" y="20637"/>
                      </a:lnTo>
                      <a:lnTo>
                        <a:pt x="201079" y="0"/>
                      </a:lnTo>
                      <a:lnTo>
                        <a:pt x="121183" y="58521"/>
                      </a:lnTo>
                      <a:lnTo>
                        <a:pt x="112179" y="65735"/>
                      </a:lnTo>
                      <a:lnTo>
                        <a:pt x="95910" y="65735"/>
                      </a:lnTo>
                      <a:lnTo>
                        <a:pt x="102471" y="67284"/>
                      </a:lnTo>
                      <a:lnTo>
                        <a:pt x="99198" y="66811"/>
                      </a:lnTo>
                      <a:lnTo>
                        <a:pt x="82795" y="63795"/>
                      </a:lnTo>
                      <a:lnTo>
                        <a:pt x="64276" y="60112"/>
                      </a:lnTo>
                      <a:lnTo>
                        <a:pt x="59416" y="58690"/>
                      </a:lnTo>
                      <a:lnTo>
                        <a:pt x="60733" y="58488"/>
                      </a:lnTo>
                      <a:lnTo>
                        <a:pt x="49745" y="57670"/>
                      </a:lnTo>
                      <a:lnTo>
                        <a:pt x="44450" y="65735"/>
                      </a:lnTo>
                      <a:lnTo>
                        <a:pt x="43395" y="79895"/>
                      </a:lnTo>
                      <a:lnTo>
                        <a:pt x="37566" y="95173"/>
                      </a:lnTo>
                      <a:lnTo>
                        <a:pt x="0" y="128790"/>
                      </a:lnTo>
                      <a:lnTo>
                        <a:pt x="78320" y="185737"/>
                      </a:lnTo>
                      <a:lnTo>
                        <a:pt x="95910" y="198958"/>
                      </a:lnTo>
                      <a:lnTo>
                        <a:pt x="114833" y="232295"/>
                      </a:lnTo>
                      <a:lnTo>
                        <a:pt x="147637" y="307975"/>
                      </a:lnTo>
                      <a:lnTo>
                        <a:pt x="161925" y="345617"/>
                      </a:lnTo>
                      <a:lnTo>
                        <a:pt x="174625" y="365125"/>
                      </a:lnTo>
                      <a:lnTo>
                        <a:pt x="184150" y="370586"/>
                      </a:lnTo>
                      <a:lnTo>
                        <a:pt x="201079" y="379590"/>
                      </a:lnTo>
                      <a:lnTo>
                        <a:pt x="216433" y="382714"/>
                      </a:lnTo>
                      <a:lnTo>
                        <a:pt x="224891" y="394220"/>
                      </a:lnTo>
                      <a:lnTo>
                        <a:pt x="231241" y="419811"/>
                      </a:lnTo>
                      <a:lnTo>
                        <a:pt x="234416" y="507466"/>
                      </a:lnTo>
                      <a:lnTo>
                        <a:pt x="281520" y="471424"/>
                      </a:lnTo>
                      <a:lnTo>
                        <a:pt x="298450" y="463016"/>
                      </a:lnTo>
                      <a:lnTo>
                        <a:pt x="325970" y="462483"/>
                      </a:lnTo>
                      <a:lnTo>
                        <a:pt x="411226" y="467245"/>
                      </a:lnTo>
                      <a:lnTo>
                        <a:pt x="482600" y="471424"/>
                      </a:lnTo>
                      <a:lnTo>
                        <a:pt x="543979" y="444385"/>
                      </a:lnTo>
                      <a:lnTo>
                        <a:pt x="597433" y="350037"/>
                      </a:lnTo>
                      <a:lnTo>
                        <a:pt x="627595" y="197370"/>
                      </a:lnTo>
                      <a:lnTo>
                        <a:pt x="568325" y="69316"/>
                      </a:lnTo>
                      <a:close/>
                    </a:path>
                  </a:pathLst>
                </a:custGeom>
                <a:ln w="9004">
                  <a:solidFill>
                    <a:srgbClr val="AEAF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" name="object 3">
                  <a:extLst>
                    <a:ext uri="{FF2B5EF4-FFF2-40B4-BE49-F238E27FC236}">
                      <a16:creationId xmlns:a16="http://schemas.microsoft.com/office/drawing/2014/main" xmlns="" id="{60D62BC8-E90C-4FEE-AA13-A1CD774E4DB9}"/>
                    </a:ext>
                  </a:extLst>
                </p:cNvPr>
                <p:cNvSpPr/>
                <p:nvPr/>
              </p:nvSpPr>
              <p:spPr>
                <a:xfrm>
                  <a:off x="1974798" y="2981972"/>
                  <a:ext cx="2184715" cy="1296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504" h="1569085">
                      <a:moveTo>
                        <a:pt x="16954" y="366382"/>
                      </a:moveTo>
                      <a:lnTo>
                        <a:pt x="70281" y="421170"/>
                      </a:lnTo>
                      <a:lnTo>
                        <a:pt x="129514" y="438543"/>
                      </a:lnTo>
                      <a:lnTo>
                        <a:pt x="245402" y="446062"/>
                      </a:lnTo>
                      <a:lnTo>
                        <a:pt x="258660" y="471614"/>
                      </a:lnTo>
                      <a:lnTo>
                        <a:pt x="271868" y="488975"/>
                      </a:lnTo>
                      <a:lnTo>
                        <a:pt x="300761" y="502272"/>
                      </a:lnTo>
                      <a:lnTo>
                        <a:pt x="321602" y="514388"/>
                      </a:lnTo>
                      <a:lnTo>
                        <a:pt x="327952" y="537044"/>
                      </a:lnTo>
                      <a:lnTo>
                        <a:pt x="333502" y="561644"/>
                      </a:lnTo>
                      <a:lnTo>
                        <a:pt x="321602" y="571271"/>
                      </a:lnTo>
                      <a:lnTo>
                        <a:pt x="300761" y="571271"/>
                      </a:lnTo>
                      <a:lnTo>
                        <a:pt x="306514" y="584631"/>
                      </a:lnTo>
                      <a:lnTo>
                        <a:pt x="312077" y="594182"/>
                      </a:lnTo>
                      <a:lnTo>
                        <a:pt x="300761" y="604024"/>
                      </a:lnTo>
                      <a:lnTo>
                        <a:pt x="284289" y="613625"/>
                      </a:lnTo>
                      <a:lnTo>
                        <a:pt x="266039" y="626732"/>
                      </a:lnTo>
                      <a:lnTo>
                        <a:pt x="266827" y="645782"/>
                      </a:lnTo>
                      <a:lnTo>
                        <a:pt x="271868" y="668794"/>
                      </a:lnTo>
                      <a:lnTo>
                        <a:pt x="266039" y="677532"/>
                      </a:lnTo>
                      <a:lnTo>
                        <a:pt x="297096" y="700819"/>
                      </a:lnTo>
                      <a:lnTo>
                        <a:pt x="309252" y="709920"/>
                      </a:lnTo>
                      <a:lnTo>
                        <a:pt x="308915" y="709657"/>
                      </a:lnTo>
                      <a:lnTo>
                        <a:pt x="272495" y="682237"/>
                      </a:lnTo>
                      <a:lnTo>
                        <a:pt x="239548" y="657472"/>
                      </a:lnTo>
                      <a:lnTo>
                        <a:pt x="208429" y="634436"/>
                      </a:lnTo>
                      <a:lnTo>
                        <a:pt x="202630" y="630464"/>
                      </a:lnTo>
                      <a:lnTo>
                        <a:pt x="202653" y="630685"/>
                      </a:lnTo>
                      <a:lnTo>
                        <a:pt x="211174" y="637773"/>
                      </a:lnTo>
                      <a:lnTo>
                        <a:pt x="172377" y="606882"/>
                      </a:lnTo>
                      <a:lnTo>
                        <a:pt x="154914" y="610476"/>
                      </a:lnTo>
                      <a:lnTo>
                        <a:pt x="133477" y="617994"/>
                      </a:lnTo>
                      <a:lnTo>
                        <a:pt x="119189" y="631494"/>
                      </a:lnTo>
                      <a:lnTo>
                        <a:pt x="127127" y="646569"/>
                      </a:lnTo>
                      <a:lnTo>
                        <a:pt x="138239" y="666419"/>
                      </a:lnTo>
                      <a:lnTo>
                        <a:pt x="138239" y="677532"/>
                      </a:lnTo>
                      <a:lnTo>
                        <a:pt x="125539" y="675144"/>
                      </a:lnTo>
                      <a:lnTo>
                        <a:pt x="78714" y="637044"/>
                      </a:lnTo>
                      <a:lnTo>
                        <a:pt x="57581" y="619582"/>
                      </a:lnTo>
                      <a:lnTo>
                        <a:pt x="42989" y="620382"/>
                      </a:lnTo>
                      <a:lnTo>
                        <a:pt x="37439" y="643394"/>
                      </a:lnTo>
                      <a:lnTo>
                        <a:pt x="38227" y="672769"/>
                      </a:lnTo>
                      <a:lnTo>
                        <a:pt x="47752" y="683082"/>
                      </a:lnTo>
                      <a:lnTo>
                        <a:pt x="57581" y="694347"/>
                      </a:lnTo>
                      <a:lnTo>
                        <a:pt x="62839" y="709282"/>
                      </a:lnTo>
                      <a:lnTo>
                        <a:pt x="61252" y="732294"/>
                      </a:lnTo>
                      <a:lnTo>
                        <a:pt x="57581" y="755319"/>
                      </a:lnTo>
                      <a:lnTo>
                        <a:pt x="52514" y="762457"/>
                      </a:lnTo>
                      <a:lnTo>
                        <a:pt x="39814" y="775169"/>
                      </a:lnTo>
                      <a:lnTo>
                        <a:pt x="38227" y="784694"/>
                      </a:lnTo>
                      <a:lnTo>
                        <a:pt x="46964" y="796810"/>
                      </a:lnTo>
                      <a:lnTo>
                        <a:pt x="54102" y="810285"/>
                      </a:lnTo>
                      <a:lnTo>
                        <a:pt x="57581" y="828344"/>
                      </a:lnTo>
                      <a:lnTo>
                        <a:pt x="64427" y="845019"/>
                      </a:lnTo>
                      <a:lnTo>
                        <a:pt x="80302" y="869403"/>
                      </a:lnTo>
                      <a:lnTo>
                        <a:pt x="90614" y="881532"/>
                      </a:lnTo>
                      <a:lnTo>
                        <a:pt x="85852" y="891641"/>
                      </a:lnTo>
                      <a:lnTo>
                        <a:pt x="69392" y="905344"/>
                      </a:lnTo>
                      <a:lnTo>
                        <a:pt x="51727" y="914869"/>
                      </a:lnTo>
                      <a:lnTo>
                        <a:pt x="46164" y="925182"/>
                      </a:lnTo>
                      <a:lnTo>
                        <a:pt x="46164" y="935139"/>
                      </a:lnTo>
                      <a:lnTo>
                        <a:pt x="45377" y="948994"/>
                      </a:lnTo>
                      <a:lnTo>
                        <a:pt x="48552" y="959319"/>
                      </a:lnTo>
                      <a:lnTo>
                        <a:pt x="57581" y="958519"/>
                      </a:lnTo>
                      <a:lnTo>
                        <a:pt x="79502" y="943622"/>
                      </a:lnTo>
                      <a:lnTo>
                        <a:pt x="98310" y="939469"/>
                      </a:lnTo>
                      <a:lnTo>
                        <a:pt x="116014" y="938682"/>
                      </a:lnTo>
                      <a:lnTo>
                        <a:pt x="130302" y="943622"/>
                      </a:lnTo>
                      <a:lnTo>
                        <a:pt x="158089" y="959319"/>
                      </a:lnTo>
                      <a:lnTo>
                        <a:pt x="175221" y="968844"/>
                      </a:lnTo>
                      <a:lnTo>
                        <a:pt x="185864" y="985507"/>
                      </a:lnTo>
                      <a:lnTo>
                        <a:pt x="191427" y="1008532"/>
                      </a:lnTo>
                      <a:lnTo>
                        <a:pt x="198564" y="1048219"/>
                      </a:lnTo>
                      <a:lnTo>
                        <a:pt x="202539" y="1069644"/>
                      </a:lnTo>
                      <a:lnTo>
                        <a:pt x="204127" y="1086319"/>
                      </a:lnTo>
                      <a:lnTo>
                        <a:pt x="193188" y="1090297"/>
                      </a:lnTo>
                      <a:lnTo>
                        <a:pt x="189930" y="1092786"/>
                      </a:lnTo>
                      <a:lnTo>
                        <a:pt x="195264" y="1094638"/>
                      </a:lnTo>
                      <a:lnTo>
                        <a:pt x="210102" y="1096706"/>
                      </a:lnTo>
                      <a:lnTo>
                        <a:pt x="229677" y="1100243"/>
                      </a:lnTo>
                      <a:lnTo>
                        <a:pt x="236800" y="1103694"/>
                      </a:lnTo>
                      <a:lnTo>
                        <a:pt x="236836" y="1106401"/>
                      </a:lnTo>
                      <a:lnTo>
                        <a:pt x="235149" y="1107708"/>
                      </a:lnTo>
                      <a:lnTo>
                        <a:pt x="248577" y="1101394"/>
                      </a:lnTo>
                      <a:lnTo>
                        <a:pt x="271868" y="1055357"/>
                      </a:lnTo>
                      <a:lnTo>
                        <a:pt x="373989" y="864857"/>
                      </a:lnTo>
                      <a:lnTo>
                        <a:pt x="403352" y="814311"/>
                      </a:lnTo>
                      <a:lnTo>
                        <a:pt x="416852" y="802081"/>
                      </a:lnTo>
                      <a:lnTo>
                        <a:pt x="493052" y="814311"/>
                      </a:lnTo>
                      <a:lnTo>
                        <a:pt x="601002" y="830427"/>
                      </a:lnTo>
                      <a:lnTo>
                        <a:pt x="728002" y="1018057"/>
                      </a:lnTo>
                      <a:lnTo>
                        <a:pt x="740702" y="1056157"/>
                      </a:lnTo>
                      <a:lnTo>
                        <a:pt x="750227" y="1086319"/>
                      </a:lnTo>
                      <a:lnTo>
                        <a:pt x="760539" y="1097432"/>
                      </a:lnTo>
                      <a:lnTo>
                        <a:pt x="847064" y="1143469"/>
                      </a:lnTo>
                      <a:lnTo>
                        <a:pt x="908177" y="1173632"/>
                      </a:lnTo>
                      <a:lnTo>
                        <a:pt x="928027" y="1174419"/>
                      </a:lnTo>
                      <a:lnTo>
                        <a:pt x="938339" y="1168069"/>
                      </a:lnTo>
                      <a:lnTo>
                        <a:pt x="957389" y="1165694"/>
                      </a:lnTo>
                      <a:lnTo>
                        <a:pt x="970635" y="1183157"/>
                      </a:lnTo>
                      <a:lnTo>
                        <a:pt x="976439" y="1216431"/>
                      </a:lnTo>
                      <a:lnTo>
                        <a:pt x="990727" y="1256969"/>
                      </a:lnTo>
                      <a:lnTo>
                        <a:pt x="1008189" y="1273644"/>
                      </a:lnTo>
                      <a:lnTo>
                        <a:pt x="1024064" y="1283169"/>
                      </a:lnTo>
                      <a:lnTo>
                        <a:pt x="1027239" y="1291107"/>
                      </a:lnTo>
                      <a:lnTo>
                        <a:pt x="1019302" y="1299832"/>
                      </a:lnTo>
                      <a:lnTo>
                        <a:pt x="1008189" y="1321269"/>
                      </a:lnTo>
                      <a:lnTo>
                        <a:pt x="1007402" y="1338732"/>
                      </a:lnTo>
                      <a:lnTo>
                        <a:pt x="1007402" y="1371828"/>
                      </a:lnTo>
                      <a:lnTo>
                        <a:pt x="1014539" y="1422869"/>
                      </a:lnTo>
                      <a:lnTo>
                        <a:pt x="1017714" y="1451444"/>
                      </a:lnTo>
                      <a:lnTo>
                        <a:pt x="1021689" y="1461757"/>
                      </a:lnTo>
                      <a:lnTo>
                        <a:pt x="1027239" y="1468107"/>
                      </a:lnTo>
                      <a:lnTo>
                        <a:pt x="1057402" y="1474457"/>
                      </a:lnTo>
                      <a:lnTo>
                        <a:pt x="1091539" y="1481607"/>
                      </a:lnTo>
                      <a:lnTo>
                        <a:pt x="1108202" y="1487157"/>
                      </a:lnTo>
                      <a:lnTo>
                        <a:pt x="1116139" y="1510690"/>
                      </a:lnTo>
                      <a:lnTo>
                        <a:pt x="1122489" y="1535582"/>
                      </a:lnTo>
                      <a:lnTo>
                        <a:pt x="1128839" y="1550657"/>
                      </a:lnTo>
                      <a:lnTo>
                        <a:pt x="1138364" y="1552244"/>
                      </a:lnTo>
                      <a:lnTo>
                        <a:pt x="1169327" y="1530819"/>
                      </a:lnTo>
                      <a:lnTo>
                        <a:pt x="1243139" y="1473669"/>
                      </a:lnTo>
                      <a:lnTo>
                        <a:pt x="1294739" y="1462557"/>
                      </a:lnTo>
                      <a:lnTo>
                        <a:pt x="1340777" y="1445094"/>
                      </a:lnTo>
                      <a:lnTo>
                        <a:pt x="1339019" y="1448810"/>
                      </a:lnTo>
                      <a:lnTo>
                        <a:pt x="1343837" y="1447472"/>
                      </a:lnTo>
                      <a:lnTo>
                        <a:pt x="1359677" y="1439426"/>
                      </a:lnTo>
                      <a:lnTo>
                        <a:pt x="1378916" y="1429293"/>
                      </a:lnTo>
                      <a:lnTo>
                        <a:pt x="1387598" y="1424652"/>
                      </a:lnTo>
                      <a:lnTo>
                        <a:pt x="1389468" y="1423573"/>
                      </a:lnTo>
                      <a:lnTo>
                        <a:pt x="1388267" y="1424128"/>
                      </a:lnTo>
                      <a:lnTo>
                        <a:pt x="1400302" y="1418107"/>
                      </a:lnTo>
                      <a:lnTo>
                        <a:pt x="1415389" y="1417307"/>
                      </a:lnTo>
                      <a:lnTo>
                        <a:pt x="1444752" y="1436357"/>
                      </a:lnTo>
                      <a:lnTo>
                        <a:pt x="1489202" y="1464932"/>
                      </a:lnTo>
                      <a:lnTo>
                        <a:pt x="1510639" y="1478432"/>
                      </a:lnTo>
                      <a:lnTo>
                        <a:pt x="1526514" y="1481607"/>
                      </a:lnTo>
                      <a:lnTo>
                        <a:pt x="1544764" y="1473669"/>
                      </a:lnTo>
                      <a:lnTo>
                        <a:pt x="1563814" y="1445094"/>
                      </a:lnTo>
                      <a:lnTo>
                        <a:pt x="1586839" y="1425244"/>
                      </a:lnTo>
                      <a:lnTo>
                        <a:pt x="1617789" y="1422869"/>
                      </a:lnTo>
                      <a:lnTo>
                        <a:pt x="1640014" y="1428419"/>
                      </a:lnTo>
                      <a:lnTo>
                        <a:pt x="1680502" y="1457794"/>
                      </a:lnTo>
                      <a:lnTo>
                        <a:pt x="1716214" y="1474457"/>
                      </a:lnTo>
                      <a:lnTo>
                        <a:pt x="1789239" y="1487957"/>
                      </a:lnTo>
                      <a:lnTo>
                        <a:pt x="1857502" y="1496682"/>
                      </a:lnTo>
                      <a:lnTo>
                        <a:pt x="1912277" y="1504619"/>
                      </a:lnTo>
                      <a:lnTo>
                        <a:pt x="1946402" y="1513827"/>
                      </a:lnTo>
                      <a:lnTo>
                        <a:pt x="1967039" y="1525257"/>
                      </a:lnTo>
                      <a:lnTo>
                        <a:pt x="1983714" y="1541132"/>
                      </a:lnTo>
                      <a:lnTo>
                        <a:pt x="1995614" y="1566532"/>
                      </a:lnTo>
                      <a:lnTo>
                        <a:pt x="2009114" y="1568919"/>
                      </a:lnTo>
                      <a:lnTo>
                        <a:pt x="2041652" y="1561769"/>
                      </a:lnTo>
                      <a:lnTo>
                        <a:pt x="2036889" y="1542719"/>
                      </a:lnTo>
                      <a:lnTo>
                        <a:pt x="2041652" y="1530819"/>
                      </a:lnTo>
                      <a:lnTo>
                        <a:pt x="2069439" y="1521294"/>
                      </a:lnTo>
                      <a:lnTo>
                        <a:pt x="2090077" y="1513827"/>
                      </a:lnTo>
                      <a:lnTo>
                        <a:pt x="2098014" y="1503032"/>
                      </a:lnTo>
                      <a:lnTo>
                        <a:pt x="2090077" y="1459382"/>
                      </a:lnTo>
                      <a:lnTo>
                        <a:pt x="2075789" y="1427632"/>
                      </a:lnTo>
                      <a:lnTo>
                        <a:pt x="2071814" y="1406994"/>
                      </a:lnTo>
                      <a:lnTo>
                        <a:pt x="2078964" y="1394294"/>
                      </a:lnTo>
                      <a:lnTo>
                        <a:pt x="2092452" y="1380007"/>
                      </a:lnTo>
                      <a:lnTo>
                        <a:pt x="2093252" y="1367307"/>
                      </a:lnTo>
                      <a:lnTo>
                        <a:pt x="2073402" y="1344282"/>
                      </a:lnTo>
                      <a:lnTo>
                        <a:pt x="2073402" y="1336344"/>
                      </a:lnTo>
                      <a:lnTo>
                        <a:pt x="2090077" y="1325943"/>
                      </a:lnTo>
                      <a:lnTo>
                        <a:pt x="2178977" y="1302219"/>
                      </a:lnTo>
                      <a:lnTo>
                        <a:pt x="2197227" y="1301419"/>
                      </a:lnTo>
                      <a:lnTo>
                        <a:pt x="2224214" y="1318882"/>
                      </a:lnTo>
                      <a:lnTo>
                        <a:pt x="2248827" y="1335557"/>
                      </a:lnTo>
                      <a:lnTo>
                        <a:pt x="2261958" y="1336344"/>
                      </a:lnTo>
                      <a:lnTo>
                        <a:pt x="2261958" y="1325943"/>
                      </a:lnTo>
                      <a:lnTo>
                        <a:pt x="2257552" y="1291107"/>
                      </a:lnTo>
                      <a:lnTo>
                        <a:pt x="2248827" y="1276819"/>
                      </a:lnTo>
                      <a:lnTo>
                        <a:pt x="2247239" y="1260944"/>
                      </a:lnTo>
                      <a:lnTo>
                        <a:pt x="2256764" y="1235544"/>
                      </a:lnTo>
                      <a:lnTo>
                        <a:pt x="2306764" y="1154620"/>
                      </a:lnTo>
                      <a:lnTo>
                        <a:pt x="2321852" y="1137907"/>
                      </a:lnTo>
                      <a:lnTo>
                        <a:pt x="2345664" y="1148232"/>
                      </a:lnTo>
                      <a:lnTo>
                        <a:pt x="2413127" y="1175219"/>
                      </a:lnTo>
                      <a:lnTo>
                        <a:pt x="2435352" y="1175219"/>
                      </a:lnTo>
                      <a:lnTo>
                        <a:pt x="2462898" y="1158544"/>
                      </a:lnTo>
                      <a:lnTo>
                        <a:pt x="2494889" y="1137907"/>
                      </a:lnTo>
                      <a:lnTo>
                        <a:pt x="2499652" y="1116482"/>
                      </a:lnTo>
                      <a:lnTo>
                        <a:pt x="2499652" y="1055357"/>
                      </a:lnTo>
                      <a:lnTo>
                        <a:pt x="2504414" y="1030757"/>
                      </a:lnTo>
                      <a:lnTo>
                        <a:pt x="2522664" y="1017257"/>
                      </a:lnTo>
                      <a:lnTo>
                        <a:pt x="2555214" y="1002969"/>
                      </a:lnTo>
                      <a:lnTo>
                        <a:pt x="2563152" y="992352"/>
                      </a:lnTo>
                      <a:lnTo>
                        <a:pt x="2569502" y="967651"/>
                      </a:lnTo>
                      <a:lnTo>
                        <a:pt x="2585377" y="967651"/>
                      </a:lnTo>
                      <a:lnTo>
                        <a:pt x="2643314" y="943622"/>
                      </a:lnTo>
                      <a:lnTo>
                        <a:pt x="2514460" y="775957"/>
                      </a:lnTo>
                      <a:lnTo>
                        <a:pt x="2315502" y="656437"/>
                      </a:lnTo>
                      <a:lnTo>
                        <a:pt x="2132241" y="381876"/>
                      </a:lnTo>
                      <a:lnTo>
                        <a:pt x="1799107" y="189153"/>
                      </a:lnTo>
                      <a:lnTo>
                        <a:pt x="1488897" y="107556"/>
                      </a:lnTo>
                      <a:lnTo>
                        <a:pt x="1134402" y="117335"/>
                      </a:lnTo>
                      <a:lnTo>
                        <a:pt x="1003160" y="189153"/>
                      </a:lnTo>
                      <a:lnTo>
                        <a:pt x="508406" y="9334"/>
                      </a:lnTo>
                      <a:lnTo>
                        <a:pt x="173494" y="0"/>
                      </a:lnTo>
                      <a:lnTo>
                        <a:pt x="0" y="149720"/>
                      </a:lnTo>
                      <a:lnTo>
                        <a:pt x="16954" y="366382"/>
                      </a:lnTo>
                      <a:close/>
                    </a:path>
                  </a:pathLst>
                </a:custGeom>
                <a:ln w="9004">
                  <a:solidFill>
                    <a:srgbClr val="AEAF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" name="object 4">
                  <a:extLst>
                    <a:ext uri="{FF2B5EF4-FFF2-40B4-BE49-F238E27FC236}">
                      <a16:creationId xmlns:a16="http://schemas.microsoft.com/office/drawing/2014/main" xmlns="" id="{5DBC427D-5941-47D0-9D92-1ED1ECAC1966}"/>
                    </a:ext>
                  </a:extLst>
                </p:cNvPr>
                <p:cNvSpPr/>
                <p:nvPr/>
              </p:nvSpPr>
              <p:spPr>
                <a:xfrm>
                  <a:off x="1098197" y="318320"/>
                  <a:ext cx="6168645" cy="3453140"/>
                </a:xfrm>
                <a:prstGeom prst="rect">
                  <a:avLst/>
                </a:prstGeom>
                <a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0" name="object 5">
                  <a:extLst>
                    <a:ext uri="{FF2B5EF4-FFF2-40B4-BE49-F238E27FC236}">
                      <a16:creationId xmlns:a16="http://schemas.microsoft.com/office/drawing/2014/main" xmlns="" id="{65B1AC44-CADA-4728-89CC-6D572AE2D1FE}"/>
                    </a:ext>
                  </a:extLst>
                </p:cNvPr>
                <p:cNvSpPr/>
                <p:nvPr/>
              </p:nvSpPr>
              <p:spPr>
                <a:xfrm>
                  <a:off x="1420581" y="311352"/>
                  <a:ext cx="5846722" cy="3460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4534" h="4187190">
                      <a:moveTo>
                        <a:pt x="5824054" y="469442"/>
                      </a:moveTo>
                      <a:lnTo>
                        <a:pt x="5833325" y="435812"/>
                      </a:lnTo>
                      <a:lnTo>
                        <a:pt x="5868695" y="401611"/>
                      </a:lnTo>
                      <a:lnTo>
                        <a:pt x="5908116" y="362190"/>
                      </a:lnTo>
                      <a:lnTo>
                        <a:pt x="5926086" y="344220"/>
                      </a:lnTo>
                      <a:lnTo>
                        <a:pt x="5960872" y="329145"/>
                      </a:lnTo>
                      <a:lnTo>
                        <a:pt x="5985789" y="314654"/>
                      </a:lnTo>
                      <a:lnTo>
                        <a:pt x="6008992" y="291464"/>
                      </a:lnTo>
                      <a:lnTo>
                        <a:pt x="6032766" y="267689"/>
                      </a:lnTo>
                      <a:lnTo>
                        <a:pt x="6061748" y="256094"/>
                      </a:lnTo>
                      <a:lnTo>
                        <a:pt x="6082614" y="225944"/>
                      </a:lnTo>
                      <a:lnTo>
                        <a:pt x="6122035" y="214349"/>
                      </a:lnTo>
                      <a:lnTo>
                        <a:pt x="6142913" y="192315"/>
                      </a:lnTo>
                      <a:lnTo>
                        <a:pt x="6168415" y="180720"/>
                      </a:lnTo>
                      <a:lnTo>
                        <a:pt x="6184646" y="171449"/>
                      </a:lnTo>
                      <a:lnTo>
                        <a:pt x="6203200" y="190003"/>
                      </a:lnTo>
                      <a:lnTo>
                        <a:pt x="6229870" y="181888"/>
                      </a:lnTo>
                      <a:lnTo>
                        <a:pt x="6253645" y="199859"/>
                      </a:lnTo>
                      <a:lnTo>
                        <a:pt x="6269291" y="184200"/>
                      </a:lnTo>
                      <a:lnTo>
                        <a:pt x="6297117" y="169125"/>
                      </a:lnTo>
                      <a:lnTo>
                        <a:pt x="6297117" y="155218"/>
                      </a:lnTo>
                      <a:lnTo>
                        <a:pt x="6269291" y="161009"/>
                      </a:lnTo>
                      <a:lnTo>
                        <a:pt x="6236830" y="158685"/>
                      </a:lnTo>
                      <a:lnTo>
                        <a:pt x="6215951" y="152894"/>
                      </a:lnTo>
                      <a:lnTo>
                        <a:pt x="6222911" y="132028"/>
                      </a:lnTo>
                      <a:lnTo>
                        <a:pt x="6244945" y="116953"/>
                      </a:lnTo>
                      <a:lnTo>
                        <a:pt x="6226390" y="112305"/>
                      </a:lnTo>
                      <a:lnTo>
                        <a:pt x="6226390" y="101878"/>
                      </a:lnTo>
                      <a:lnTo>
                        <a:pt x="6239154" y="103047"/>
                      </a:lnTo>
                      <a:lnTo>
                        <a:pt x="6241465" y="82168"/>
                      </a:lnTo>
                      <a:lnTo>
                        <a:pt x="6253060" y="65937"/>
                      </a:lnTo>
                      <a:lnTo>
                        <a:pt x="6269291" y="49707"/>
                      </a:lnTo>
                      <a:lnTo>
                        <a:pt x="6297117" y="39280"/>
                      </a:lnTo>
                      <a:lnTo>
                        <a:pt x="6305245" y="39280"/>
                      </a:lnTo>
                      <a:lnTo>
                        <a:pt x="6326111" y="10286"/>
                      </a:lnTo>
                      <a:lnTo>
                        <a:pt x="6342715" y="5017"/>
                      </a:lnTo>
                      <a:lnTo>
                        <a:pt x="6350181" y="96"/>
                      </a:lnTo>
                      <a:lnTo>
                        <a:pt x="6355044" y="0"/>
                      </a:lnTo>
                      <a:lnTo>
                        <a:pt x="6354396" y="9764"/>
                      </a:lnTo>
                      <a:lnTo>
                        <a:pt x="6352816" y="17109"/>
                      </a:lnTo>
                      <a:lnTo>
                        <a:pt x="6367856" y="29996"/>
                      </a:lnTo>
                      <a:lnTo>
                        <a:pt x="6379438" y="41591"/>
                      </a:lnTo>
                      <a:lnTo>
                        <a:pt x="6366687" y="68261"/>
                      </a:lnTo>
                      <a:lnTo>
                        <a:pt x="6384086" y="68261"/>
                      </a:lnTo>
                      <a:lnTo>
                        <a:pt x="6391046" y="61302"/>
                      </a:lnTo>
                      <a:lnTo>
                        <a:pt x="6394025" y="63381"/>
                      </a:lnTo>
                      <a:lnTo>
                        <a:pt x="6391620" y="73411"/>
                      </a:lnTo>
                      <a:lnTo>
                        <a:pt x="6391046" y="99567"/>
                      </a:lnTo>
                      <a:lnTo>
                        <a:pt x="6364376" y="116953"/>
                      </a:lnTo>
                      <a:lnTo>
                        <a:pt x="6385242" y="120433"/>
                      </a:lnTo>
                      <a:lnTo>
                        <a:pt x="6397993" y="107682"/>
                      </a:lnTo>
                      <a:lnTo>
                        <a:pt x="6425247" y="118121"/>
                      </a:lnTo>
                      <a:lnTo>
                        <a:pt x="6425247" y="105942"/>
                      </a:lnTo>
                      <a:lnTo>
                        <a:pt x="6446697" y="127392"/>
                      </a:lnTo>
                      <a:lnTo>
                        <a:pt x="6461772" y="150583"/>
                      </a:lnTo>
                      <a:lnTo>
                        <a:pt x="6474523" y="147103"/>
                      </a:lnTo>
                      <a:lnTo>
                        <a:pt x="6487274" y="130872"/>
                      </a:lnTo>
                      <a:lnTo>
                        <a:pt x="6487274" y="145947"/>
                      </a:lnTo>
                      <a:lnTo>
                        <a:pt x="6495389" y="164502"/>
                      </a:lnTo>
                      <a:lnTo>
                        <a:pt x="6471043" y="164502"/>
                      </a:lnTo>
                      <a:lnTo>
                        <a:pt x="6471043" y="173786"/>
                      </a:lnTo>
                      <a:lnTo>
                        <a:pt x="6490754" y="179577"/>
                      </a:lnTo>
                      <a:lnTo>
                        <a:pt x="6480314" y="209714"/>
                      </a:lnTo>
                      <a:lnTo>
                        <a:pt x="6453657" y="212038"/>
                      </a:lnTo>
                      <a:lnTo>
                        <a:pt x="6429298" y="238708"/>
                      </a:lnTo>
                      <a:lnTo>
                        <a:pt x="6416548" y="266534"/>
                      </a:lnTo>
                      <a:lnTo>
                        <a:pt x="6392202" y="274649"/>
                      </a:lnTo>
                      <a:lnTo>
                        <a:pt x="6374815" y="267689"/>
                      </a:lnTo>
                      <a:lnTo>
                        <a:pt x="6352781" y="267689"/>
                      </a:lnTo>
                      <a:lnTo>
                        <a:pt x="6333070" y="296683"/>
                      </a:lnTo>
                      <a:lnTo>
                        <a:pt x="6341770" y="314070"/>
                      </a:lnTo>
                      <a:lnTo>
                        <a:pt x="6341770" y="343635"/>
                      </a:lnTo>
                      <a:lnTo>
                        <a:pt x="6322631" y="362774"/>
                      </a:lnTo>
                      <a:lnTo>
                        <a:pt x="6307556" y="351179"/>
                      </a:lnTo>
                      <a:lnTo>
                        <a:pt x="6292481" y="362774"/>
                      </a:lnTo>
                      <a:lnTo>
                        <a:pt x="6270459" y="362774"/>
                      </a:lnTo>
                      <a:lnTo>
                        <a:pt x="6257696" y="352335"/>
                      </a:lnTo>
                      <a:lnTo>
                        <a:pt x="6246101" y="345375"/>
                      </a:lnTo>
                      <a:lnTo>
                        <a:pt x="6244374" y="356386"/>
                      </a:lnTo>
                      <a:lnTo>
                        <a:pt x="6253060" y="365086"/>
                      </a:lnTo>
                      <a:lnTo>
                        <a:pt x="6242634" y="369721"/>
                      </a:lnTo>
                      <a:lnTo>
                        <a:pt x="6235674" y="376681"/>
                      </a:lnTo>
                      <a:lnTo>
                        <a:pt x="6255956" y="380161"/>
                      </a:lnTo>
                      <a:lnTo>
                        <a:pt x="6255956" y="395820"/>
                      </a:lnTo>
                      <a:lnTo>
                        <a:pt x="6271615" y="411466"/>
                      </a:lnTo>
                      <a:lnTo>
                        <a:pt x="6297117" y="404506"/>
                      </a:lnTo>
                      <a:lnTo>
                        <a:pt x="6314516" y="404506"/>
                      </a:lnTo>
                      <a:lnTo>
                        <a:pt x="6315671" y="426541"/>
                      </a:lnTo>
                      <a:lnTo>
                        <a:pt x="6326098" y="416114"/>
                      </a:lnTo>
                      <a:lnTo>
                        <a:pt x="6344081" y="434085"/>
                      </a:lnTo>
                      <a:lnTo>
                        <a:pt x="6363208" y="453211"/>
                      </a:lnTo>
                      <a:lnTo>
                        <a:pt x="6372491" y="486841"/>
                      </a:lnTo>
                      <a:lnTo>
                        <a:pt x="6377127" y="513511"/>
                      </a:lnTo>
                      <a:lnTo>
                        <a:pt x="6358572" y="543648"/>
                      </a:lnTo>
                      <a:lnTo>
                        <a:pt x="6341186" y="543648"/>
                      </a:lnTo>
                      <a:lnTo>
                        <a:pt x="6316827" y="554087"/>
                      </a:lnTo>
                      <a:lnTo>
                        <a:pt x="6308712" y="572629"/>
                      </a:lnTo>
                      <a:lnTo>
                        <a:pt x="6328422" y="564514"/>
                      </a:lnTo>
                      <a:lnTo>
                        <a:pt x="6341186" y="564514"/>
                      </a:lnTo>
                      <a:lnTo>
                        <a:pt x="6322631" y="586548"/>
                      </a:lnTo>
                      <a:lnTo>
                        <a:pt x="6334226" y="598143"/>
                      </a:lnTo>
                      <a:lnTo>
                        <a:pt x="6349301" y="592352"/>
                      </a:lnTo>
                      <a:lnTo>
                        <a:pt x="6349301" y="570318"/>
                      </a:lnTo>
                      <a:lnTo>
                        <a:pt x="6363208" y="559878"/>
                      </a:lnTo>
                      <a:lnTo>
                        <a:pt x="6388138" y="559307"/>
                      </a:lnTo>
                      <a:lnTo>
                        <a:pt x="6402641" y="544816"/>
                      </a:lnTo>
                      <a:lnTo>
                        <a:pt x="6409588" y="533208"/>
                      </a:lnTo>
                      <a:lnTo>
                        <a:pt x="6426987" y="534377"/>
                      </a:lnTo>
                      <a:lnTo>
                        <a:pt x="6440893" y="532065"/>
                      </a:lnTo>
                      <a:lnTo>
                        <a:pt x="6466408" y="530897"/>
                      </a:lnTo>
                      <a:lnTo>
                        <a:pt x="6466408" y="547127"/>
                      </a:lnTo>
                      <a:lnTo>
                        <a:pt x="6487274" y="547127"/>
                      </a:lnTo>
                      <a:lnTo>
                        <a:pt x="6493078" y="536117"/>
                      </a:lnTo>
                      <a:lnTo>
                        <a:pt x="6513360" y="536117"/>
                      </a:lnTo>
                      <a:lnTo>
                        <a:pt x="6525539" y="523937"/>
                      </a:lnTo>
                      <a:lnTo>
                        <a:pt x="6540614" y="521626"/>
                      </a:lnTo>
                      <a:lnTo>
                        <a:pt x="6553365" y="532065"/>
                      </a:lnTo>
                      <a:lnTo>
                        <a:pt x="6571919" y="518146"/>
                      </a:lnTo>
                      <a:lnTo>
                        <a:pt x="6580619" y="538441"/>
                      </a:lnTo>
                      <a:lnTo>
                        <a:pt x="6597434" y="555255"/>
                      </a:lnTo>
                      <a:lnTo>
                        <a:pt x="6597434" y="579601"/>
                      </a:lnTo>
                      <a:lnTo>
                        <a:pt x="6574231" y="588872"/>
                      </a:lnTo>
                      <a:lnTo>
                        <a:pt x="6559169" y="621334"/>
                      </a:lnTo>
                      <a:lnTo>
                        <a:pt x="6534823" y="621334"/>
                      </a:lnTo>
                      <a:lnTo>
                        <a:pt x="6527863" y="631760"/>
                      </a:lnTo>
                      <a:lnTo>
                        <a:pt x="6555105" y="649731"/>
                      </a:lnTo>
                      <a:lnTo>
                        <a:pt x="6546405" y="658430"/>
                      </a:lnTo>
                      <a:lnTo>
                        <a:pt x="6566128" y="688580"/>
                      </a:lnTo>
                      <a:lnTo>
                        <a:pt x="6574231" y="725677"/>
                      </a:lnTo>
                      <a:lnTo>
                        <a:pt x="6574231" y="767422"/>
                      </a:lnTo>
                      <a:lnTo>
                        <a:pt x="6581190" y="799896"/>
                      </a:lnTo>
                      <a:lnTo>
                        <a:pt x="6592785" y="827721"/>
                      </a:lnTo>
                      <a:lnTo>
                        <a:pt x="6598589" y="864818"/>
                      </a:lnTo>
                      <a:lnTo>
                        <a:pt x="6610184" y="900772"/>
                      </a:lnTo>
                      <a:lnTo>
                        <a:pt x="6632219" y="920469"/>
                      </a:lnTo>
                      <a:lnTo>
                        <a:pt x="6632219" y="954099"/>
                      </a:lnTo>
                      <a:lnTo>
                        <a:pt x="6643814" y="1000479"/>
                      </a:lnTo>
                      <a:lnTo>
                        <a:pt x="6663524" y="1022514"/>
                      </a:lnTo>
                      <a:lnTo>
                        <a:pt x="6676275" y="1035265"/>
                      </a:lnTo>
                      <a:lnTo>
                        <a:pt x="6656565" y="1052651"/>
                      </a:lnTo>
                      <a:lnTo>
                        <a:pt x="6635686" y="1042224"/>
                      </a:lnTo>
                      <a:lnTo>
                        <a:pt x="6606705" y="1051495"/>
                      </a:lnTo>
                      <a:lnTo>
                        <a:pt x="6591630" y="1086281"/>
                      </a:lnTo>
                      <a:lnTo>
                        <a:pt x="6567284" y="1121066"/>
                      </a:lnTo>
                      <a:lnTo>
                        <a:pt x="6580035" y="1133817"/>
                      </a:lnTo>
                      <a:lnTo>
                        <a:pt x="6570764" y="1166291"/>
                      </a:lnTo>
                      <a:lnTo>
                        <a:pt x="6570764" y="1183677"/>
                      </a:lnTo>
                      <a:lnTo>
                        <a:pt x="6590474" y="1213827"/>
                      </a:lnTo>
                      <a:lnTo>
                        <a:pt x="6590474" y="1232381"/>
                      </a:lnTo>
                      <a:lnTo>
                        <a:pt x="6568440" y="1221942"/>
                      </a:lnTo>
                      <a:lnTo>
                        <a:pt x="6552209" y="1205711"/>
                      </a:lnTo>
                      <a:lnTo>
                        <a:pt x="6538290" y="1206867"/>
                      </a:lnTo>
                      <a:lnTo>
                        <a:pt x="6551053" y="1240497"/>
                      </a:lnTo>
                      <a:lnTo>
                        <a:pt x="6551053" y="1262518"/>
                      </a:lnTo>
                      <a:lnTo>
                        <a:pt x="6572491" y="1272386"/>
                      </a:lnTo>
                      <a:lnTo>
                        <a:pt x="6551053" y="1293824"/>
                      </a:lnTo>
                      <a:lnTo>
                        <a:pt x="6537134" y="1293824"/>
                      </a:lnTo>
                      <a:lnTo>
                        <a:pt x="6537134" y="1323974"/>
                      </a:lnTo>
                      <a:lnTo>
                        <a:pt x="6524383" y="1336725"/>
                      </a:lnTo>
                      <a:lnTo>
                        <a:pt x="6541770" y="1365719"/>
                      </a:lnTo>
                      <a:lnTo>
                        <a:pt x="6555689" y="1379625"/>
                      </a:lnTo>
                      <a:lnTo>
                        <a:pt x="6571919" y="1395856"/>
                      </a:lnTo>
                      <a:lnTo>
                        <a:pt x="6593954" y="1417890"/>
                      </a:lnTo>
                      <a:lnTo>
                        <a:pt x="6598589" y="1450364"/>
                      </a:lnTo>
                      <a:lnTo>
                        <a:pt x="6602056" y="1475866"/>
                      </a:lnTo>
                      <a:lnTo>
                        <a:pt x="6633946" y="1492681"/>
                      </a:lnTo>
                      <a:lnTo>
                        <a:pt x="6653085" y="1511807"/>
                      </a:lnTo>
                      <a:lnTo>
                        <a:pt x="6685546" y="1511807"/>
                      </a:lnTo>
                      <a:lnTo>
                        <a:pt x="6676847" y="1492096"/>
                      </a:lnTo>
                      <a:lnTo>
                        <a:pt x="6676847" y="1482241"/>
                      </a:lnTo>
                      <a:lnTo>
                        <a:pt x="6687870" y="1471230"/>
                      </a:lnTo>
                      <a:lnTo>
                        <a:pt x="6695986" y="1453844"/>
                      </a:lnTo>
                      <a:lnTo>
                        <a:pt x="6726135" y="1483981"/>
                      </a:lnTo>
                      <a:lnTo>
                        <a:pt x="6731927" y="1510651"/>
                      </a:lnTo>
                      <a:lnTo>
                        <a:pt x="6762064" y="1531517"/>
                      </a:lnTo>
                      <a:lnTo>
                        <a:pt x="6791934" y="1538185"/>
                      </a:lnTo>
                      <a:lnTo>
                        <a:pt x="6803809" y="1526297"/>
                      </a:lnTo>
                      <a:lnTo>
                        <a:pt x="6822948" y="1526297"/>
                      </a:lnTo>
                      <a:lnTo>
                        <a:pt x="6845554" y="1548916"/>
                      </a:lnTo>
                      <a:lnTo>
                        <a:pt x="6836283" y="1570938"/>
                      </a:lnTo>
                      <a:lnTo>
                        <a:pt x="6813092" y="1577898"/>
                      </a:lnTo>
                      <a:lnTo>
                        <a:pt x="6820052" y="1605723"/>
                      </a:lnTo>
                      <a:lnTo>
                        <a:pt x="6844398" y="1646312"/>
                      </a:lnTo>
                      <a:lnTo>
                        <a:pt x="6865848" y="1651519"/>
                      </a:lnTo>
                      <a:lnTo>
                        <a:pt x="6882663" y="1668334"/>
                      </a:lnTo>
                      <a:lnTo>
                        <a:pt x="6922084" y="1663699"/>
                      </a:lnTo>
                      <a:lnTo>
                        <a:pt x="6945274" y="1682253"/>
                      </a:lnTo>
                      <a:lnTo>
                        <a:pt x="6953389" y="1703120"/>
                      </a:lnTo>
                      <a:lnTo>
                        <a:pt x="6939470" y="1712403"/>
                      </a:lnTo>
                      <a:lnTo>
                        <a:pt x="6919760" y="1725154"/>
                      </a:lnTo>
                      <a:lnTo>
                        <a:pt x="6908165" y="1750656"/>
                      </a:lnTo>
                      <a:lnTo>
                        <a:pt x="6916280" y="1797036"/>
                      </a:lnTo>
                      <a:lnTo>
                        <a:pt x="6939470" y="1832990"/>
                      </a:lnTo>
                      <a:lnTo>
                        <a:pt x="6959765" y="1840521"/>
                      </a:lnTo>
                      <a:lnTo>
                        <a:pt x="6969620" y="1850376"/>
                      </a:lnTo>
                      <a:lnTo>
                        <a:pt x="7003249" y="1858504"/>
                      </a:lnTo>
                      <a:lnTo>
                        <a:pt x="7003249" y="1872411"/>
                      </a:lnTo>
                      <a:lnTo>
                        <a:pt x="6977735" y="1875890"/>
                      </a:lnTo>
                      <a:lnTo>
                        <a:pt x="6977735" y="1896756"/>
                      </a:lnTo>
                      <a:lnTo>
                        <a:pt x="6968464" y="1917635"/>
                      </a:lnTo>
                      <a:lnTo>
                        <a:pt x="6980059" y="1959367"/>
                      </a:lnTo>
                      <a:lnTo>
                        <a:pt x="6999757" y="1967495"/>
                      </a:lnTo>
                      <a:lnTo>
                        <a:pt x="7029907" y="1997633"/>
                      </a:lnTo>
                      <a:lnTo>
                        <a:pt x="7051941" y="2018511"/>
                      </a:lnTo>
                      <a:lnTo>
                        <a:pt x="7056577" y="2055608"/>
                      </a:lnTo>
                      <a:lnTo>
                        <a:pt x="7068172" y="2104300"/>
                      </a:lnTo>
                      <a:lnTo>
                        <a:pt x="7073976" y="2135605"/>
                      </a:lnTo>
                      <a:lnTo>
                        <a:pt x="7073976" y="2158796"/>
                      </a:lnTo>
                      <a:lnTo>
                        <a:pt x="7061212" y="2141409"/>
                      </a:lnTo>
                      <a:lnTo>
                        <a:pt x="7027595" y="2141409"/>
                      </a:lnTo>
                      <a:lnTo>
                        <a:pt x="7006145" y="2130398"/>
                      </a:lnTo>
                      <a:lnTo>
                        <a:pt x="6989330" y="2113584"/>
                      </a:lnTo>
                      <a:lnTo>
                        <a:pt x="6966140" y="2113584"/>
                      </a:lnTo>
                      <a:lnTo>
                        <a:pt x="6945274" y="2092705"/>
                      </a:lnTo>
                      <a:lnTo>
                        <a:pt x="6904685" y="2074150"/>
                      </a:lnTo>
                      <a:lnTo>
                        <a:pt x="6866420" y="2057919"/>
                      </a:lnTo>
                      <a:lnTo>
                        <a:pt x="6822363" y="2034742"/>
                      </a:lnTo>
                      <a:lnTo>
                        <a:pt x="6809612" y="2017343"/>
                      </a:lnTo>
                      <a:lnTo>
                        <a:pt x="6788746" y="2003436"/>
                      </a:lnTo>
                      <a:lnTo>
                        <a:pt x="6765544" y="1998788"/>
                      </a:lnTo>
                      <a:lnTo>
                        <a:pt x="6715696" y="1983713"/>
                      </a:lnTo>
                      <a:lnTo>
                        <a:pt x="6683222" y="1966327"/>
                      </a:lnTo>
                      <a:lnTo>
                        <a:pt x="6651917" y="1945448"/>
                      </a:lnTo>
                      <a:lnTo>
                        <a:pt x="6636842" y="1917623"/>
                      </a:lnTo>
                      <a:lnTo>
                        <a:pt x="6603225" y="1884006"/>
                      </a:lnTo>
                      <a:lnTo>
                        <a:pt x="6580035" y="1859647"/>
                      </a:lnTo>
                      <a:lnTo>
                        <a:pt x="6580035" y="1835301"/>
                      </a:lnTo>
                      <a:lnTo>
                        <a:pt x="6563804" y="1819071"/>
                      </a:lnTo>
                      <a:lnTo>
                        <a:pt x="6560324" y="1792413"/>
                      </a:lnTo>
                      <a:lnTo>
                        <a:pt x="6540614" y="1764575"/>
                      </a:lnTo>
                      <a:lnTo>
                        <a:pt x="6519151" y="1759939"/>
                      </a:lnTo>
                      <a:lnTo>
                        <a:pt x="6519151" y="1750084"/>
                      </a:lnTo>
                      <a:lnTo>
                        <a:pt x="6529019" y="1740229"/>
                      </a:lnTo>
                      <a:lnTo>
                        <a:pt x="6537134" y="1722830"/>
                      </a:lnTo>
                      <a:lnTo>
                        <a:pt x="6526123" y="1703704"/>
                      </a:lnTo>
                      <a:lnTo>
                        <a:pt x="6536550" y="1693264"/>
                      </a:lnTo>
                      <a:lnTo>
                        <a:pt x="6545249" y="1684565"/>
                      </a:lnTo>
                      <a:lnTo>
                        <a:pt x="6533654" y="1649780"/>
                      </a:lnTo>
                      <a:lnTo>
                        <a:pt x="6527863" y="1612683"/>
                      </a:lnTo>
                      <a:lnTo>
                        <a:pt x="6513944" y="1569782"/>
                      </a:lnTo>
                      <a:lnTo>
                        <a:pt x="6491909" y="1540788"/>
                      </a:lnTo>
                      <a:lnTo>
                        <a:pt x="6482638" y="1502523"/>
                      </a:lnTo>
                      <a:lnTo>
                        <a:pt x="6472212" y="1466582"/>
                      </a:lnTo>
                      <a:lnTo>
                        <a:pt x="6460604" y="1437588"/>
                      </a:lnTo>
                      <a:lnTo>
                        <a:pt x="6446697" y="1394687"/>
                      </a:lnTo>
                      <a:lnTo>
                        <a:pt x="6432778" y="1383092"/>
                      </a:lnTo>
                      <a:lnTo>
                        <a:pt x="6431622" y="1359902"/>
                      </a:lnTo>
                      <a:lnTo>
                        <a:pt x="6439738" y="1332076"/>
                      </a:lnTo>
                      <a:lnTo>
                        <a:pt x="6439738" y="1315846"/>
                      </a:lnTo>
                      <a:lnTo>
                        <a:pt x="6439738" y="1296135"/>
                      </a:lnTo>
                      <a:lnTo>
                        <a:pt x="6425819" y="1282229"/>
                      </a:lnTo>
                      <a:lnTo>
                        <a:pt x="6410744" y="1253235"/>
                      </a:lnTo>
                      <a:lnTo>
                        <a:pt x="6395681" y="1253235"/>
                      </a:lnTo>
                      <a:lnTo>
                        <a:pt x="6381178" y="1248015"/>
                      </a:lnTo>
                      <a:lnTo>
                        <a:pt x="6367856" y="1234680"/>
                      </a:lnTo>
                      <a:lnTo>
                        <a:pt x="6351612" y="1213814"/>
                      </a:lnTo>
                      <a:lnTo>
                        <a:pt x="6327267" y="1198739"/>
                      </a:lnTo>
                      <a:lnTo>
                        <a:pt x="6327267" y="1172069"/>
                      </a:lnTo>
                      <a:lnTo>
                        <a:pt x="6349301" y="1151203"/>
                      </a:lnTo>
                      <a:lnTo>
                        <a:pt x="6341757" y="1143672"/>
                      </a:lnTo>
                      <a:lnTo>
                        <a:pt x="6323787" y="1161630"/>
                      </a:lnTo>
                      <a:lnTo>
                        <a:pt x="6298285" y="1175549"/>
                      </a:lnTo>
                      <a:lnTo>
                        <a:pt x="6298285" y="1199895"/>
                      </a:lnTo>
                      <a:lnTo>
                        <a:pt x="6291326" y="1218449"/>
                      </a:lnTo>
                      <a:lnTo>
                        <a:pt x="6305232" y="1231200"/>
                      </a:lnTo>
                      <a:lnTo>
                        <a:pt x="6325527" y="1251495"/>
                      </a:lnTo>
                      <a:lnTo>
                        <a:pt x="6344653" y="1270634"/>
                      </a:lnTo>
                      <a:lnTo>
                        <a:pt x="6367856" y="1270634"/>
                      </a:lnTo>
                      <a:lnTo>
                        <a:pt x="6365532" y="1285709"/>
                      </a:lnTo>
                      <a:lnTo>
                        <a:pt x="6355092" y="1284540"/>
                      </a:lnTo>
                      <a:lnTo>
                        <a:pt x="6344081" y="1300199"/>
                      </a:lnTo>
                      <a:lnTo>
                        <a:pt x="6358572" y="1314690"/>
                      </a:lnTo>
                      <a:lnTo>
                        <a:pt x="6358572" y="1351787"/>
                      </a:lnTo>
                      <a:lnTo>
                        <a:pt x="6370167" y="1379612"/>
                      </a:lnTo>
                      <a:lnTo>
                        <a:pt x="6372491" y="1423669"/>
                      </a:lnTo>
                      <a:lnTo>
                        <a:pt x="6364376" y="1450364"/>
                      </a:lnTo>
                      <a:lnTo>
                        <a:pt x="6355092" y="1427174"/>
                      </a:lnTo>
                      <a:lnTo>
                        <a:pt x="6334226" y="1416735"/>
                      </a:lnTo>
                      <a:lnTo>
                        <a:pt x="6334226" y="1445729"/>
                      </a:lnTo>
                      <a:lnTo>
                        <a:pt x="6316840" y="1428330"/>
                      </a:lnTo>
                      <a:lnTo>
                        <a:pt x="6305245" y="1416735"/>
                      </a:lnTo>
                      <a:lnTo>
                        <a:pt x="6295961" y="1397024"/>
                      </a:lnTo>
                      <a:lnTo>
                        <a:pt x="6263500" y="1366887"/>
                      </a:lnTo>
                      <a:lnTo>
                        <a:pt x="6272771" y="1392389"/>
                      </a:lnTo>
                      <a:lnTo>
                        <a:pt x="6263500" y="1420227"/>
                      </a:lnTo>
                      <a:lnTo>
                        <a:pt x="6232194" y="1420227"/>
                      </a:lnTo>
                      <a:lnTo>
                        <a:pt x="6232194" y="1438782"/>
                      </a:lnTo>
                      <a:lnTo>
                        <a:pt x="6221755" y="1477034"/>
                      </a:lnTo>
                      <a:lnTo>
                        <a:pt x="6209004" y="1492109"/>
                      </a:lnTo>
                      <a:lnTo>
                        <a:pt x="6210160" y="1543125"/>
                      </a:lnTo>
                      <a:lnTo>
                        <a:pt x="6231026" y="1557044"/>
                      </a:lnTo>
                      <a:lnTo>
                        <a:pt x="6227546" y="1589505"/>
                      </a:lnTo>
                      <a:lnTo>
                        <a:pt x="6248425" y="1621979"/>
                      </a:lnTo>
                      <a:lnTo>
                        <a:pt x="6248425" y="1656765"/>
                      </a:lnTo>
                      <a:lnTo>
                        <a:pt x="6254800" y="1702561"/>
                      </a:lnTo>
                      <a:lnTo>
                        <a:pt x="6273939" y="1721687"/>
                      </a:lnTo>
                      <a:lnTo>
                        <a:pt x="6273939" y="1742566"/>
                      </a:lnTo>
                      <a:lnTo>
                        <a:pt x="6290170" y="1758796"/>
                      </a:lnTo>
                      <a:lnTo>
                        <a:pt x="6305245" y="1756472"/>
                      </a:lnTo>
                      <a:lnTo>
                        <a:pt x="6318567" y="1744306"/>
                      </a:lnTo>
                      <a:lnTo>
                        <a:pt x="6328422" y="1734438"/>
                      </a:lnTo>
                      <a:lnTo>
                        <a:pt x="6345821" y="1734438"/>
                      </a:lnTo>
                      <a:lnTo>
                        <a:pt x="6344653" y="1756472"/>
                      </a:lnTo>
                      <a:lnTo>
                        <a:pt x="6326111" y="1762276"/>
                      </a:lnTo>
                      <a:lnTo>
                        <a:pt x="6326111" y="1793582"/>
                      </a:lnTo>
                      <a:lnTo>
                        <a:pt x="6291326" y="1799373"/>
                      </a:lnTo>
                      <a:lnTo>
                        <a:pt x="6299441" y="1839949"/>
                      </a:lnTo>
                      <a:lnTo>
                        <a:pt x="6295961" y="1857348"/>
                      </a:lnTo>
                      <a:lnTo>
                        <a:pt x="6273939" y="1866607"/>
                      </a:lnTo>
                      <a:lnTo>
                        <a:pt x="6273939" y="1890965"/>
                      </a:lnTo>
                      <a:lnTo>
                        <a:pt x="6265811" y="1912987"/>
                      </a:lnTo>
                      <a:lnTo>
                        <a:pt x="6245690" y="1917505"/>
                      </a:lnTo>
                      <a:lnTo>
                        <a:pt x="6241150" y="1917169"/>
                      </a:lnTo>
                      <a:lnTo>
                        <a:pt x="6240723" y="1907799"/>
                      </a:lnTo>
                      <a:lnTo>
                        <a:pt x="6233520" y="1903775"/>
                      </a:lnTo>
                      <a:lnTo>
                        <a:pt x="6233350" y="1888641"/>
                      </a:lnTo>
                      <a:lnTo>
                        <a:pt x="6237986" y="1873566"/>
                      </a:lnTo>
                      <a:lnTo>
                        <a:pt x="6257124" y="1867191"/>
                      </a:lnTo>
                      <a:lnTo>
                        <a:pt x="6248425" y="1858491"/>
                      </a:lnTo>
                      <a:lnTo>
                        <a:pt x="6227546" y="1866607"/>
                      </a:lnTo>
                      <a:lnTo>
                        <a:pt x="6205524" y="1870086"/>
                      </a:lnTo>
                      <a:lnTo>
                        <a:pt x="6205524" y="1880526"/>
                      </a:lnTo>
                      <a:lnTo>
                        <a:pt x="6173063" y="1895601"/>
                      </a:lnTo>
                      <a:lnTo>
                        <a:pt x="6156820" y="1915311"/>
                      </a:lnTo>
                      <a:lnTo>
                        <a:pt x="6138278" y="1919947"/>
                      </a:lnTo>
                      <a:lnTo>
                        <a:pt x="6123203" y="1935022"/>
                      </a:lnTo>
                      <a:lnTo>
                        <a:pt x="6117399" y="1952421"/>
                      </a:lnTo>
                      <a:lnTo>
                        <a:pt x="6123190" y="1974442"/>
                      </a:lnTo>
                      <a:lnTo>
                        <a:pt x="6135954" y="1987206"/>
                      </a:lnTo>
                      <a:lnTo>
                        <a:pt x="6120879" y="2003436"/>
                      </a:lnTo>
                      <a:lnTo>
                        <a:pt x="6096533" y="1994153"/>
                      </a:lnTo>
                      <a:lnTo>
                        <a:pt x="6104064" y="2019083"/>
                      </a:lnTo>
                      <a:lnTo>
                        <a:pt x="6086094" y="2037053"/>
                      </a:lnTo>
                      <a:lnTo>
                        <a:pt x="6069863" y="2052128"/>
                      </a:lnTo>
                      <a:lnTo>
                        <a:pt x="6055944" y="2052128"/>
                      </a:lnTo>
                      <a:lnTo>
                        <a:pt x="6042037" y="2064879"/>
                      </a:lnTo>
                      <a:lnTo>
                        <a:pt x="6051321" y="2079954"/>
                      </a:lnTo>
                      <a:lnTo>
                        <a:pt x="6058268" y="2086914"/>
                      </a:lnTo>
                      <a:lnTo>
                        <a:pt x="6038557" y="2099664"/>
                      </a:lnTo>
                      <a:lnTo>
                        <a:pt x="6011887" y="2099664"/>
                      </a:lnTo>
                      <a:lnTo>
                        <a:pt x="5985802" y="2125750"/>
                      </a:lnTo>
                      <a:lnTo>
                        <a:pt x="5968987" y="2142565"/>
                      </a:lnTo>
                      <a:lnTo>
                        <a:pt x="5950432" y="2173870"/>
                      </a:lnTo>
                      <a:lnTo>
                        <a:pt x="5930722" y="2193581"/>
                      </a:lnTo>
                      <a:lnTo>
                        <a:pt x="5911011" y="2233002"/>
                      </a:lnTo>
                      <a:lnTo>
                        <a:pt x="5907532" y="2271267"/>
                      </a:lnTo>
                      <a:lnTo>
                        <a:pt x="5926086" y="2308376"/>
                      </a:lnTo>
                      <a:lnTo>
                        <a:pt x="5908700" y="2325762"/>
                      </a:lnTo>
                      <a:lnTo>
                        <a:pt x="5902909" y="2362872"/>
                      </a:lnTo>
                      <a:lnTo>
                        <a:pt x="5913335" y="2389529"/>
                      </a:lnTo>
                      <a:lnTo>
                        <a:pt x="5929566" y="2405760"/>
                      </a:lnTo>
                      <a:lnTo>
                        <a:pt x="5915660" y="2428950"/>
                      </a:lnTo>
                      <a:lnTo>
                        <a:pt x="5915660" y="2460255"/>
                      </a:lnTo>
                      <a:lnTo>
                        <a:pt x="5915660" y="2502000"/>
                      </a:lnTo>
                      <a:lnTo>
                        <a:pt x="5908700" y="2530982"/>
                      </a:lnTo>
                      <a:lnTo>
                        <a:pt x="5908700" y="2570403"/>
                      </a:lnTo>
                      <a:lnTo>
                        <a:pt x="5920295" y="2583166"/>
                      </a:lnTo>
                      <a:lnTo>
                        <a:pt x="5920295" y="2610992"/>
                      </a:lnTo>
                      <a:lnTo>
                        <a:pt x="5920295" y="2642297"/>
                      </a:lnTo>
                      <a:lnTo>
                        <a:pt x="5909856" y="2681718"/>
                      </a:lnTo>
                      <a:lnTo>
                        <a:pt x="5909856" y="2714192"/>
                      </a:lnTo>
                      <a:lnTo>
                        <a:pt x="5892469" y="2743173"/>
                      </a:lnTo>
                      <a:lnTo>
                        <a:pt x="5892469" y="2772155"/>
                      </a:lnTo>
                      <a:lnTo>
                        <a:pt x="5883186" y="2797669"/>
                      </a:lnTo>
                      <a:lnTo>
                        <a:pt x="5893625" y="2821151"/>
                      </a:lnTo>
                      <a:lnTo>
                        <a:pt x="5911303" y="2821151"/>
                      </a:lnTo>
                      <a:lnTo>
                        <a:pt x="5924931" y="2807524"/>
                      </a:lnTo>
                      <a:lnTo>
                        <a:pt x="5944057" y="2807524"/>
                      </a:lnTo>
                      <a:lnTo>
                        <a:pt x="5959132" y="2792449"/>
                      </a:lnTo>
                      <a:lnTo>
                        <a:pt x="5975946" y="2775635"/>
                      </a:lnTo>
                      <a:lnTo>
                        <a:pt x="5987542" y="2787230"/>
                      </a:lnTo>
                      <a:lnTo>
                        <a:pt x="6001461" y="2794189"/>
                      </a:lnTo>
                      <a:lnTo>
                        <a:pt x="6001461" y="2809264"/>
                      </a:lnTo>
                      <a:lnTo>
                        <a:pt x="6012472" y="2829559"/>
                      </a:lnTo>
                      <a:lnTo>
                        <a:pt x="6026391" y="2843465"/>
                      </a:lnTo>
                      <a:lnTo>
                        <a:pt x="6038557" y="2831286"/>
                      </a:lnTo>
                      <a:lnTo>
                        <a:pt x="6038557" y="2812744"/>
                      </a:lnTo>
                      <a:lnTo>
                        <a:pt x="6022327" y="2805784"/>
                      </a:lnTo>
                      <a:lnTo>
                        <a:pt x="6022327" y="2788398"/>
                      </a:lnTo>
                      <a:lnTo>
                        <a:pt x="6035090" y="2774479"/>
                      </a:lnTo>
                      <a:lnTo>
                        <a:pt x="6035090" y="2786074"/>
                      </a:lnTo>
                      <a:lnTo>
                        <a:pt x="6048997" y="2796513"/>
                      </a:lnTo>
                      <a:lnTo>
                        <a:pt x="6055956" y="2794189"/>
                      </a:lnTo>
                      <a:lnTo>
                        <a:pt x="6062916" y="2801149"/>
                      </a:lnTo>
                      <a:lnTo>
                        <a:pt x="6062916" y="2822015"/>
                      </a:lnTo>
                      <a:lnTo>
                        <a:pt x="6062916" y="2837090"/>
                      </a:lnTo>
                      <a:lnTo>
                        <a:pt x="6086094" y="2827819"/>
                      </a:lnTo>
                      <a:lnTo>
                        <a:pt x="6086094" y="2816224"/>
                      </a:lnTo>
                      <a:lnTo>
                        <a:pt x="6098857" y="2798837"/>
                      </a:lnTo>
                      <a:lnTo>
                        <a:pt x="6106972" y="2791878"/>
                      </a:lnTo>
                      <a:lnTo>
                        <a:pt x="6119723" y="2801149"/>
                      </a:lnTo>
                      <a:lnTo>
                        <a:pt x="6122619" y="2782023"/>
                      </a:lnTo>
                      <a:lnTo>
                        <a:pt x="6111608" y="2771012"/>
                      </a:lnTo>
                      <a:lnTo>
                        <a:pt x="6101168" y="2751289"/>
                      </a:lnTo>
                      <a:lnTo>
                        <a:pt x="6088418" y="2728111"/>
                      </a:lnTo>
                      <a:lnTo>
                        <a:pt x="6109284" y="2716516"/>
                      </a:lnTo>
                      <a:lnTo>
                        <a:pt x="6122047" y="2703753"/>
                      </a:lnTo>
                      <a:lnTo>
                        <a:pt x="6147549" y="2697961"/>
                      </a:lnTo>
                      <a:lnTo>
                        <a:pt x="6177699" y="2697961"/>
                      </a:lnTo>
                      <a:lnTo>
                        <a:pt x="6202629" y="2700870"/>
                      </a:lnTo>
                      <a:lnTo>
                        <a:pt x="6213640" y="2711881"/>
                      </a:lnTo>
                      <a:lnTo>
                        <a:pt x="6234511" y="2708302"/>
                      </a:lnTo>
                      <a:lnTo>
                        <a:pt x="6242695" y="2707286"/>
                      </a:lnTo>
                      <a:lnTo>
                        <a:pt x="6258279" y="2703956"/>
                      </a:lnTo>
                      <a:lnTo>
                        <a:pt x="6268068" y="2700301"/>
                      </a:lnTo>
                      <a:lnTo>
                        <a:pt x="6282626" y="2714776"/>
                      </a:lnTo>
                      <a:lnTo>
                        <a:pt x="6271615" y="2725787"/>
                      </a:lnTo>
                      <a:lnTo>
                        <a:pt x="6263500" y="2733902"/>
                      </a:lnTo>
                      <a:lnTo>
                        <a:pt x="6256540" y="2746666"/>
                      </a:lnTo>
                      <a:lnTo>
                        <a:pt x="6276251" y="2746666"/>
                      </a:lnTo>
                      <a:lnTo>
                        <a:pt x="6297117" y="2746666"/>
                      </a:lnTo>
                      <a:lnTo>
                        <a:pt x="6301765" y="2761728"/>
                      </a:lnTo>
                      <a:lnTo>
                        <a:pt x="6319151" y="2779127"/>
                      </a:lnTo>
                      <a:lnTo>
                        <a:pt x="6340614" y="2776231"/>
                      </a:lnTo>
                      <a:lnTo>
                        <a:pt x="6351625" y="2787242"/>
                      </a:lnTo>
                      <a:lnTo>
                        <a:pt x="6363208" y="2809277"/>
                      </a:lnTo>
                      <a:lnTo>
                        <a:pt x="6366687" y="2853333"/>
                      </a:lnTo>
                      <a:lnTo>
                        <a:pt x="6381762" y="2899714"/>
                      </a:lnTo>
                      <a:lnTo>
                        <a:pt x="6405537" y="2933915"/>
                      </a:lnTo>
                      <a:lnTo>
                        <a:pt x="6435102" y="2963480"/>
                      </a:lnTo>
                      <a:lnTo>
                        <a:pt x="6446697" y="2975088"/>
                      </a:lnTo>
                      <a:lnTo>
                        <a:pt x="6452489" y="2994786"/>
                      </a:lnTo>
                      <a:lnTo>
                        <a:pt x="6475679" y="3017976"/>
                      </a:lnTo>
                      <a:lnTo>
                        <a:pt x="6491909" y="3045802"/>
                      </a:lnTo>
                      <a:lnTo>
                        <a:pt x="6497713" y="3062045"/>
                      </a:lnTo>
                      <a:lnTo>
                        <a:pt x="6519163" y="3095090"/>
                      </a:lnTo>
                      <a:lnTo>
                        <a:pt x="6537134" y="3113048"/>
                      </a:lnTo>
                      <a:lnTo>
                        <a:pt x="6537134" y="3161753"/>
                      </a:lnTo>
                      <a:lnTo>
                        <a:pt x="6530174" y="3203498"/>
                      </a:lnTo>
                      <a:lnTo>
                        <a:pt x="6542938" y="3245230"/>
                      </a:lnTo>
                      <a:lnTo>
                        <a:pt x="6541770" y="3288130"/>
                      </a:lnTo>
                      <a:lnTo>
                        <a:pt x="6554520" y="3321760"/>
                      </a:lnTo>
                      <a:lnTo>
                        <a:pt x="6563804" y="3358869"/>
                      </a:lnTo>
                      <a:lnTo>
                        <a:pt x="6570751" y="3392486"/>
                      </a:lnTo>
                      <a:lnTo>
                        <a:pt x="6577710" y="3437698"/>
                      </a:lnTo>
                      <a:lnTo>
                        <a:pt x="6577710" y="3481767"/>
                      </a:lnTo>
                      <a:lnTo>
                        <a:pt x="6570751" y="3504957"/>
                      </a:lnTo>
                      <a:lnTo>
                        <a:pt x="6570751" y="3550182"/>
                      </a:lnTo>
                      <a:lnTo>
                        <a:pt x="6570751" y="3605834"/>
                      </a:lnTo>
                      <a:lnTo>
                        <a:pt x="6563804" y="3647578"/>
                      </a:lnTo>
                      <a:lnTo>
                        <a:pt x="6570751" y="3690466"/>
                      </a:lnTo>
                      <a:lnTo>
                        <a:pt x="6568440" y="3746130"/>
                      </a:lnTo>
                      <a:lnTo>
                        <a:pt x="6568440" y="3772800"/>
                      </a:lnTo>
                      <a:lnTo>
                        <a:pt x="6545249" y="3811066"/>
                      </a:lnTo>
                      <a:lnTo>
                        <a:pt x="6530174" y="3843527"/>
                      </a:lnTo>
                      <a:lnTo>
                        <a:pt x="6512788" y="3876001"/>
                      </a:lnTo>
                      <a:lnTo>
                        <a:pt x="6497713" y="3876001"/>
                      </a:lnTo>
                      <a:lnTo>
                        <a:pt x="6468732" y="3887583"/>
                      </a:lnTo>
                      <a:lnTo>
                        <a:pt x="6444373" y="3901490"/>
                      </a:lnTo>
                      <a:lnTo>
                        <a:pt x="6427558" y="3894543"/>
                      </a:lnTo>
                      <a:lnTo>
                        <a:pt x="6427558" y="3878884"/>
                      </a:lnTo>
                      <a:lnTo>
                        <a:pt x="6418872" y="3870184"/>
                      </a:lnTo>
                      <a:lnTo>
                        <a:pt x="6410159" y="3889907"/>
                      </a:lnTo>
                      <a:lnTo>
                        <a:pt x="6410159" y="3911345"/>
                      </a:lnTo>
                      <a:lnTo>
                        <a:pt x="6400317" y="3901490"/>
                      </a:lnTo>
                      <a:lnTo>
                        <a:pt x="6385242" y="3886427"/>
                      </a:lnTo>
                      <a:lnTo>
                        <a:pt x="6385242" y="3898022"/>
                      </a:lnTo>
                      <a:lnTo>
                        <a:pt x="6380607" y="3927004"/>
                      </a:lnTo>
                      <a:lnTo>
                        <a:pt x="6385242" y="3946714"/>
                      </a:lnTo>
                      <a:lnTo>
                        <a:pt x="6378867" y="3969320"/>
                      </a:lnTo>
                      <a:lnTo>
                        <a:pt x="6369011" y="3979175"/>
                      </a:lnTo>
                      <a:lnTo>
                        <a:pt x="6369011" y="3990783"/>
                      </a:lnTo>
                      <a:lnTo>
                        <a:pt x="6369011" y="4009325"/>
                      </a:lnTo>
                      <a:lnTo>
                        <a:pt x="6346977" y="4008170"/>
                      </a:lnTo>
                      <a:lnTo>
                        <a:pt x="6337706" y="3998886"/>
                      </a:lnTo>
                      <a:lnTo>
                        <a:pt x="6345821" y="3972216"/>
                      </a:lnTo>
                      <a:lnTo>
                        <a:pt x="6359728" y="3944390"/>
                      </a:lnTo>
                      <a:lnTo>
                        <a:pt x="6359728" y="3921213"/>
                      </a:lnTo>
                      <a:lnTo>
                        <a:pt x="6347561" y="3893958"/>
                      </a:lnTo>
                      <a:lnTo>
                        <a:pt x="6322631" y="3869028"/>
                      </a:lnTo>
                      <a:lnTo>
                        <a:pt x="6309868" y="3856278"/>
                      </a:lnTo>
                      <a:lnTo>
                        <a:pt x="6299441" y="3829608"/>
                      </a:lnTo>
                      <a:lnTo>
                        <a:pt x="6277419" y="3807573"/>
                      </a:lnTo>
                      <a:lnTo>
                        <a:pt x="6256540" y="3800626"/>
                      </a:lnTo>
                      <a:lnTo>
                        <a:pt x="6255956" y="3778007"/>
                      </a:lnTo>
                      <a:lnTo>
                        <a:pt x="6270459" y="3763517"/>
                      </a:lnTo>
                      <a:lnTo>
                        <a:pt x="6283210" y="3750766"/>
                      </a:lnTo>
                      <a:lnTo>
                        <a:pt x="6283210" y="3727576"/>
                      </a:lnTo>
                      <a:lnTo>
                        <a:pt x="6299441" y="3711332"/>
                      </a:lnTo>
                      <a:lnTo>
                        <a:pt x="6317996" y="3702074"/>
                      </a:lnTo>
                      <a:lnTo>
                        <a:pt x="6337134" y="3708437"/>
                      </a:lnTo>
                      <a:lnTo>
                        <a:pt x="6353937" y="3691635"/>
                      </a:lnTo>
                      <a:lnTo>
                        <a:pt x="6364376" y="3670769"/>
                      </a:lnTo>
                      <a:lnTo>
                        <a:pt x="6345821" y="3641762"/>
                      </a:lnTo>
                      <a:lnTo>
                        <a:pt x="6355092" y="3617416"/>
                      </a:lnTo>
                      <a:lnTo>
                        <a:pt x="6343497" y="3591914"/>
                      </a:lnTo>
                      <a:lnTo>
                        <a:pt x="6341186" y="3565244"/>
                      </a:lnTo>
                      <a:lnTo>
                        <a:pt x="6324942" y="3543223"/>
                      </a:lnTo>
                      <a:lnTo>
                        <a:pt x="6329591" y="3524668"/>
                      </a:lnTo>
                      <a:lnTo>
                        <a:pt x="6316827" y="3502633"/>
                      </a:lnTo>
                      <a:lnTo>
                        <a:pt x="6311036" y="3477132"/>
                      </a:lnTo>
                      <a:lnTo>
                        <a:pt x="6287846" y="3452773"/>
                      </a:lnTo>
                      <a:lnTo>
                        <a:pt x="6305245" y="3435387"/>
                      </a:lnTo>
                      <a:lnTo>
                        <a:pt x="6305245" y="3409873"/>
                      </a:lnTo>
                      <a:lnTo>
                        <a:pt x="6290754" y="3395382"/>
                      </a:lnTo>
                      <a:lnTo>
                        <a:pt x="6273939" y="3378567"/>
                      </a:lnTo>
                      <a:lnTo>
                        <a:pt x="6269291" y="3363492"/>
                      </a:lnTo>
                      <a:lnTo>
                        <a:pt x="6249581" y="3363492"/>
                      </a:lnTo>
                      <a:lnTo>
                        <a:pt x="6221755" y="3378567"/>
                      </a:lnTo>
                      <a:lnTo>
                        <a:pt x="6214795" y="3401757"/>
                      </a:lnTo>
                      <a:lnTo>
                        <a:pt x="6196253" y="3431907"/>
                      </a:lnTo>
                      <a:lnTo>
                        <a:pt x="6175375" y="3458564"/>
                      </a:lnTo>
                      <a:lnTo>
                        <a:pt x="6184658" y="3487558"/>
                      </a:lnTo>
                      <a:lnTo>
                        <a:pt x="6160312" y="3507269"/>
                      </a:lnTo>
                      <a:lnTo>
                        <a:pt x="6135954" y="3521175"/>
                      </a:lnTo>
                      <a:lnTo>
                        <a:pt x="6115088" y="3528135"/>
                      </a:lnTo>
                      <a:lnTo>
                        <a:pt x="6109284" y="3549001"/>
                      </a:lnTo>
                      <a:lnTo>
                        <a:pt x="6087262" y="3549001"/>
                      </a:lnTo>
                      <a:lnTo>
                        <a:pt x="6065227" y="3536263"/>
                      </a:lnTo>
                      <a:lnTo>
                        <a:pt x="6048997" y="3530459"/>
                      </a:lnTo>
                      <a:lnTo>
                        <a:pt x="6048997" y="3503789"/>
                      </a:lnTo>
                      <a:lnTo>
                        <a:pt x="6030442" y="3487558"/>
                      </a:lnTo>
                      <a:lnTo>
                        <a:pt x="6015367" y="3472484"/>
                      </a:lnTo>
                      <a:lnTo>
                        <a:pt x="5990437" y="3466108"/>
                      </a:lnTo>
                      <a:lnTo>
                        <a:pt x="5977102" y="3479430"/>
                      </a:lnTo>
                      <a:lnTo>
                        <a:pt x="5950445" y="3472484"/>
                      </a:lnTo>
                      <a:lnTo>
                        <a:pt x="5928410" y="3466692"/>
                      </a:lnTo>
                      <a:lnTo>
                        <a:pt x="5894781" y="3471328"/>
                      </a:lnTo>
                      <a:lnTo>
                        <a:pt x="5863475" y="3471328"/>
                      </a:lnTo>
                      <a:lnTo>
                        <a:pt x="5850724" y="3484079"/>
                      </a:lnTo>
                      <a:lnTo>
                        <a:pt x="5815939" y="3496829"/>
                      </a:lnTo>
                      <a:lnTo>
                        <a:pt x="5781154" y="3489870"/>
                      </a:lnTo>
                      <a:lnTo>
                        <a:pt x="5766663" y="3461473"/>
                      </a:lnTo>
                      <a:lnTo>
                        <a:pt x="5749848" y="3444658"/>
                      </a:lnTo>
                      <a:lnTo>
                        <a:pt x="5732643" y="3433965"/>
                      </a:lnTo>
                      <a:lnTo>
                        <a:pt x="5730138" y="3428491"/>
                      </a:lnTo>
                      <a:lnTo>
                        <a:pt x="5722161" y="3418458"/>
                      </a:lnTo>
                      <a:lnTo>
                        <a:pt x="5710115" y="3408000"/>
                      </a:lnTo>
                      <a:lnTo>
                        <a:pt x="5680290" y="3401757"/>
                      </a:lnTo>
                      <a:lnTo>
                        <a:pt x="5668683" y="3373932"/>
                      </a:lnTo>
                      <a:lnTo>
                        <a:pt x="5642013" y="3353053"/>
                      </a:lnTo>
                      <a:lnTo>
                        <a:pt x="5623471" y="3334511"/>
                      </a:lnTo>
                      <a:lnTo>
                        <a:pt x="5597956" y="3327551"/>
                      </a:lnTo>
                      <a:lnTo>
                        <a:pt x="5588685" y="3303205"/>
                      </a:lnTo>
                      <a:lnTo>
                        <a:pt x="5565482" y="3292766"/>
                      </a:lnTo>
                      <a:lnTo>
                        <a:pt x="5551576" y="3278859"/>
                      </a:lnTo>
                      <a:lnTo>
                        <a:pt x="5505196" y="3274211"/>
                      </a:lnTo>
                      <a:lnTo>
                        <a:pt x="5480850" y="3274211"/>
                      </a:lnTo>
                      <a:lnTo>
                        <a:pt x="5453024" y="3289286"/>
                      </a:lnTo>
                      <a:lnTo>
                        <a:pt x="5418239" y="3283482"/>
                      </a:lnTo>
                      <a:lnTo>
                        <a:pt x="5391569" y="3292766"/>
                      </a:lnTo>
                      <a:lnTo>
                        <a:pt x="5362587" y="3292766"/>
                      </a:lnTo>
                      <a:lnTo>
                        <a:pt x="5323154" y="3321747"/>
                      </a:lnTo>
                      <a:lnTo>
                        <a:pt x="5304612" y="3340302"/>
                      </a:lnTo>
                      <a:lnTo>
                        <a:pt x="5268087" y="3361752"/>
                      </a:lnTo>
                      <a:lnTo>
                        <a:pt x="5250116" y="3379735"/>
                      </a:lnTo>
                      <a:lnTo>
                        <a:pt x="5237365" y="3417988"/>
                      </a:lnTo>
                      <a:lnTo>
                        <a:pt x="5228082" y="3441178"/>
                      </a:lnTo>
                      <a:lnTo>
                        <a:pt x="5240845" y="3457409"/>
                      </a:lnTo>
                      <a:lnTo>
                        <a:pt x="5258803" y="3442918"/>
                      </a:lnTo>
                      <a:lnTo>
                        <a:pt x="5273294" y="3457409"/>
                      </a:lnTo>
                      <a:lnTo>
                        <a:pt x="5289537" y="3473652"/>
                      </a:lnTo>
                      <a:lnTo>
                        <a:pt x="5298808" y="3510736"/>
                      </a:lnTo>
                      <a:lnTo>
                        <a:pt x="5289537" y="3530459"/>
                      </a:lnTo>
                      <a:lnTo>
                        <a:pt x="5282577" y="3580307"/>
                      </a:lnTo>
                      <a:lnTo>
                        <a:pt x="5282577" y="3611612"/>
                      </a:lnTo>
                      <a:lnTo>
                        <a:pt x="5269826" y="3644086"/>
                      </a:lnTo>
                      <a:lnTo>
                        <a:pt x="5287213" y="3677703"/>
                      </a:lnTo>
                      <a:lnTo>
                        <a:pt x="5297652" y="3688142"/>
                      </a:lnTo>
                      <a:lnTo>
                        <a:pt x="5297652" y="3720616"/>
                      </a:lnTo>
                      <a:lnTo>
                        <a:pt x="5273294" y="3727576"/>
                      </a:lnTo>
                      <a:lnTo>
                        <a:pt x="5257647" y="3764101"/>
                      </a:lnTo>
                      <a:lnTo>
                        <a:pt x="5235041" y="3786707"/>
                      </a:lnTo>
                      <a:lnTo>
                        <a:pt x="5196776" y="3800626"/>
                      </a:lnTo>
                      <a:lnTo>
                        <a:pt x="5153875" y="3797146"/>
                      </a:lnTo>
                      <a:lnTo>
                        <a:pt x="5122570" y="3791342"/>
                      </a:lnTo>
                      <a:lnTo>
                        <a:pt x="5099380" y="3805249"/>
                      </a:lnTo>
                      <a:lnTo>
                        <a:pt x="5066919" y="3823804"/>
                      </a:lnTo>
                      <a:lnTo>
                        <a:pt x="5042573" y="3811053"/>
                      </a:lnTo>
                      <a:lnTo>
                        <a:pt x="5020538" y="3802925"/>
                      </a:lnTo>
                      <a:lnTo>
                        <a:pt x="4991557" y="3815688"/>
                      </a:lnTo>
                      <a:lnTo>
                        <a:pt x="4967198" y="3840034"/>
                      </a:lnTo>
                      <a:lnTo>
                        <a:pt x="4949812" y="3857433"/>
                      </a:lnTo>
                      <a:lnTo>
                        <a:pt x="4939957" y="3891634"/>
                      </a:lnTo>
                      <a:lnTo>
                        <a:pt x="4919662" y="3911929"/>
                      </a:lnTo>
                      <a:lnTo>
                        <a:pt x="4892992" y="3930484"/>
                      </a:lnTo>
                      <a:lnTo>
                        <a:pt x="4855895" y="3947870"/>
                      </a:lnTo>
                      <a:lnTo>
                        <a:pt x="4827485" y="3976280"/>
                      </a:lnTo>
                      <a:lnTo>
                        <a:pt x="4812995" y="3990771"/>
                      </a:lnTo>
                      <a:lnTo>
                        <a:pt x="4775885" y="3990771"/>
                      </a:lnTo>
                      <a:lnTo>
                        <a:pt x="4742256" y="4001197"/>
                      </a:lnTo>
                      <a:lnTo>
                        <a:pt x="4694720" y="4001197"/>
                      </a:lnTo>
                      <a:lnTo>
                        <a:pt x="4659934" y="4005845"/>
                      </a:lnTo>
                      <a:lnTo>
                        <a:pt x="4628629" y="3995419"/>
                      </a:lnTo>
                      <a:lnTo>
                        <a:pt x="4619358" y="3978020"/>
                      </a:lnTo>
                      <a:lnTo>
                        <a:pt x="4603127" y="3961789"/>
                      </a:lnTo>
                      <a:lnTo>
                        <a:pt x="4559071" y="3961789"/>
                      </a:lnTo>
                      <a:lnTo>
                        <a:pt x="4518482" y="3955985"/>
                      </a:lnTo>
                      <a:lnTo>
                        <a:pt x="4502251" y="3945546"/>
                      </a:lnTo>
                      <a:lnTo>
                        <a:pt x="4448911" y="3953090"/>
                      </a:lnTo>
                      <a:lnTo>
                        <a:pt x="4415866" y="3953090"/>
                      </a:lnTo>
                      <a:lnTo>
                        <a:pt x="4388624" y="3980331"/>
                      </a:lnTo>
                      <a:lnTo>
                        <a:pt x="4358474" y="3987291"/>
                      </a:lnTo>
                      <a:lnTo>
                        <a:pt x="4329493" y="3995419"/>
                      </a:lnTo>
                      <a:lnTo>
                        <a:pt x="4287748" y="3991939"/>
                      </a:lnTo>
                      <a:lnTo>
                        <a:pt x="4259351" y="3979760"/>
                      </a:lnTo>
                      <a:lnTo>
                        <a:pt x="4241368" y="3961789"/>
                      </a:lnTo>
                      <a:lnTo>
                        <a:pt x="4224566" y="3926420"/>
                      </a:lnTo>
                      <a:lnTo>
                        <a:pt x="4203115" y="3904969"/>
                      </a:lnTo>
                      <a:lnTo>
                        <a:pt x="4172953" y="3893387"/>
                      </a:lnTo>
                      <a:lnTo>
                        <a:pt x="4143971" y="3893387"/>
                      </a:lnTo>
                      <a:lnTo>
                        <a:pt x="4110926" y="3902061"/>
                      </a:lnTo>
                      <a:lnTo>
                        <a:pt x="4088320" y="3879468"/>
                      </a:lnTo>
                      <a:lnTo>
                        <a:pt x="4043108" y="3879468"/>
                      </a:lnTo>
                      <a:lnTo>
                        <a:pt x="4016425" y="3859757"/>
                      </a:lnTo>
                      <a:lnTo>
                        <a:pt x="4003090" y="3873080"/>
                      </a:lnTo>
                      <a:lnTo>
                        <a:pt x="3985120" y="3891063"/>
                      </a:lnTo>
                      <a:lnTo>
                        <a:pt x="3970629" y="3920628"/>
                      </a:lnTo>
                      <a:lnTo>
                        <a:pt x="3954983" y="3936275"/>
                      </a:lnTo>
                      <a:lnTo>
                        <a:pt x="3950334" y="3966425"/>
                      </a:lnTo>
                      <a:lnTo>
                        <a:pt x="3964838" y="3983824"/>
                      </a:lnTo>
                      <a:lnTo>
                        <a:pt x="3964838" y="4009897"/>
                      </a:lnTo>
                      <a:lnTo>
                        <a:pt x="3985120" y="4030191"/>
                      </a:lnTo>
                      <a:lnTo>
                        <a:pt x="3985120" y="4058030"/>
                      </a:lnTo>
                      <a:lnTo>
                        <a:pt x="3957878" y="4076000"/>
                      </a:lnTo>
                      <a:lnTo>
                        <a:pt x="3931792" y="4102086"/>
                      </a:lnTo>
                      <a:lnTo>
                        <a:pt x="3909758" y="4102086"/>
                      </a:lnTo>
                      <a:lnTo>
                        <a:pt x="3876141" y="4102086"/>
                      </a:lnTo>
                      <a:lnTo>
                        <a:pt x="3844836" y="4093971"/>
                      </a:lnTo>
                      <a:lnTo>
                        <a:pt x="3812362" y="4099762"/>
                      </a:lnTo>
                      <a:lnTo>
                        <a:pt x="3789172" y="4092815"/>
                      </a:lnTo>
                      <a:lnTo>
                        <a:pt x="3755542" y="4081207"/>
                      </a:lnTo>
                      <a:lnTo>
                        <a:pt x="3737000" y="4062653"/>
                      </a:lnTo>
                      <a:lnTo>
                        <a:pt x="3714965" y="4040631"/>
                      </a:lnTo>
                      <a:lnTo>
                        <a:pt x="3688308" y="4032515"/>
                      </a:lnTo>
                      <a:lnTo>
                        <a:pt x="3656990" y="4045266"/>
                      </a:lnTo>
                      <a:lnTo>
                        <a:pt x="3637279" y="4025556"/>
                      </a:lnTo>
                      <a:lnTo>
                        <a:pt x="3612349" y="4014545"/>
                      </a:lnTo>
                      <a:lnTo>
                        <a:pt x="3592055" y="4034827"/>
                      </a:lnTo>
                      <a:lnTo>
                        <a:pt x="3566553" y="4034827"/>
                      </a:lnTo>
                      <a:lnTo>
                        <a:pt x="3558438" y="4059185"/>
                      </a:lnTo>
                      <a:lnTo>
                        <a:pt x="3528288" y="4059185"/>
                      </a:lnTo>
                      <a:lnTo>
                        <a:pt x="3490036" y="4083531"/>
                      </a:lnTo>
                      <a:lnTo>
                        <a:pt x="3466833" y="4106722"/>
                      </a:lnTo>
                      <a:lnTo>
                        <a:pt x="3443643" y="4106722"/>
                      </a:lnTo>
                      <a:lnTo>
                        <a:pt x="3439007" y="4131067"/>
                      </a:lnTo>
                      <a:lnTo>
                        <a:pt x="3411766" y="4137443"/>
                      </a:lnTo>
                      <a:lnTo>
                        <a:pt x="3392639" y="4156582"/>
                      </a:lnTo>
                      <a:lnTo>
                        <a:pt x="3357854" y="4155426"/>
                      </a:lnTo>
                      <a:lnTo>
                        <a:pt x="3328860" y="4171644"/>
                      </a:lnTo>
                      <a:lnTo>
                        <a:pt x="3313785" y="4186732"/>
                      </a:lnTo>
                      <a:lnTo>
                        <a:pt x="3280168" y="4180928"/>
                      </a:lnTo>
                      <a:lnTo>
                        <a:pt x="3269729" y="4163529"/>
                      </a:lnTo>
                      <a:lnTo>
                        <a:pt x="3256978" y="4140338"/>
                      </a:lnTo>
                      <a:lnTo>
                        <a:pt x="3250590" y="4116577"/>
                      </a:lnTo>
                      <a:lnTo>
                        <a:pt x="3232632" y="4134547"/>
                      </a:lnTo>
                      <a:lnTo>
                        <a:pt x="3202482" y="4146142"/>
                      </a:lnTo>
                      <a:lnTo>
                        <a:pt x="3174657" y="4136859"/>
                      </a:lnTo>
                      <a:lnTo>
                        <a:pt x="3143351" y="4128743"/>
                      </a:lnTo>
                      <a:lnTo>
                        <a:pt x="3143351" y="4100918"/>
                      </a:lnTo>
                      <a:lnTo>
                        <a:pt x="3119005" y="4085855"/>
                      </a:lnTo>
                      <a:lnTo>
                        <a:pt x="3109722" y="4064977"/>
                      </a:lnTo>
                      <a:lnTo>
                        <a:pt x="3090011" y="4052226"/>
                      </a:lnTo>
                      <a:lnTo>
                        <a:pt x="3085376" y="4024400"/>
                      </a:lnTo>
                      <a:lnTo>
                        <a:pt x="3069145" y="4009325"/>
                      </a:lnTo>
                      <a:lnTo>
                        <a:pt x="3047403" y="3999762"/>
                      </a:lnTo>
                      <a:lnTo>
                        <a:pt x="3033204" y="3985564"/>
                      </a:lnTo>
                      <a:lnTo>
                        <a:pt x="3003638" y="3985564"/>
                      </a:lnTo>
                      <a:lnTo>
                        <a:pt x="2989148" y="4000042"/>
                      </a:lnTo>
                      <a:lnTo>
                        <a:pt x="2960154" y="4004690"/>
                      </a:lnTo>
                      <a:lnTo>
                        <a:pt x="2948546" y="3993095"/>
                      </a:lnTo>
                      <a:lnTo>
                        <a:pt x="2923044" y="3997730"/>
                      </a:lnTo>
                      <a:lnTo>
                        <a:pt x="2909138" y="3983811"/>
                      </a:lnTo>
                      <a:lnTo>
                        <a:pt x="2896374" y="3971060"/>
                      </a:lnTo>
                      <a:lnTo>
                        <a:pt x="2896374" y="3953674"/>
                      </a:lnTo>
                      <a:lnTo>
                        <a:pt x="2883623" y="3938599"/>
                      </a:lnTo>
                      <a:lnTo>
                        <a:pt x="2865069" y="3944390"/>
                      </a:lnTo>
                      <a:lnTo>
                        <a:pt x="2852318" y="3971060"/>
                      </a:lnTo>
                      <a:lnTo>
                        <a:pt x="2826804" y="3975696"/>
                      </a:lnTo>
                      <a:lnTo>
                        <a:pt x="2811729" y="3945559"/>
                      </a:lnTo>
                      <a:lnTo>
                        <a:pt x="2803613" y="3918889"/>
                      </a:lnTo>
                      <a:lnTo>
                        <a:pt x="2797810" y="3888739"/>
                      </a:lnTo>
                      <a:lnTo>
                        <a:pt x="2778099" y="3853953"/>
                      </a:lnTo>
                      <a:lnTo>
                        <a:pt x="2778099" y="3826128"/>
                      </a:lnTo>
                      <a:lnTo>
                        <a:pt x="2759557" y="3808729"/>
                      </a:lnTo>
                      <a:lnTo>
                        <a:pt x="2759557" y="3770464"/>
                      </a:lnTo>
                      <a:lnTo>
                        <a:pt x="2745638" y="3724096"/>
                      </a:lnTo>
                      <a:lnTo>
                        <a:pt x="2725928" y="3704373"/>
                      </a:lnTo>
                      <a:lnTo>
                        <a:pt x="2713177" y="3691635"/>
                      </a:lnTo>
                      <a:lnTo>
                        <a:pt x="2699842" y="3663225"/>
                      </a:lnTo>
                      <a:lnTo>
                        <a:pt x="2685351" y="3648721"/>
                      </a:lnTo>
                      <a:lnTo>
                        <a:pt x="2665641" y="3640606"/>
                      </a:lnTo>
                      <a:lnTo>
                        <a:pt x="2665641" y="3619740"/>
                      </a:lnTo>
                      <a:lnTo>
                        <a:pt x="2681871" y="3619740"/>
                      </a:lnTo>
                      <a:lnTo>
                        <a:pt x="2695790" y="3601198"/>
                      </a:lnTo>
                      <a:lnTo>
                        <a:pt x="2689987" y="3584955"/>
                      </a:lnTo>
                      <a:lnTo>
                        <a:pt x="2669120" y="3584955"/>
                      </a:lnTo>
                      <a:lnTo>
                        <a:pt x="2651734" y="3602354"/>
                      </a:lnTo>
                      <a:lnTo>
                        <a:pt x="2627376" y="3603509"/>
                      </a:lnTo>
                      <a:lnTo>
                        <a:pt x="2609405" y="3604094"/>
                      </a:lnTo>
                      <a:lnTo>
                        <a:pt x="2590279" y="3623220"/>
                      </a:lnTo>
                      <a:lnTo>
                        <a:pt x="2557805" y="3632504"/>
                      </a:lnTo>
                      <a:lnTo>
                        <a:pt x="2529979" y="3647566"/>
                      </a:lnTo>
                      <a:lnTo>
                        <a:pt x="2517228" y="3629024"/>
                      </a:lnTo>
                      <a:lnTo>
                        <a:pt x="2492870" y="3640606"/>
                      </a:lnTo>
                      <a:lnTo>
                        <a:pt x="2473159" y="3640606"/>
                      </a:lnTo>
                      <a:lnTo>
                        <a:pt x="2480119" y="3609301"/>
                      </a:lnTo>
                      <a:lnTo>
                        <a:pt x="2507945" y="3596550"/>
                      </a:lnTo>
                      <a:lnTo>
                        <a:pt x="2507945" y="3580319"/>
                      </a:lnTo>
                      <a:lnTo>
                        <a:pt x="2484767" y="3580319"/>
                      </a:lnTo>
                      <a:lnTo>
                        <a:pt x="2463888" y="3567568"/>
                      </a:lnTo>
                      <a:lnTo>
                        <a:pt x="2451138" y="3580319"/>
                      </a:lnTo>
                      <a:lnTo>
                        <a:pt x="2427947" y="3573372"/>
                      </a:lnTo>
                      <a:lnTo>
                        <a:pt x="2435491" y="3546105"/>
                      </a:lnTo>
                      <a:lnTo>
                        <a:pt x="2418676" y="3529303"/>
                      </a:lnTo>
                      <a:lnTo>
                        <a:pt x="2395486" y="3543223"/>
                      </a:lnTo>
                      <a:lnTo>
                        <a:pt x="2369972" y="3536263"/>
                      </a:lnTo>
                      <a:lnTo>
                        <a:pt x="2363597" y="3515968"/>
                      </a:lnTo>
                      <a:lnTo>
                        <a:pt x="2378087" y="3501478"/>
                      </a:lnTo>
                      <a:lnTo>
                        <a:pt x="2378087" y="3479456"/>
                      </a:lnTo>
                      <a:lnTo>
                        <a:pt x="2383891" y="3463213"/>
                      </a:lnTo>
                      <a:lnTo>
                        <a:pt x="2374620" y="3434231"/>
                      </a:lnTo>
                      <a:lnTo>
                        <a:pt x="2357221" y="3426103"/>
                      </a:lnTo>
                      <a:lnTo>
                        <a:pt x="2336355" y="3426103"/>
                      </a:lnTo>
                      <a:lnTo>
                        <a:pt x="2325916" y="3405237"/>
                      </a:lnTo>
                      <a:lnTo>
                        <a:pt x="2296922" y="3405237"/>
                      </a:lnTo>
                      <a:lnTo>
                        <a:pt x="2273744" y="3391318"/>
                      </a:lnTo>
                      <a:lnTo>
                        <a:pt x="2248230" y="3388994"/>
                      </a:lnTo>
                      <a:lnTo>
                        <a:pt x="2234311" y="3408717"/>
                      </a:lnTo>
                      <a:lnTo>
                        <a:pt x="2205329" y="3408717"/>
                      </a:lnTo>
                      <a:lnTo>
                        <a:pt x="2179815" y="3415664"/>
                      </a:lnTo>
                      <a:lnTo>
                        <a:pt x="2158949" y="3404081"/>
                      </a:lnTo>
                      <a:lnTo>
                        <a:pt x="2133434" y="3408717"/>
                      </a:lnTo>
                      <a:lnTo>
                        <a:pt x="2102129" y="3408717"/>
                      </a:lnTo>
                      <a:lnTo>
                        <a:pt x="2071979" y="3393058"/>
                      </a:lnTo>
                      <a:lnTo>
                        <a:pt x="2059813" y="3393058"/>
                      </a:lnTo>
                      <a:lnTo>
                        <a:pt x="2046477" y="3406393"/>
                      </a:lnTo>
                      <a:lnTo>
                        <a:pt x="2023287" y="3411041"/>
                      </a:lnTo>
                      <a:lnTo>
                        <a:pt x="2001253" y="3399433"/>
                      </a:lnTo>
                      <a:lnTo>
                        <a:pt x="1981542" y="3399433"/>
                      </a:lnTo>
                      <a:lnTo>
                        <a:pt x="1954872" y="3391318"/>
                      </a:lnTo>
                      <a:lnTo>
                        <a:pt x="1915452" y="3392474"/>
                      </a:lnTo>
                      <a:lnTo>
                        <a:pt x="1886457" y="3386682"/>
                      </a:lnTo>
                      <a:lnTo>
                        <a:pt x="1865591" y="3392474"/>
                      </a:lnTo>
                      <a:lnTo>
                        <a:pt x="1847037" y="3376256"/>
                      </a:lnTo>
                      <a:lnTo>
                        <a:pt x="1820379" y="3362336"/>
                      </a:lnTo>
                      <a:lnTo>
                        <a:pt x="1796021" y="3362336"/>
                      </a:lnTo>
                      <a:lnTo>
                        <a:pt x="1787905" y="3387838"/>
                      </a:lnTo>
                      <a:lnTo>
                        <a:pt x="1796021" y="3405237"/>
                      </a:lnTo>
                      <a:lnTo>
                        <a:pt x="1779790" y="3421468"/>
                      </a:lnTo>
                      <a:lnTo>
                        <a:pt x="1792541" y="3429583"/>
                      </a:lnTo>
                      <a:lnTo>
                        <a:pt x="1805304" y="3442346"/>
                      </a:lnTo>
                      <a:lnTo>
                        <a:pt x="1820951" y="3457993"/>
                      </a:lnTo>
                      <a:lnTo>
                        <a:pt x="1806460" y="3472484"/>
                      </a:lnTo>
                      <a:lnTo>
                        <a:pt x="1790230" y="3472484"/>
                      </a:lnTo>
                      <a:lnTo>
                        <a:pt x="1770519" y="3452773"/>
                      </a:lnTo>
                      <a:lnTo>
                        <a:pt x="1740382" y="3453929"/>
                      </a:lnTo>
                      <a:lnTo>
                        <a:pt x="1720672" y="3462044"/>
                      </a:lnTo>
                      <a:lnTo>
                        <a:pt x="1728787" y="3491038"/>
                      </a:lnTo>
                      <a:lnTo>
                        <a:pt x="1720672" y="3511904"/>
                      </a:lnTo>
                      <a:lnTo>
                        <a:pt x="1700961" y="3517696"/>
                      </a:lnTo>
                      <a:lnTo>
                        <a:pt x="1677771" y="3511904"/>
                      </a:lnTo>
                      <a:lnTo>
                        <a:pt x="1668500" y="3536263"/>
                      </a:lnTo>
                      <a:lnTo>
                        <a:pt x="1676031" y="3553065"/>
                      </a:lnTo>
                      <a:lnTo>
                        <a:pt x="1692262" y="3569308"/>
                      </a:lnTo>
                      <a:lnTo>
                        <a:pt x="1703273" y="3580307"/>
                      </a:lnTo>
                      <a:lnTo>
                        <a:pt x="1707921" y="3600030"/>
                      </a:lnTo>
                      <a:lnTo>
                        <a:pt x="1724152" y="3616260"/>
                      </a:lnTo>
                      <a:lnTo>
                        <a:pt x="1707921" y="3638295"/>
                      </a:lnTo>
                      <a:lnTo>
                        <a:pt x="1692846" y="3653357"/>
                      </a:lnTo>
                      <a:lnTo>
                        <a:pt x="1667332" y="3653357"/>
                      </a:lnTo>
                      <a:lnTo>
                        <a:pt x="1641246" y="3655097"/>
                      </a:lnTo>
                      <a:lnTo>
                        <a:pt x="1627911" y="3641762"/>
                      </a:lnTo>
                      <a:lnTo>
                        <a:pt x="1618627" y="3622928"/>
                      </a:lnTo>
                      <a:lnTo>
                        <a:pt x="1606753" y="3622928"/>
                      </a:lnTo>
                      <a:lnTo>
                        <a:pt x="1594281" y="3635399"/>
                      </a:lnTo>
                      <a:lnTo>
                        <a:pt x="1573987" y="3635399"/>
                      </a:lnTo>
                      <a:lnTo>
                        <a:pt x="1551381" y="3612780"/>
                      </a:lnTo>
                      <a:lnTo>
                        <a:pt x="1547037" y="3599738"/>
                      </a:lnTo>
                      <a:lnTo>
                        <a:pt x="1529930" y="3582631"/>
                      </a:lnTo>
                      <a:lnTo>
                        <a:pt x="1529930" y="3553065"/>
                      </a:lnTo>
                      <a:lnTo>
                        <a:pt x="1515440" y="3538574"/>
                      </a:lnTo>
                      <a:lnTo>
                        <a:pt x="1488770" y="3538574"/>
                      </a:lnTo>
                      <a:lnTo>
                        <a:pt x="1466735" y="3546690"/>
                      </a:lnTo>
                      <a:lnTo>
                        <a:pt x="1458620" y="3529303"/>
                      </a:lnTo>
                      <a:lnTo>
                        <a:pt x="1436585" y="3511904"/>
                      </a:lnTo>
                      <a:lnTo>
                        <a:pt x="1416875" y="3501478"/>
                      </a:lnTo>
                      <a:lnTo>
                        <a:pt x="1390205" y="3514228"/>
                      </a:lnTo>
                      <a:lnTo>
                        <a:pt x="1365859" y="3517708"/>
                      </a:lnTo>
                      <a:lnTo>
                        <a:pt x="1346149" y="3511904"/>
                      </a:lnTo>
                      <a:lnTo>
                        <a:pt x="1332242" y="3485234"/>
                      </a:lnTo>
                      <a:lnTo>
                        <a:pt x="1312532" y="3467848"/>
                      </a:lnTo>
                      <a:lnTo>
                        <a:pt x="1298613" y="3491038"/>
                      </a:lnTo>
                      <a:lnTo>
                        <a:pt x="1283538" y="3491038"/>
                      </a:lnTo>
                      <a:lnTo>
                        <a:pt x="1283538" y="3472496"/>
                      </a:lnTo>
                      <a:lnTo>
                        <a:pt x="1297457" y="3458577"/>
                      </a:lnTo>
                      <a:lnTo>
                        <a:pt x="1288186" y="3438867"/>
                      </a:lnTo>
                      <a:lnTo>
                        <a:pt x="1276578" y="3408717"/>
                      </a:lnTo>
                      <a:lnTo>
                        <a:pt x="1271943" y="3377411"/>
                      </a:lnTo>
                      <a:lnTo>
                        <a:pt x="1254556" y="3356533"/>
                      </a:lnTo>
                      <a:lnTo>
                        <a:pt x="1226718" y="3346106"/>
                      </a:lnTo>
                      <a:lnTo>
                        <a:pt x="1218615" y="3326395"/>
                      </a:lnTo>
                      <a:lnTo>
                        <a:pt x="1203540" y="3311321"/>
                      </a:lnTo>
                      <a:lnTo>
                        <a:pt x="1175715" y="3315969"/>
                      </a:lnTo>
                      <a:lnTo>
                        <a:pt x="1159484" y="3315969"/>
                      </a:lnTo>
                      <a:lnTo>
                        <a:pt x="1159484" y="3293922"/>
                      </a:lnTo>
                      <a:lnTo>
                        <a:pt x="1151356" y="3270744"/>
                      </a:lnTo>
                      <a:lnTo>
                        <a:pt x="1122959" y="3265512"/>
                      </a:lnTo>
                      <a:lnTo>
                        <a:pt x="1108468" y="3280015"/>
                      </a:lnTo>
                      <a:lnTo>
                        <a:pt x="1081798" y="3289286"/>
                      </a:lnTo>
                      <a:lnTo>
                        <a:pt x="1058608" y="3276535"/>
                      </a:lnTo>
                      <a:lnTo>
                        <a:pt x="1034262" y="3276535"/>
                      </a:lnTo>
                      <a:lnTo>
                        <a:pt x="1022667" y="3293922"/>
                      </a:lnTo>
                      <a:lnTo>
                        <a:pt x="998321" y="3293922"/>
                      </a:lnTo>
                      <a:lnTo>
                        <a:pt x="971651" y="3293922"/>
                      </a:lnTo>
                      <a:lnTo>
                        <a:pt x="965847" y="3306685"/>
                      </a:lnTo>
                      <a:lnTo>
                        <a:pt x="950760" y="3321747"/>
                      </a:lnTo>
                      <a:lnTo>
                        <a:pt x="948448" y="3343782"/>
                      </a:lnTo>
                      <a:lnTo>
                        <a:pt x="920038" y="3338575"/>
                      </a:lnTo>
                      <a:lnTo>
                        <a:pt x="903224" y="3321747"/>
                      </a:lnTo>
                      <a:lnTo>
                        <a:pt x="903224" y="3298557"/>
                      </a:lnTo>
                      <a:lnTo>
                        <a:pt x="910767" y="3275951"/>
                      </a:lnTo>
                      <a:lnTo>
                        <a:pt x="898601" y="3263772"/>
                      </a:lnTo>
                      <a:lnTo>
                        <a:pt x="878878" y="3263772"/>
                      </a:lnTo>
                      <a:lnTo>
                        <a:pt x="870762" y="3282339"/>
                      </a:lnTo>
                      <a:lnTo>
                        <a:pt x="855687" y="3293337"/>
                      </a:lnTo>
                      <a:lnTo>
                        <a:pt x="833081" y="3293337"/>
                      </a:lnTo>
                      <a:lnTo>
                        <a:pt x="815111" y="3311321"/>
                      </a:lnTo>
                      <a:lnTo>
                        <a:pt x="800036" y="3326383"/>
                      </a:lnTo>
                      <a:lnTo>
                        <a:pt x="800036" y="3347262"/>
                      </a:lnTo>
                      <a:lnTo>
                        <a:pt x="780326" y="3355377"/>
                      </a:lnTo>
                      <a:lnTo>
                        <a:pt x="759447" y="3354208"/>
                      </a:lnTo>
                      <a:lnTo>
                        <a:pt x="744372" y="3369296"/>
                      </a:lnTo>
                      <a:lnTo>
                        <a:pt x="725817" y="3382034"/>
                      </a:lnTo>
                      <a:lnTo>
                        <a:pt x="733361" y="3404653"/>
                      </a:lnTo>
                      <a:lnTo>
                        <a:pt x="750176" y="3421468"/>
                      </a:lnTo>
                      <a:lnTo>
                        <a:pt x="743216" y="3451605"/>
                      </a:lnTo>
                      <a:lnTo>
                        <a:pt x="728141" y="3466692"/>
                      </a:lnTo>
                      <a:lnTo>
                        <a:pt x="743216" y="3475963"/>
                      </a:lnTo>
                      <a:lnTo>
                        <a:pt x="765251" y="3496829"/>
                      </a:lnTo>
                      <a:lnTo>
                        <a:pt x="779157" y="3510736"/>
                      </a:lnTo>
                      <a:lnTo>
                        <a:pt x="773366" y="3540898"/>
                      </a:lnTo>
                      <a:lnTo>
                        <a:pt x="779741" y="3580307"/>
                      </a:lnTo>
                      <a:lnTo>
                        <a:pt x="779741" y="3612196"/>
                      </a:lnTo>
                      <a:lnTo>
                        <a:pt x="767575" y="3624376"/>
                      </a:lnTo>
                      <a:lnTo>
                        <a:pt x="755967" y="3611612"/>
                      </a:lnTo>
                      <a:lnTo>
                        <a:pt x="738581" y="3609301"/>
                      </a:lnTo>
                      <a:lnTo>
                        <a:pt x="740892" y="3630179"/>
                      </a:lnTo>
                      <a:lnTo>
                        <a:pt x="750760" y="3650461"/>
                      </a:lnTo>
                      <a:lnTo>
                        <a:pt x="765251" y="3664965"/>
                      </a:lnTo>
                      <a:lnTo>
                        <a:pt x="753643" y="3676547"/>
                      </a:lnTo>
                      <a:lnTo>
                        <a:pt x="733945" y="3678871"/>
                      </a:lnTo>
                      <a:lnTo>
                        <a:pt x="717715" y="3678871"/>
                      </a:lnTo>
                      <a:lnTo>
                        <a:pt x="704964" y="3678871"/>
                      </a:lnTo>
                      <a:lnTo>
                        <a:pt x="694524" y="3678871"/>
                      </a:lnTo>
                      <a:lnTo>
                        <a:pt x="680605" y="3680611"/>
                      </a:lnTo>
                      <a:lnTo>
                        <a:pt x="669594" y="3680611"/>
                      </a:lnTo>
                      <a:lnTo>
                        <a:pt x="658583" y="3680611"/>
                      </a:lnTo>
                      <a:lnTo>
                        <a:pt x="660895" y="3671924"/>
                      </a:lnTo>
                      <a:lnTo>
                        <a:pt x="643509" y="3667276"/>
                      </a:lnTo>
                      <a:lnTo>
                        <a:pt x="635393" y="3659161"/>
                      </a:lnTo>
                      <a:lnTo>
                        <a:pt x="614527" y="3655681"/>
                      </a:lnTo>
                      <a:lnTo>
                        <a:pt x="614527" y="3671924"/>
                      </a:lnTo>
                      <a:lnTo>
                        <a:pt x="598297" y="3678871"/>
                      </a:lnTo>
                      <a:lnTo>
                        <a:pt x="578586" y="3702061"/>
                      </a:lnTo>
                      <a:lnTo>
                        <a:pt x="556552" y="3702061"/>
                      </a:lnTo>
                      <a:lnTo>
                        <a:pt x="532206" y="3709008"/>
                      </a:lnTo>
                      <a:lnTo>
                        <a:pt x="517994" y="3705249"/>
                      </a:lnTo>
                      <a:lnTo>
                        <a:pt x="506120" y="3717136"/>
                      </a:lnTo>
                      <a:lnTo>
                        <a:pt x="506120" y="3736275"/>
                      </a:lnTo>
                      <a:lnTo>
                        <a:pt x="518287" y="3748442"/>
                      </a:lnTo>
                      <a:lnTo>
                        <a:pt x="525246" y="3770464"/>
                      </a:lnTo>
                      <a:lnTo>
                        <a:pt x="519455" y="3792498"/>
                      </a:lnTo>
                      <a:lnTo>
                        <a:pt x="514235" y="3812793"/>
                      </a:lnTo>
                      <a:lnTo>
                        <a:pt x="500900" y="3826128"/>
                      </a:lnTo>
                      <a:lnTo>
                        <a:pt x="500900" y="3834243"/>
                      </a:lnTo>
                      <a:lnTo>
                        <a:pt x="489305" y="3844670"/>
                      </a:lnTo>
                      <a:lnTo>
                        <a:pt x="463791" y="3886415"/>
                      </a:lnTo>
                      <a:lnTo>
                        <a:pt x="463791" y="3918889"/>
                      </a:lnTo>
                      <a:lnTo>
                        <a:pt x="470750" y="3958309"/>
                      </a:lnTo>
                      <a:lnTo>
                        <a:pt x="466102" y="3988459"/>
                      </a:lnTo>
                      <a:lnTo>
                        <a:pt x="468426" y="4025556"/>
                      </a:lnTo>
                      <a:lnTo>
                        <a:pt x="440601" y="4038307"/>
                      </a:lnTo>
                      <a:lnTo>
                        <a:pt x="422046" y="4030191"/>
                      </a:lnTo>
                      <a:lnTo>
                        <a:pt x="395376" y="4039462"/>
                      </a:lnTo>
                      <a:lnTo>
                        <a:pt x="369862" y="4033671"/>
                      </a:lnTo>
                      <a:lnTo>
                        <a:pt x="366382" y="4011637"/>
                      </a:lnTo>
                      <a:lnTo>
                        <a:pt x="353631" y="3973372"/>
                      </a:lnTo>
                      <a:lnTo>
                        <a:pt x="351320" y="3945546"/>
                      </a:lnTo>
                      <a:lnTo>
                        <a:pt x="332765" y="3932808"/>
                      </a:lnTo>
                      <a:lnTo>
                        <a:pt x="332765" y="3917720"/>
                      </a:lnTo>
                      <a:lnTo>
                        <a:pt x="323494" y="3893374"/>
                      </a:lnTo>
                      <a:lnTo>
                        <a:pt x="307263" y="3872495"/>
                      </a:lnTo>
                      <a:lnTo>
                        <a:pt x="317703" y="3855109"/>
                      </a:lnTo>
                      <a:lnTo>
                        <a:pt x="324650" y="3835399"/>
                      </a:lnTo>
                      <a:lnTo>
                        <a:pt x="307263" y="3816844"/>
                      </a:lnTo>
                      <a:lnTo>
                        <a:pt x="301472" y="3795978"/>
                      </a:lnTo>
                      <a:lnTo>
                        <a:pt x="281762" y="3793667"/>
                      </a:lnTo>
                      <a:lnTo>
                        <a:pt x="277698" y="3781487"/>
                      </a:lnTo>
                      <a:lnTo>
                        <a:pt x="263194" y="3766997"/>
                      </a:lnTo>
                      <a:lnTo>
                        <a:pt x="237680" y="3763517"/>
                      </a:lnTo>
                      <a:lnTo>
                        <a:pt x="221449" y="3747273"/>
                      </a:lnTo>
                      <a:lnTo>
                        <a:pt x="216814" y="3710177"/>
                      </a:lnTo>
                      <a:lnTo>
                        <a:pt x="200583" y="3695102"/>
                      </a:lnTo>
                      <a:lnTo>
                        <a:pt x="205231" y="3671924"/>
                      </a:lnTo>
                      <a:lnTo>
                        <a:pt x="185521" y="3655681"/>
                      </a:lnTo>
                      <a:lnTo>
                        <a:pt x="175082" y="3629024"/>
                      </a:lnTo>
                      <a:lnTo>
                        <a:pt x="157683" y="3620896"/>
                      </a:lnTo>
                      <a:lnTo>
                        <a:pt x="132181" y="3603509"/>
                      </a:lnTo>
                      <a:lnTo>
                        <a:pt x="124053" y="3575671"/>
                      </a:lnTo>
                      <a:lnTo>
                        <a:pt x="106667" y="3549014"/>
                      </a:lnTo>
                      <a:lnTo>
                        <a:pt x="100876" y="3525824"/>
                      </a:lnTo>
                      <a:lnTo>
                        <a:pt x="88125" y="3523499"/>
                      </a:lnTo>
                      <a:lnTo>
                        <a:pt x="78841" y="3511904"/>
                      </a:lnTo>
                      <a:lnTo>
                        <a:pt x="67246" y="3495674"/>
                      </a:lnTo>
                      <a:lnTo>
                        <a:pt x="52171" y="3497998"/>
                      </a:lnTo>
                      <a:lnTo>
                        <a:pt x="42900" y="3470172"/>
                      </a:lnTo>
                      <a:lnTo>
                        <a:pt x="46380" y="3416832"/>
                      </a:lnTo>
                      <a:lnTo>
                        <a:pt x="41744" y="3377411"/>
                      </a:lnTo>
                      <a:lnTo>
                        <a:pt x="32461" y="3357701"/>
                      </a:lnTo>
                      <a:lnTo>
                        <a:pt x="20866" y="3340315"/>
                      </a:lnTo>
                      <a:lnTo>
                        <a:pt x="23190" y="3305529"/>
                      </a:lnTo>
                      <a:lnTo>
                        <a:pt x="9270" y="3292766"/>
                      </a:lnTo>
                      <a:lnTo>
                        <a:pt x="0" y="3274224"/>
                      </a:lnTo>
                      <a:lnTo>
                        <a:pt x="6959" y="3253345"/>
                      </a:lnTo>
                      <a:lnTo>
                        <a:pt x="1155" y="3230155"/>
                      </a:lnTo>
                      <a:lnTo>
                        <a:pt x="13906" y="3217404"/>
                      </a:lnTo>
                      <a:lnTo>
                        <a:pt x="27825" y="3215093"/>
                      </a:lnTo>
                      <a:lnTo>
                        <a:pt x="46380" y="3238270"/>
                      </a:lnTo>
                      <a:lnTo>
                        <a:pt x="63766" y="3244074"/>
                      </a:lnTo>
                      <a:lnTo>
                        <a:pt x="71894" y="3226675"/>
                      </a:lnTo>
                      <a:lnTo>
                        <a:pt x="91605" y="3218572"/>
                      </a:lnTo>
                      <a:lnTo>
                        <a:pt x="118262" y="3217404"/>
                      </a:lnTo>
                      <a:lnTo>
                        <a:pt x="132181" y="3217404"/>
                      </a:lnTo>
                      <a:lnTo>
                        <a:pt x="149567" y="3223195"/>
                      </a:lnTo>
                      <a:lnTo>
                        <a:pt x="153047" y="3194214"/>
                      </a:lnTo>
                      <a:lnTo>
                        <a:pt x="143776" y="3176828"/>
                      </a:lnTo>
                      <a:lnTo>
                        <a:pt x="148412" y="3161740"/>
                      </a:lnTo>
                      <a:lnTo>
                        <a:pt x="162331" y="3164064"/>
                      </a:lnTo>
                      <a:lnTo>
                        <a:pt x="175082" y="3173348"/>
                      </a:lnTo>
                      <a:lnTo>
                        <a:pt x="189001" y="3186086"/>
                      </a:lnTo>
                      <a:lnTo>
                        <a:pt x="199428" y="3175659"/>
                      </a:lnTo>
                      <a:lnTo>
                        <a:pt x="215658" y="3182619"/>
                      </a:lnTo>
                      <a:lnTo>
                        <a:pt x="242328" y="3186086"/>
                      </a:lnTo>
                      <a:lnTo>
                        <a:pt x="262039" y="3194214"/>
                      </a:lnTo>
                      <a:lnTo>
                        <a:pt x="266674" y="3173348"/>
                      </a:lnTo>
                      <a:lnTo>
                        <a:pt x="252768" y="3162908"/>
                      </a:lnTo>
                      <a:lnTo>
                        <a:pt x="233057" y="3158260"/>
                      </a:lnTo>
                      <a:lnTo>
                        <a:pt x="220306" y="3145522"/>
                      </a:lnTo>
                      <a:lnTo>
                        <a:pt x="206387" y="3140874"/>
                      </a:lnTo>
                      <a:lnTo>
                        <a:pt x="223774" y="3122319"/>
                      </a:lnTo>
                      <a:lnTo>
                        <a:pt x="249288" y="3110737"/>
                      </a:lnTo>
                      <a:lnTo>
                        <a:pt x="271310" y="3120008"/>
                      </a:lnTo>
                      <a:lnTo>
                        <a:pt x="291020" y="3111892"/>
                      </a:lnTo>
                      <a:lnTo>
                        <a:pt x="309575" y="3131603"/>
                      </a:lnTo>
                      <a:lnTo>
                        <a:pt x="337400" y="3161740"/>
                      </a:lnTo>
                      <a:lnTo>
                        <a:pt x="362915" y="3136238"/>
                      </a:lnTo>
                      <a:lnTo>
                        <a:pt x="380314" y="3125799"/>
                      </a:lnTo>
                      <a:lnTo>
                        <a:pt x="375665" y="3100285"/>
                      </a:lnTo>
                      <a:lnTo>
                        <a:pt x="391896" y="3084067"/>
                      </a:lnTo>
                      <a:lnTo>
                        <a:pt x="408127" y="3086391"/>
                      </a:lnTo>
                      <a:lnTo>
                        <a:pt x="406971" y="3067823"/>
                      </a:lnTo>
                      <a:lnTo>
                        <a:pt x="449872" y="3062032"/>
                      </a:lnTo>
                      <a:lnTo>
                        <a:pt x="457987" y="3042322"/>
                      </a:lnTo>
                      <a:lnTo>
                        <a:pt x="467258" y="3030727"/>
                      </a:lnTo>
                      <a:lnTo>
                        <a:pt x="447560" y="3021456"/>
                      </a:lnTo>
                      <a:lnTo>
                        <a:pt x="447560" y="2997097"/>
                      </a:lnTo>
                      <a:lnTo>
                        <a:pt x="429005" y="2976231"/>
                      </a:lnTo>
                      <a:lnTo>
                        <a:pt x="422046" y="2949561"/>
                      </a:lnTo>
                      <a:lnTo>
                        <a:pt x="404647" y="2939122"/>
                      </a:lnTo>
                      <a:lnTo>
                        <a:pt x="386092" y="2918256"/>
                      </a:lnTo>
                      <a:lnTo>
                        <a:pt x="393052" y="2893910"/>
                      </a:lnTo>
                      <a:lnTo>
                        <a:pt x="386092" y="2857956"/>
                      </a:lnTo>
                      <a:lnTo>
                        <a:pt x="364070" y="2841738"/>
                      </a:lnTo>
                      <a:lnTo>
                        <a:pt x="338556" y="2822028"/>
                      </a:lnTo>
                      <a:lnTo>
                        <a:pt x="330441" y="2795358"/>
                      </a:lnTo>
                      <a:lnTo>
                        <a:pt x="313054" y="2781438"/>
                      </a:lnTo>
                      <a:lnTo>
                        <a:pt x="307251" y="2765208"/>
                      </a:lnTo>
                      <a:lnTo>
                        <a:pt x="322325" y="2747822"/>
                      </a:lnTo>
                      <a:lnTo>
                        <a:pt x="333933" y="2722307"/>
                      </a:lnTo>
                      <a:lnTo>
                        <a:pt x="333933" y="2697961"/>
                      </a:lnTo>
                      <a:lnTo>
                        <a:pt x="321170" y="2674771"/>
                      </a:lnTo>
                      <a:lnTo>
                        <a:pt x="308419" y="2655061"/>
                      </a:lnTo>
                      <a:lnTo>
                        <a:pt x="320027" y="2645790"/>
                      </a:lnTo>
                      <a:lnTo>
                        <a:pt x="326974" y="2628391"/>
                      </a:lnTo>
                      <a:lnTo>
                        <a:pt x="340893" y="2628391"/>
                      </a:lnTo>
                      <a:lnTo>
                        <a:pt x="351332" y="2619120"/>
                      </a:lnTo>
                      <a:lnTo>
                        <a:pt x="359448" y="2587814"/>
                      </a:lnTo>
                      <a:lnTo>
                        <a:pt x="361759" y="2569260"/>
                      </a:lnTo>
                      <a:lnTo>
                        <a:pt x="352475" y="2546069"/>
                      </a:lnTo>
                      <a:lnTo>
                        <a:pt x="339725" y="2533319"/>
                      </a:lnTo>
                      <a:lnTo>
                        <a:pt x="322325" y="2530994"/>
                      </a:lnTo>
                      <a:lnTo>
                        <a:pt x="309575" y="2517088"/>
                      </a:lnTo>
                      <a:lnTo>
                        <a:pt x="299148" y="2502013"/>
                      </a:lnTo>
                      <a:lnTo>
                        <a:pt x="283489" y="2515335"/>
                      </a:lnTo>
                      <a:lnTo>
                        <a:pt x="271310" y="2503169"/>
                      </a:lnTo>
                      <a:lnTo>
                        <a:pt x="260883" y="2485770"/>
                      </a:lnTo>
                      <a:lnTo>
                        <a:pt x="271310" y="2467215"/>
                      </a:lnTo>
                      <a:lnTo>
                        <a:pt x="293344" y="2445181"/>
                      </a:lnTo>
                      <a:lnTo>
                        <a:pt x="308419" y="2427794"/>
                      </a:lnTo>
                      <a:lnTo>
                        <a:pt x="314223" y="2406928"/>
                      </a:lnTo>
                      <a:lnTo>
                        <a:pt x="331609" y="2405760"/>
                      </a:lnTo>
                      <a:lnTo>
                        <a:pt x="344360" y="2419679"/>
                      </a:lnTo>
                      <a:lnTo>
                        <a:pt x="351320" y="2437065"/>
                      </a:lnTo>
                      <a:lnTo>
                        <a:pt x="374510" y="2445193"/>
                      </a:lnTo>
                      <a:lnTo>
                        <a:pt x="396544" y="2438234"/>
                      </a:lnTo>
                      <a:lnTo>
                        <a:pt x="402336" y="2415043"/>
                      </a:lnTo>
                      <a:lnTo>
                        <a:pt x="409295" y="2389542"/>
                      </a:lnTo>
                      <a:lnTo>
                        <a:pt x="391896" y="2372143"/>
                      </a:lnTo>
                      <a:lnTo>
                        <a:pt x="403491" y="2364028"/>
                      </a:lnTo>
                      <a:lnTo>
                        <a:pt x="402336" y="2344317"/>
                      </a:lnTo>
                      <a:lnTo>
                        <a:pt x="409295" y="2316491"/>
                      </a:lnTo>
                      <a:lnTo>
                        <a:pt x="422046" y="2286342"/>
                      </a:lnTo>
                      <a:lnTo>
                        <a:pt x="431317" y="2260840"/>
                      </a:lnTo>
                      <a:lnTo>
                        <a:pt x="454507" y="2253880"/>
                      </a:lnTo>
                      <a:lnTo>
                        <a:pt x="462622" y="2236481"/>
                      </a:lnTo>
                      <a:lnTo>
                        <a:pt x="484657" y="2217927"/>
                      </a:lnTo>
                      <a:lnTo>
                        <a:pt x="484657" y="2178506"/>
                      </a:lnTo>
                      <a:lnTo>
                        <a:pt x="464947" y="2159964"/>
                      </a:lnTo>
                      <a:lnTo>
                        <a:pt x="442912" y="2154160"/>
                      </a:lnTo>
                      <a:lnTo>
                        <a:pt x="449872" y="2136774"/>
                      </a:lnTo>
                      <a:lnTo>
                        <a:pt x="455663" y="2118219"/>
                      </a:lnTo>
                      <a:lnTo>
                        <a:pt x="439432" y="2101988"/>
                      </a:lnTo>
                      <a:lnTo>
                        <a:pt x="429005" y="2078798"/>
                      </a:lnTo>
                      <a:lnTo>
                        <a:pt x="432473" y="2062568"/>
                      </a:lnTo>
                      <a:lnTo>
                        <a:pt x="454507" y="2040533"/>
                      </a:lnTo>
                      <a:lnTo>
                        <a:pt x="467258" y="2017356"/>
                      </a:lnTo>
                      <a:lnTo>
                        <a:pt x="461467" y="1996477"/>
                      </a:lnTo>
                      <a:lnTo>
                        <a:pt x="480021" y="1991841"/>
                      </a:lnTo>
                      <a:lnTo>
                        <a:pt x="507847" y="1974442"/>
                      </a:lnTo>
                      <a:lnTo>
                        <a:pt x="507847" y="1950096"/>
                      </a:lnTo>
                      <a:lnTo>
                        <a:pt x="519442" y="1936190"/>
                      </a:lnTo>
                      <a:lnTo>
                        <a:pt x="548424" y="1935022"/>
                      </a:lnTo>
                      <a:lnTo>
                        <a:pt x="561174" y="1919947"/>
                      </a:lnTo>
                      <a:lnTo>
                        <a:pt x="562343" y="1902560"/>
                      </a:lnTo>
                      <a:lnTo>
                        <a:pt x="586689" y="1893277"/>
                      </a:lnTo>
                      <a:lnTo>
                        <a:pt x="606399" y="1866619"/>
                      </a:lnTo>
                      <a:lnTo>
                        <a:pt x="633069" y="1867775"/>
                      </a:lnTo>
                      <a:lnTo>
                        <a:pt x="656259" y="1853869"/>
                      </a:lnTo>
                      <a:lnTo>
                        <a:pt x="687565" y="1860828"/>
                      </a:lnTo>
                      <a:lnTo>
                        <a:pt x="692200" y="1843429"/>
                      </a:lnTo>
                      <a:lnTo>
                        <a:pt x="702640" y="1832990"/>
                      </a:lnTo>
                      <a:lnTo>
                        <a:pt x="722337" y="1842273"/>
                      </a:lnTo>
                      <a:lnTo>
                        <a:pt x="738568" y="1859660"/>
                      </a:lnTo>
                      <a:lnTo>
                        <a:pt x="764095" y="1867775"/>
                      </a:lnTo>
                      <a:lnTo>
                        <a:pt x="773366" y="1888641"/>
                      </a:lnTo>
                      <a:lnTo>
                        <a:pt x="782637" y="1911831"/>
                      </a:lnTo>
                      <a:lnTo>
                        <a:pt x="796556" y="1897912"/>
                      </a:lnTo>
                      <a:lnTo>
                        <a:pt x="794232" y="1864295"/>
                      </a:lnTo>
                      <a:lnTo>
                        <a:pt x="773366" y="1845741"/>
                      </a:lnTo>
                      <a:lnTo>
                        <a:pt x="773366" y="1806320"/>
                      </a:lnTo>
                      <a:lnTo>
                        <a:pt x="791921" y="1801684"/>
                      </a:lnTo>
                      <a:lnTo>
                        <a:pt x="797712" y="1795880"/>
                      </a:lnTo>
                      <a:lnTo>
                        <a:pt x="772198" y="1785454"/>
                      </a:lnTo>
                      <a:lnTo>
                        <a:pt x="757123" y="1768055"/>
                      </a:lnTo>
                      <a:lnTo>
                        <a:pt x="1016850" y="1766899"/>
                      </a:lnTo>
                      <a:lnTo>
                        <a:pt x="1065542" y="1749500"/>
                      </a:lnTo>
                      <a:lnTo>
                        <a:pt x="1065542" y="1719363"/>
                      </a:lnTo>
                      <a:lnTo>
                        <a:pt x="1073670" y="1642833"/>
                      </a:lnTo>
                      <a:lnTo>
                        <a:pt x="1106131" y="1642833"/>
                      </a:lnTo>
                      <a:lnTo>
                        <a:pt x="1133957" y="1620798"/>
                      </a:lnTo>
                      <a:lnTo>
                        <a:pt x="1133957" y="1590661"/>
                      </a:lnTo>
                      <a:lnTo>
                        <a:pt x="1154836" y="1582546"/>
                      </a:lnTo>
                      <a:lnTo>
                        <a:pt x="1154836" y="1543112"/>
                      </a:lnTo>
                      <a:lnTo>
                        <a:pt x="1173391" y="1541957"/>
                      </a:lnTo>
                      <a:lnTo>
                        <a:pt x="1213967" y="1509483"/>
                      </a:lnTo>
                      <a:lnTo>
                        <a:pt x="1233677" y="1518754"/>
                      </a:lnTo>
                      <a:lnTo>
                        <a:pt x="1276578" y="1438756"/>
                      </a:lnTo>
                      <a:lnTo>
                        <a:pt x="1279474" y="1417306"/>
                      </a:lnTo>
                      <a:lnTo>
                        <a:pt x="1314843" y="1381949"/>
                      </a:lnTo>
                      <a:lnTo>
                        <a:pt x="1373974" y="1381949"/>
                      </a:lnTo>
                      <a:lnTo>
                        <a:pt x="1392529" y="1349475"/>
                      </a:lnTo>
                      <a:lnTo>
                        <a:pt x="1392529" y="1286864"/>
                      </a:lnTo>
                      <a:lnTo>
                        <a:pt x="1429626" y="1268310"/>
                      </a:lnTo>
                      <a:lnTo>
                        <a:pt x="1478330" y="1243964"/>
                      </a:lnTo>
                      <a:lnTo>
                        <a:pt x="1511947" y="1256715"/>
                      </a:lnTo>
                      <a:lnTo>
                        <a:pt x="1531670" y="1256715"/>
                      </a:lnTo>
                      <a:lnTo>
                        <a:pt x="1547888" y="1272945"/>
                      </a:lnTo>
                      <a:lnTo>
                        <a:pt x="1567802" y="1259077"/>
                      </a:lnTo>
                      <a:lnTo>
                        <a:pt x="1562963" y="1283385"/>
                      </a:lnTo>
                      <a:lnTo>
                        <a:pt x="1582674" y="1281060"/>
                      </a:lnTo>
                      <a:lnTo>
                        <a:pt x="1610499" y="1282229"/>
                      </a:lnTo>
                      <a:lnTo>
                        <a:pt x="1610499" y="1300784"/>
                      </a:lnTo>
                      <a:lnTo>
                        <a:pt x="1616290" y="1321650"/>
                      </a:lnTo>
                      <a:lnTo>
                        <a:pt x="1603540" y="1313534"/>
                      </a:lnTo>
                      <a:lnTo>
                        <a:pt x="1590205" y="1300199"/>
                      </a:lnTo>
                      <a:lnTo>
                        <a:pt x="1578038" y="1312366"/>
                      </a:lnTo>
                      <a:lnTo>
                        <a:pt x="1583829" y="1334400"/>
                      </a:lnTo>
                      <a:lnTo>
                        <a:pt x="1583829" y="1356435"/>
                      </a:lnTo>
                      <a:lnTo>
                        <a:pt x="1603540" y="1366874"/>
                      </a:lnTo>
                      <a:lnTo>
                        <a:pt x="1618614" y="1381949"/>
                      </a:lnTo>
                      <a:lnTo>
                        <a:pt x="1618614" y="1406295"/>
                      </a:lnTo>
                      <a:lnTo>
                        <a:pt x="1635429" y="1414410"/>
                      </a:lnTo>
                      <a:lnTo>
                        <a:pt x="1635429" y="1441665"/>
                      </a:lnTo>
                      <a:lnTo>
                        <a:pt x="1654555" y="1460791"/>
                      </a:lnTo>
                      <a:lnTo>
                        <a:pt x="1663827" y="1493265"/>
                      </a:lnTo>
                      <a:lnTo>
                        <a:pt x="1663827" y="1526882"/>
                      </a:lnTo>
                      <a:lnTo>
                        <a:pt x="1658035" y="1555876"/>
                      </a:lnTo>
                      <a:lnTo>
                        <a:pt x="1664995" y="1572106"/>
                      </a:lnTo>
                      <a:lnTo>
                        <a:pt x="1665566" y="1607463"/>
                      </a:lnTo>
                      <a:lnTo>
                        <a:pt x="1685861" y="1627758"/>
                      </a:lnTo>
                      <a:lnTo>
                        <a:pt x="1684705" y="1653272"/>
                      </a:lnTo>
                      <a:lnTo>
                        <a:pt x="1680057" y="1695017"/>
                      </a:lnTo>
                      <a:lnTo>
                        <a:pt x="1659763" y="1730374"/>
                      </a:lnTo>
                      <a:lnTo>
                        <a:pt x="1629041" y="1761108"/>
                      </a:lnTo>
                      <a:lnTo>
                        <a:pt x="1596567" y="1761108"/>
                      </a:lnTo>
                      <a:lnTo>
                        <a:pt x="1560626" y="1768055"/>
                      </a:lnTo>
                      <a:lnTo>
                        <a:pt x="1529321" y="1756460"/>
                      </a:lnTo>
                      <a:lnTo>
                        <a:pt x="1495120" y="1737333"/>
                      </a:lnTo>
                      <a:lnTo>
                        <a:pt x="1473695" y="1715870"/>
                      </a:lnTo>
                      <a:lnTo>
                        <a:pt x="1473695" y="1684565"/>
                      </a:lnTo>
                      <a:lnTo>
                        <a:pt x="1451660" y="1662543"/>
                      </a:lnTo>
                      <a:lnTo>
                        <a:pt x="1441221" y="1638184"/>
                      </a:lnTo>
                      <a:lnTo>
                        <a:pt x="1433106" y="1615007"/>
                      </a:lnTo>
                      <a:lnTo>
                        <a:pt x="1418043" y="1589493"/>
                      </a:lnTo>
                      <a:lnTo>
                        <a:pt x="1409915" y="1546592"/>
                      </a:lnTo>
                      <a:lnTo>
                        <a:pt x="1393685" y="1539632"/>
                      </a:lnTo>
                      <a:lnTo>
                        <a:pt x="1398904" y="1513547"/>
                      </a:lnTo>
                      <a:lnTo>
                        <a:pt x="1412239" y="1500212"/>
                      </a:lnTo>
                      <a:lnTo>
                        <a:pt x="1396009" y="1483981"/>
                      </a:lnTo>
                      <a:lnTo>
                        <a:pt x="1388478" y="1504276"/>
                      </a:lnTo>
                      <a:lnTo>
                        <a:pt x="1377467" y="1515287"/>
                      </a:lnTo>
                      <a:lnTo>
                        <a:pt x="1382102" y="1540801"/>
                      </a:lnTo>
                      <a:lnTo>
                        <a:pt x="1382687" y="1570366"/>
                      </a:lnTo>
                      <a:lnTo>
                        <a:pt x="1369936" y="1583117"/>
                      </a:lnTo>
                      <a:lnTo>
                        <a:pt x="1386751" y="1599932"/>
                      </a:lnTo>
                      <a:lnTo>
                        <a:pt x="1382102" y="1625446"/>
                      </a:lnTo>
                      <a:lnTo>
                        <a:pt x="1365872" y="1661387"/>
                      </a:lnTo>
                      <a:lnTo>
                        <a:pt x="1337475" y="1670087"/>
                      </a:lnTo>
                      <a:lnTo>
                        <a:pt x="1314856" y="1692693"/>
                      </a:lnTo>
                      <a:lnTo>
                        <a:pt x="1306156" y="1733854"/>
                      </a:lnTo>
                      <a:lnTo>
                        <a:pt x="1284719" y="1755304"/>
                      </a:lnTo>
                      <a:lnTo>
                        <a:pt x="1291678" y="1779650"/>
                      </a:lnTo>
                      <a:lnTo>
                        <a:pt x="1302105" y="1809800"/>
                      </a:lnTo>
                      <a:lnTo>
                        <a:pt x="1285290" y="1839365"/>
                      </a:lnTo>
                      <a:lnTo>
                        <a:pt x="1309065" y="1863140"/>
                      </a:lnTo>
                      <a:lnTo>
                        <a:pt x="1334554" y="1888641"/>
                      </a:lnTo>
                      <a:lnTo>
                        <a:pt x="1363548" y="1867775"/>
                      </a:lnTo>
                      <a:lnTo>
                        <a:pt x="1369339" y="1838794"/>
                      </a:lnTo>
                      <a:lnTo>
                        <a:pt x="1354264" y="1823719"/>
                      </a:lnTo>
                      <a:lnTo>
                        <a:pt x="1356575" y="1798204"/>
                      </a:lnTo>
                      <a:lnTo>
                        <a:pt x="1356575" y="1778494"/>
                      </a:lnTo>
                      <a:lnTo>
                        <a:pt x="1376286" y="1757628"/>
                      </a:lnTo>
                      <a:lnTo>
                        <a:pt x="1395996" y="1757628"/>
                      </a:lnTo>
                      <a:lnTo>
                        <a:pt x="1402956" y="1809800"/>
                      </a:lnTo>
                      <a:lnTo>
                        <a:pt x="1409331" y="1844013"/>
                      </a:lnTo>
                      <a:lnTo>
                        <a:pt x="1429626" y="1864295"/>
                      </a:lnTo>
                      <a:lnTo>
                        <a:pt x="1442377" y="1890965"/>
                      </a:lnTo>
                      <a:lnTo>
                        <a:pt x="1475422" y="1900820"/>
                      </a:lnTo>
                      <a:lnTo>
                        <a:pt x="1485277" y="1890965"/>
                      </a:lnTo>
                      <a:lnTo>
                        <a:pt x="1477162" y="1871255"/>
                      </a:lnTo>
                      <a:lnTo>
                        <a:pt x="1496872" y="1855024"/>
                      </a:lnTo>
                      <a:lnTo>
                        <a:pt x="1498041" y="1814448"/>
                      </a:lnTo>
                      <a:lnTo>
                        <a:pt x="1533982" y="1820239"/>
                      </a:lnTo>
                      <a:lnTo>
                        <a:pt x="1567599" y="1807488"/>
                      </a:lnTo>
                      <a:lnTo>
                        <a:pt x="1595437" y="1822563"/>
                      </a:lnTo>
                      <a:lnTo>
                        <a:pt x="1626742" y="1812708"/>
                      </a:lnTo>
                      <a:lnTo>
                        <a:pt x="1648180" y="1812708"/>
                      </a:lnTo>
                      <a:lnTo>
                        <a:pt x="1661528" y="1826030"/>
                      </a:lnTo>
                      <a:lnTo>
                        <a:pt x="1681238" y="1856180"/>
                      </a:lnTo>
                      <a:lnTo>
                        <a:pt x="1665008" y="1872411"/>
                      </a:lnTo>
                      <a:lnTo>
                        <a:pt x="1665008" y="1897912"/>
                      </a:lnTo>
                      <a:lnTo>
                        <a:pt x="1679498" y="1879942"/>
                      </a:lnTo>
                      <a:lnTo>
                        <a:pt x="1699793" y="1859647"/>
                      </a:lnTo>
                      <a:lnTo>
                        <a:pt x="1727619" y="1853856"/>
                      </a:lnTo>
                      <a:lnTo>
                        <a:pt x="1750809" y="1820239"/>
                      </a:lnTo>
                      <a:lnTo>
                        <a:pt x="1750809" y="1791245"/>
                      </a:lnTo>
                      <a:lnTo>
                        <a:pt x="1760080" y="1771534"/>
                      </a:lnTo>
                      <a:lnTo>
                        <a:pt x="1790230" y="1756460"/>
                      </a:lnTo>
                      <a:lnTo>
                        <a:pt x="1790230" y="1737905"/>
                      </a:lnTo>
                      <a:lnTo>
                        <a:pt x="1819211" y="1720519"/>
                      </a:lnTo>
                      <a:lnTo>
                        <a:pt x="1819211" y="1691524"/>
                      </a:lnTo>
                      <a:lnTo>
                        <a:pt x="1814576" y="1663699"/>
                      </a:lnTo>
                      <a:lnTo>
                        <a:pt x="1834286" y="1663699"/>
                      </a:lnTo>
                      <a:lnTo>
                        <a:pt x="1840661" y="1678189"/>
                      </a:lnTo>
                      <a:lnTo>
                        <a:pt x="1866747" y="1704275"/>
                      </a:lnTo>
                      <a:lnTo>
                        <a:pt x="1886457" y="1734425"/>
                      </a:lnTo>
                      <a:lnTo>
                        <a:pt x="1886457" y="1775002"/>
                      </a:lnTo>
                      <a:lnTo>
                        <a:pt x="1879498" y="1795868"/>
                      </a:lnTo>
                      <a:lnTo>
                        <a:pt x="1869059" y="1806307"/>
                      </a:lnTo>
                      <a:lnTo>
                        <a:pt x="1851672" y="1788921"/>
                      </a:lnTo>
                      <a:lnTo>
                        <a:pt x="1827326" y="1783117"/>
                      </a:lnTo>
                      <a:lnTo>
                        <a:pt x="1790230" y="1795868"/>
                      </a:lnTo>
                      <a:lnTo>
                        <a:pt x="1790230" y="1826017"/>
                      </a:lnTo>
                      <a:lnTo>
                        <a:pt x="1799501" y="1853843"/>
                      </a:lnTo>
                      <a:lnTo>
                        <a:pt x="1799501" y="1877033"/>
                      </a:lnTo>
                      <a:lnTo>
                        <a:pt x="1826158" y="1883993"/>
                      </a:lnTo>
                      <a:lnTo>
                        <a:pt x="1851672" y="1895588"/>
                      </a:lnTo>
                      <a:lnTo>
                        <a:pt x="1880666" y="1881669"/>
                      </a:lnTo>
                      <a:lnTo>
                        <a:pt x="1880666" y="1860803"/>
                      </a:lnTo>
                      <a:lnTo>
                        <a:pt x="1910803" y="1853843"/>
                      </a:lnTo>
                      <a:lnTo>
                        <a:pt x="1939798" y="1867762"/>
                      </a:lnTo>
                      <a:lnTo>
                        <a:pt x="1935162" y="1849208"/>
                      </a:lnTo>
                      <a:lnTo>
                        <a:pt x="1980374" y="1857323"/>
                      </a:lnTo>
                      <a:lnTo>
                        <a:pt x="2004720" y="1852687"/>
                      </a:lnTo>
                      <a:lnTo>
                        <a:pt x="2048776" y="1858479"/>
                      </a:lnTo>
                      <a:lnTo>
                        <a:pt x="2074290" y="1858479"/>
                      </a:lnTo>
                      <a:lnTo>
                        <a:pt x="2087041" y="1881669"/>
                      </a:lnTo>
                      <a:lnTo>
                        <a:pt x="2098636" y="1881669"/>
                      </a:lnTo>
                      <a:lnTo>
                        <a:pt x="2098636" y="1860790"/>
                      </a:lnTo>
                      <a:lnTo>
                        <a:pt x="2135746" y="1849195"/>
                      </a:lnTo>
                      <a:lnTo>
                        <a:pt x="2155469" y="1849195"/>
                      </a:lnTo>
                      <a:lnTo>
                        <a:pt x="2163584" y="1879345"/>
                      </a:lnTo>
                      <a:lnTo>
                        <a:pt x="2141550" y="1879345"/>
                      </a:lnTo>
                      <a:lnTo>
                        <a:pt x="2134590" y="1900211"/>
                      </a:lnTo>
                      <a:lnTo>
                        <a:pt x="2117204" y="1906002"/>
                      </a:lnTo>
                      <a:lnTo>
                        <a:pt x="2143874" y="1930361"/>
                      </a:lnTo>
                      <a:lnTo>
                        <a:pt x="2162429" y="1930361"/>
                      </a:lnTo>
                      <a:lnTo>
                        <a:pt x="2197201" y="1915286"/>
                      </a:lnTo>
                      <a:lnTo>
                        <a:pt x="2230247" y="1921661"/>
                      </a:lnTo>
                      <a:lnTo>
                        <a:pt x="2266200" y="1957602"/>
                      </a:lnTo>
                      <a:lnTo>
                        <a:pt x="2278379" y="1945436"/>
                      </a:lnTo>
                      <a:lnTo>
                        <a:pt x="2302725" y="1945436"/>
                      </a:lnTo>
                      <a:lnTo>
                        <a:pt x="2333447" y="1935580"/>
                      </a:lnTo>
                      <a:lnTo>
                        <a:pt x="2345626" y="1947747"/>
                      </a:lnTo>
                      <a:lnTo>
                        <a:pt x="2342146" y="1963978"/>
                      </a:lnTo>
                      <a:lnTo>
                        <a:pt x="2323591" y="1976728"/>
                      </a:lnTo>
                      <a:lnTo>
                        <a:pt x="2323591" y="1996439"/>
                      </a:lnTo>
                      <a:lnTo>
                        <a:pt x="2345626" y="2014993"/>
                      </a:lnTo>
                      <a:lnTo>
                        <a:pt x="2347366" y="1993543"/>
                      </a:lnTo>
                      <a:lnTo>
                        <a:pt x="2357221" y="1983688"/>
                      </a:lnTo>
                      <a:lnTo>
                        <a:pt x="2380411" y="1989479"/>
                      </a:lnTo>
                      <a:lnTo>
                        <a:pt x="2380411" y="1970924"/>
                      </a:lnTo>
                      <a:lnTo>
                        <a:pt x="2402446" y="1967445"/>
                      </a:lnTo>
                      <a:lnTo>
                        <a:pt x="2407081" y="1939619"/>
                      </a:lnTo>
                      <a:lnTo>
                        <a:pt x="2403602" y="1906002"/>
                      </a:lnTo>
                      <a:lnTo>
                        <a:pt x="2424468" y="1895563"/>
                      </a:lnTo>
                      <a:lnTo>
                        <a:pt x="2442438" y="1890343"/>
                      </a:lnTo>
                      <a:lnTo>
                        <a:pt x="2463888" y="1911793"/>
                      </a:lnTo>
                      <a:lnTo>
                        <a:pt x="2473159" y="1902522"/>
                      </a:lnTo>
                      <a:lnTo>
                        <a:pt x="2496934" y="1932088"/>
                      </a:lnTo>
                      <a:lnTo>
                        <a:pt x="2524188" y="1959342"/>
                      </a:lnTo>
                      <a:lnTo>
                        <a:pt x="2546223" y="1981377"/>
                      </a:lnTo>
                      <a:lnTo>
                        <a:pt x="2560713" y="2010942"/>
                      </a:lnTo>
                      <a:lnTo>
                        <a:pt x="2587967" y="2038184"/>
                      </a:lnTo>
                      <a:lnTo>
                        <a:pt x="2606509" y="2067178"/>
                      </a:lnTo>
                      <a:lnTo>
                        <a:pt x="2626220" y="2093848"/>
                      </a:lnTo>
                      <a:lnTo>
                        <a:pt x="2626220" y="2117025"/>
                      </a:lnTo>
                      <a:lnTo>
                        <a:pt x="2642450" y="2142565"/>
                      </a:lnTo>
                      <a:lnTo>
                        <a:pt x="2665641" y="2128658"/>
                      </a:lnTo>
                      <a:lnTo>
                        <a:pt x="2665641" y="2104300"/>
                      </a:lnTo>
                      <a:lnTo>
                        <a:pt x="2692298" y="2079954"/>
                      </a:lnTo>
                      <a:lnTo>
                        <a:pt x="2673743" y="2074163"/>
                      </a:lnTo>
                      <a:lnTo>
                        <a:pt x="2660992" y="2044013"/>
                      </a:lnTo>
                      <a:lnTo>
                        <a:pt x="2665641" y="2011552"/>
                      </a:lnTo>
                      <a:lnTo>
                        <a:pt x="2643606" y="1996477"/>
                      </a:lnTo>
                      <a:lnTo>
                        <a:pt x="2631427" y="1971547"/>
                      </a:lnTo>
                      <a:lnTo>
                        <a:pt x="2642438" y="1960536"/>
                      </a:lnTo>
                      <a:lnTo>
                        <a:pt x="2665628" y="1948941"/>
                      </a:lnTo>
                      <a:lnTo>
                        <a:pt x="2665628" y="1930386"/>
                      </a:lnTo>
                      <a:lnTo>
                        <a:pt x="2671419" y="1902560"/>
                      </a:lnTo>
                      <a:lnTo>
                        <a:pt x="2681859" y="1888641"/>
                      </a:lnTo>
                      <a:lnTo>
                        <a:pt x="2681859" y="1871255"/>
                      </a:lnTo>
                      <a:lnTo>
                        <a:pt x="2666784" y="1866607"/>
                      </a:lnTo>
                      <a:lnTo>
                        <a:pt x="2674899" y="1843429"/>
                      </a:lnTo>
                      <a:lnTo>
                        <a:pt x="2687650" y="1827199"/>
                      </a:lnTo>
                      <a:lnTo>
                        <a:pt x="2710840" y="1819071"/>
                      </a:lnTo>
                      <a:lnTo>
                        <a:pt x="2735770" y="1806904"/>
                      </a:lnTo>
                      <a:lnTo>
                        <a:pt x="2744470" y="1798204"/>
                      </a:lnTo>
                      <a:lnTo>
                        <a:pt x="2764167" y="1778494"/>
                      </a:lnTo>
                      <a:lnTo>
                        <a:pt x="2779242" y="1744877"/>
                      </a:lnTo>
                      <a:lnTo>
                        <a:pt x="2790850" y="1717039"/>
                      </a:lnTo>
                      <a:lnTo>
                        <a:pt x="2803601" y="1689213"/>
                      </a:lnTo>
                      <a:lnTo>
                        <a:pt x="2825635" y="1677618"/>
                      </a:lnTo>
                      <a:lnTo>
                        <a:pt x="2839542" y="1697328"/>
                      </a:lnTo>
                      <a:lnTo>
                        <a:pt x="2867367" y="1697328"/>
                      </a:lnTo>
                      <a:lnTo>
                        <a:pt x="2881287" y="1711248"/>
                      </a:lnTo>
                      <a:lnTo>
                        <a:pt x="2905633" y="1711248"/>
                      </a:lnTo>
                      <a:lnTo>
                        <a:pt x="2916072" y="1750668"/>
                      </a:lnTo>
                      <a:lnTo>
                        <a:pt x="2904477" y="1762263"/>
                      </a:lnTo>
                      <a:lnTo>
                        <a:pt x="2899257" y="1804580"/>
                      </a:lnTo>
                      <a:lnTo>
                        <a:pt x="2866212" y="1837625"/>
                      </a:lnTo>
                      <a:lnTo>
                        <a:pt x="2856928" y="1867775"/>
                      </a:lnTo>
                      <a:lnTo>
                        <a:pt x="2876638" y="1885161"/>
                      </a:lnTo>
                      <a:lnTo>
                        <a:pt x="2869691" y="1924582"/>
                      </a:lnTo>
                      <a:lnTo>
                        <a:pt x="2863888" y="1955900"/>
                      </a:lnTo>
                      <a:lnTo>
                        <a:pt x="2840710" y="1990686"/>
                      </a:lnTo>
                      <a:lnTo>
                        <a:pt x="2832582" y="2040533"/>
                      </a:lnTo>
                      <a:lnTo>
                        <a:pt x="2819831" y="2084602"/>
                      </a:lnTo>
                      <a:lnTo>
                        <a:pt x="2810560" y="2106624"/>
                      </a:lnTo>
                      <a:lnTo>
                        <a:pt x="2819260" y="2137358"/>
                      </a:lnTo>
                      <a:lnTo>
                        <a:pt x="2839554" y="2157653"/>
                      </a:lnTo>
                      <a:lnTo>
                        <a:pt x="2836075" y="2176207"/>
                      </a:lnTo>
                      <a:lnTo>
                        <a:pt x="2810560" y="2195918"/>
                      </a:lnTo>
                      <a:lnTo>
                        <a:pt x="2805925" y="2238818"/>
                      </a:lnTo>
                      <a:lnTo>
                        <a:pt x="2780410" y="2245778"/>
                      </a:lnTo>
                      <a:lnTo>
                        <a:pt x="2750261" y="2275915"/>
                      </a:lnTo>
                      <a:lnTo>
                        <a:pt x="2732874" y="2301429"/>
                      </a:lnTo>
                      <a:lnTo>
                        <a:pt x="2716644" y="2310700"/>
                      </a:lnTo>
                      <a:lnTo>
                        <a:pt x="2687650" y="2304909"/>
                      </a:lnTo>
                      <a:lnTo>
                        <a:pt x="2670263" y="2316504"/>
                      </a:lnTo>
                      <a:lnTo>
                        <a:pt x="2651125" y="2304325"/>
                      </a:lnTo>
                      <a:lnTo>
                        <a:pt x="2638958" y="2292158"/>
                      </a:lnTo>
                      <a:lnTo>
                        <a:pt x="2621559" y="2286354"/>
                      </a:lnTo>
                      <a:lnTo>
                        <a:pt x="2621559" y="2308389"/>
                      </a:lnTo>
                      <a:lnTo>
                        <a:pt x="2638958" y="2335059"/>
                      </a:lnTo>
                      <a:lnTo>
                        <a:pt x="2656344" y="2343174"/>
                      </a:lnTo>
                      <a:lnTo>
                        <a:pt x="2679534" y="2359405"/>
                      </a:lnTo>
                      <a:lnTo>
                        <a:pt x="2699245" y="2358249"/>
                      </a:lnTo>
                      <a:lnTo>
                        <a:pt x="2713151" y="2377959"/>
                      </a:lnTo>
                      <a:lnTo>
                        <a:pt x="2734030" y="2377959"/>
                      </a:lnTo>
                      <a:lnTo>
                        <a:pt x="2742730" y="2362300"/>
                      </a:lnTo>
                      <a:lnTo>
                        <a:pt x="2738081" y="2357665"/>
                      </a:lnTo>
                      <a:lnTo>
                        <a:pt x="2733446" y="2353017"/>
                      </a:lnTo>
                      <a:lnTo>
                        <a:pt x="2750261" y="2345486"/>
                      </a:lnTo>
                      <a:lnTo>
                        <a:pt x="2765336" y="2345486"/>
                      </a:lnTo>
                      <a:lnTo>
                        <a:pt x="2772295" y="2338526"/>
                      </a:lnTo>
                      <a:lnTo>
                        <a:pt x="2801277" y="2330411"/>
                      </a:lnTo>
                      <a:lnTo>
                        <a:pt x="2824467" y="2317660"/>
                      </a:lnTo>
                      <a:lnTo>
                        <a:pt x="2824467" y="2293314"/>
                      </a:lnTo>
                      <a:lnTo>
                        <a:pt x="2834906" y="2282875"/>
                      </a:lnTo>
                      <a:lnTo>
                        <a:pt x="2852877" y="2264904"/>
                      </a:lnTo>
                      <a:lnTo>
                        <a:pt x="2867367" y="2250413"/>
                      </a:lnTo>
                      <a:lnTo>
                        <a:pt x="2874314" y="2222588"/>
                      </a:lnTo>
                      <a:lnTo>
                        <a:pt x="2868523" y="2198242"/>
                      </a:lnTo>
                      <a:lnTo>
                        <a:pt x="2866212" y="2176207"/>
                      </a:lnTo>
                      <a:lnTo>
                        <a:pt x="2881858" y="2160548"/>
                      </a:lnTo>
                      <a:lnTo>
                        <a:pt x="2897517" y="2144902"/>
                      </a:lnTo>
                      <a:lnTo>
                        <a:pt x="2921863" y="2144902"/>
                      </a:lnTo>
                      <a:lnTo>
                        <a:pt x="2948533" y="2141422"/>
                      </a:lnTo>
                      <a:lnTo>
                        <a:pt x="2956064" y="2164028"/>
                      </a:lnTo>
                      <a:lnTo>
                        <a:pt x="2967075" y="2175039"/>
                      </a:lnTo>
                      <a:lnTo>
                        <a:pt x="2980994" y="2210993"/>
                      </a:lnTo>
                      <a:lnTo>
                        <a:pt x="2962465" y="2229535"/>
                      </a:lnTo>
                      <a:lnTo>
                        <a:pt x="2963621" y="2257360"/>
                      </a:lnTo>
                      <a:lnTo>
                        <a:pt x="2963621" y="2274747"/>
                      </a:lnTo>
                      <a:lnTo>
                        <a:pt x="2986811" y="2297937"/>
                      </a:lnTo>
                      <a:lnTo>
                        <a:pt x="3013481" y="2303728"/>
                      </a:lnTo>
                      <a:lnTo>
                        <a:pt x="3013481" y="2287497"/>
                      </a:lnTo>
                      <a:lnTo>
                        <a:pt x="2987395" y="2279966"/>
                      </a:lnTo>
                      <a:lnTo>
                        <a:pt x="2977527" y="2270111"/>
                      </a:lnTo>
                      <a:lnTo>
                        <a:pt x="2977527" y="2256192"/>
                      </a:lnTo>
                      <a:lnTo>
                        <a:pt x="2975216" y="2235326"/>
                      </a:lnTo>
                      <a:lnTo>
                        <a:pt x="2993771" y="2229535"/>
                      </a:lnTo>
                      <a:lnTo>
                        <a:pt x="3000730" y="2214460"/>
                      </a:lnTo>
                      <a:lnTo>
                        <a:pt x="2993771" y="2192425"/>
                      </a:lnTo>
                      <a:lnTo>
                        <a:pt x="3001886" y="2173870"/>
                      </a:lnTo>
                      <a:lnTo>
                        <a:pt x="2990291" y="2150680"/>
                      </a:lnTo>
                      <a:lnTo>
                        <a:pt x="2975216" y="2136761"/>
                      </a:lnTo>
                      <a:lnTo>
                        <a:pt x="2965945" y="2127490"/>
                      </a:lnTo>
                      <a:lnTo>
                        <a:pt x="2937535" y="2117635"/>
                      </a:lnTo>
                      <a:lnTo>
                        <a:pt x="2921304" y="2101404"/>
                      </a:lnTo>
                      <a:lnTo>
                        <a:pt x="2907969" y="2114739"/>
                      </a:lnTo>
                      <a:lnTo>
                        <a:pt x="2890583" y="2122855"/>
                      </a:lnTo>
                      <a:lnTo>
                        <a:pt x="2881299" y="2110104"/>
                      </a:lnTo>
                      <a:lnTo>
                        <a:pt x="2860433" y="2110104"/>
                      </a:lnTo>
                      <a:lnTo>
                        <a:pt x="2856953" y="2088069"/>
                      </a:lnTo>
                      <a:lnTo>
                        <a:pt x="2870873" y="2074163"/>
                      </a:lnTo>
                      <a:lnTo>
                        <a:pt x="2867393" y="2037066"/>
                      </a:lnTo>
                      <a:lnTo>
                        <a:pt x="2883623" y="2011552"/>
                      </a:lnTo>
                      <a:lnTo>
                        <a:pt x="2894063" y="1981402"/>
                      </a:lnTo>
                      <a:lnTo>
                        <a:pt x="2917240" y="1958224"/>
                      </a:lnTo>
                      <a:lnTo>
                        <a:pt x="2909125" y="1932710"/>
                      </a:lnTo>
                      <a:lnTo>
                        <a:pt x="2902165" y="1910676"/>
                      </a:lnTo>
                      <a:lnTo>
                        <a:pt x="2905074" y="1886914"/>
                      </a:lnTo>
                      <a:lnTo>
                        <a:pt x="2888259" y="1870099"/>
                      </a:lnTo>
                      <a:lnTo>
                        <a:pt x="2906814" y="1851544"/>
                      </a:lnTo>
                      <a:lnTo>
                        <a:pt x="2935795" y="1822550"/>
                      </a:lnTo>
                      <a:lnTo>
                        <a:pt x="2960141" y="1822550"/>
                      </a:lnTo>
                      <a:lnTo>
                        <a:pt x="2974060" y="1800516"/>
                      </a:lnTo>
                      <a:lnTo>
                        <a:pt x="2983331" y="1776170"/>
                      </a:lnTo>
                      <a:lnTo>
                        <a:pt x="2975216" y="1756460"/>
                      </a:lnTo>
                      <a:lnTo>
                        <a:pt x="2983331" y="1739073"/>
                      </a:lnTo>
                      <a:lnTo>
                        <a:pt x="3001886" y="1739073"/>
                      </a:lnTo>
                      <a:lnTo>
                        <a:pt x="2996095" y="1763419"/>
                      </a:lnTo>
                      <a:lnTo>
                        <a:pt x="2996095" y="1797036"/>
                      </a:lnTo>
                      <a:lnTo>
                        <a:pt x="2991446" y="1827186"/>
                      </a:lnTo>
                      <a:lnTo>
                        <a:pt x="2970580" y="1848052"/>
                      </a:lnTo>
                      <a:lnTo>
                        <a:pt x="2970580" y="1877046"/>
                      </a:lnTo>
                      <a:lnTo>
                        <a:pt x="2970580" y="1897912"/>
                      </a:lnTo>
                      <a:lnTo>
                        <a:pt x="2994926" y="1916467"/>
                      </a:lnTo>
                      <a:lnTo>
                        <a:pt x="3008845" y="1928062"/>
                      </a:lnTo>
                      <a:lnTo>
                        <a:pt x="3026816" y="1917051"/>
                      </a:lnTo>
                      <a:lnTo>
                        <a:pt x="3044786" y="1935022"/>
                      </a:lnTo>
                      <a:lnTo>
                        <a:pt x="3064497" y="1953576"/>
                      </a:lnTo>
                      <a:lnTo>
                        <a:pt x="3064497" y="1939670"/>
                      </a:lnTo>
                      <a:lnTo>
                        <a:pt x="3056953" y="1921699"/>
                      </a:lnTo>
                      <a:lnTo>
                        <a:pt x="3043618" y="1908364"/>
                      </a:lnTo>
                      <a:lnTo>
                        <a:pt x="3022752" y="1897925"/>
                      </a:lnTo>
                      <a:lnTo>
                        <a:pt x="3022752" y="1888654"/>
                      </a:lnTo>
                      <a:lnTo>
                        <a:pt x="3005366" y="1871255"/>
                      </a:lnTo>
                      <a:lnTo>
                        <a:pt x="2997250" y="1845741"/>
                      </a:lnTo>
                      <a:lnTo>
                        <a:pt x="3021596" y="1829510"/>
                      </a:lnTo>
                      <a:lnTo>
                        <a:pt x="3033191" y="1841105"/>
                      </a:lnTo>
                      <a:lnTo>
                        <a:pt x="3051746" y="1859660"/>
                      </a:lnTo>
                      <a:lnTo>
                        <a:pt x="3065665" y="1846909"/>
                      </a:lnTo>
                      <a:lnTo>
                        <a:pt x="3061017" y="1831834"/>
                      </a:lnTo>
                      <a:lnTo>
                        <a:pt x="3059277" y="1818499"/>
                      </a:lnTo>
                      <a:lnTo>
                        <a:pt x="3072625" y="1805164"/>
                      </a:lnTo>
                      <a:lnTo>
                        <a:pt x="3095802" y="1809800"/>
                      </a:lnTo>
                      <a:lnTo>
                        <a:pt x="3114941" y="1806904"/>
                      </a:lnTo>
                      <a:lnTo>
                        <a:pt x="3130588" y="1822550"/>
                      </a:lnTo>
                      <a:lnTo>
                        <a:pt x="3160737" y="1838781"/>
                      </a:lnTo>
                      <a:lnTo>
                        <a:pt x="3152609" y="1861971"/>
                      </a:lnTo>
                      <a:lnTo>
                        <a:pt x="3160153" y="1869502"/>
                      </a:lnTo>
                      <a:lnTo>
                        <a:pt x="3180448" y="1889797"/>
                      </a:lnTo>
                      <a:lnTo>
                        <a:pt x="3211753" y="1889797"/>
                      </a:lnTo>
                      <a:lnTo>
                        <a:pt x="3216389" y="1871242"/>
                      </a:lnTo>
                      <a:lnTo>
                        <a:pt x="3203638" y="1853856"/>
                      </a:lnTo>
                      <a:lnTo>
                        <a:pt x="3204794" y="1837625"/>
                      </a:lnTo>
                      <a:lnTo>
                        <a:pt x="3182772" y="1829497"/>
                      </a:lnTo>
                      <a:lnTo>
                        <a:pt x="3166541" y="1802840"/>
                      </a:lnTo>
                      <a:lnTo>
                        <a:pt x="3157258" y="1793569"/>
                      </a:lnTo>
                      <a:lnTo>
                        <a:pt x="3164217" y="1765731"/>
                      </a:lnTo>
                      <a:lnTo>
                        <a:pt x="3174644" y="1742553"/>
                      </a:lnTo>
                      <a:lnTo>
                        <a:pt x="3165373" y="1733269"/>
                      </a:lnTo>
                      <a:lnTo>
                        <a:pt x="3159582" y="1704288"/>
                      </a:lnTo>
                      <a:lnTo>
                        <a:pt x="3182772" y="1683422"/>
                      </a:lnTo>
                      <a:lnTo>
                        <a:pt x="3237255" y="1683422"/>
                      </a:lnTo>
                      <a:lnTo>
                        <a:pt x="3265093" y="1693849"/>
                      </a:lnTo>
                      <a:lnTo>
                        <a:pt x="3265093" y="1686889"/>
                      </a:lnTo>
                      <a:lnTo>
                        <a:pt x="3310305" y="1686889"/>
                      </a:lnTo>
                      <a:lnTo>
                        <a:pt x="3340455" y="1674138"/>
                      </a:lnTo>
                      <a:lnTo>
                        <a:pt x="3362477" y="1674138"/>
                      </a:lnTo>
                      <a:lnTo>
                        <a:pt x="3374072" y="1662543"/>
                      </a:lnTo>
                      <a:lnTo>
                        <a:pt x="3362477" y="1645157"/>
                      </a:lnTo>
                      <a:lnTo>
                        <a:pt x="3348558" y="1640509"/>
                      </a:lnTo>
                      <a:lnTo>
                        <a:pt x="3336963" y="1628913"/>
                      </a:lnTo>
                      <a:lnTo>
                        <a:pt x="3341611" y="1624278"/>
                      </a:lnTo>
                      <a:lnTo>
                        <a:pt x="3350298" y="1615578"/>
                      </a:lnTo>
                      <a:lnTo>
                        <a:pt x="3357640" y="1615937"/>
                      </a:lnTo>
                      <a:lnTo>
                        <a:pt x="3358993" y="1623990"/>
                      </a:lnTo>
                      <a:lnTo>
                        <a:pt x="3372916" y="1620798"/>
                      </a:lnTo>
                      <a:lnTo>
                        <a:pt x="3363633" y="1610359"/>
                      </a:lnTo>
                      <a:lnTo>
                        <a:pt x="3370021" y="1595868"/>
                      </a:lnTo>
                      <a:lnTo>
                        <a:pt x="3360166" y="1586013"/>
                      </a:lnTo>
                      <a:lnTo>
                        <a:pt x="3371761" y="1569782"/>
                      </a:lnTo>
                      <a:lnTo>
                        <a:pt x="3387991" y="1557031"/>
                      </a:lnTo>
                      <a:lnTo>
                        <a:pt x="3371761" y="1555863"/>
                      </a:lnTo>
                      <a:lnTo>
                        <a:pt x="3370592" y="1538477"/>
                      </a:lnTo>
                      <a:lnTo>
                        <a:pt x="3403066" y="1539632"/>
                      </a:lnTo>
                      <a:lnTo>
                        <a:pt x="3415817" y="1512975"/>
                      </a:lnTo>
                      <a:lnTo>
                        <a:pt x="3447694" y="1500796"/>
                      </a:lnTo>
                      <a:lnTo>
                        <a:pt x="3459873" y="1488617"/>
                      </a:lnTo>
                      <a:lnTo>
                        <a:pt x="3503358" y="1482241"/>
                      </a:lnTo>
                      <a:lnTo>
                        <a:pt x="3514369" y="1471230"/>
                      </a:lnTo>
                      <a:lnTo>
                        <a:pt x="3545674" y="1461959"/>
                      </a:lnTo>
                      <a:lnTo>
                        <a:pt x="3552634" y="1453844"/>
                      </a:lnTo>
                      <a:lnTo>
                        <a:pt x="3531755" y="1446884"/>
                      </a:lnTo>
                      <a:lnTo>
                        <a:pt x="3543350" y="1435289"/>
                      </a:lnTo>
                      <a:lnTo>
                        <a:pt x="3573500" y="1428330"/>
                      </a:lnTo>
                      <a:lnTo>
                        <a:pt x="3599014" y="1424850"/>
                      </a:lnTo>
                      <a:lnTo>
                        <a:pt x="3604806" y="1412099"/>
                      </a:lnTo>
                      <a:lnTo>
                        <a:pt x="3625672" y="1408619"/>
                      </a:lnTo>
                      <a:lnTo>
                        <a:pt x="3614661" y="1429485"/>
                      </a:lnTo>
                      <a:lnTo>
                        <a:pt x="3614661" y="1446300"/>
                      </a:lnTo>
                      <a:lnTo>
                        <a:pt x="3629152" y="1431809"/>
                      </a:lnTo>
                      <a:lnTo>
                        <a:pt x="3665105" y="1432965"/>
                      </a:lnTo>
                      <a:lnTo>
                        <a:pt x="3668585" y="1414410"/>
                      </a:lnTo>
                      <a:lnTo>
                        <a:pt x="3691775" y="1409775"/>
                      </a:lnTo>
                      <a:lnTo>
                        <a:pt x="3714965" y="1414410"/>
                      </a:lnTo>
                      <a:lnTo>
                        <a:pt x="3704526" y="1400504"/>
                      </a:lnTo>
                      <a:lnTo>
                        <a:pt x="3690607" y="1390065"/>
                      </a:lnTo>
                      <a:lnTo>
                        <a:pt x="3683660" y="1377314"/>
                      </a:lnTo>
                      <a:lnTo>
                        <a:pt x="3709162" y="1377314"/>
                      </a:lnTo>
                      <a:lnTo>
                        <a:pt x="3735831" y="1369198"/>
                      </a:lnTo>
                      <a:lnTo>
                        <a:pt x="3743947" y="1369198"/>
                      </a:lnTo>
                      <a:lnTo>
                        <a:pt x="3741635" y="1349488"/>
                      </a:lnTo>
                      <a:lnTo>
                        <a:pt x="3732352" y="1342528"/>
                      </a:lnTo>
                      <a:lnTo>
                        <a:pt x="3732352" y="1314703"/>
                      </a:lnTo>
                      <a:lnTo>
                        <a:pt x="3738156" y="1296148"/>
                      </a:lnTo>
                      <a:lnTo>
                        <a:pt x="3755542" y="1253247"/>
                      </a:lnTo>
                      <a:lnTo>
                        <a:pt x="3776421" y="1238173"/>
                      </a:lnTo>
                      <a:lnTo>
                        <a:pt x="3794963" y="1218462"/>
                      </a:lnTo>
                      <a:lnTo>
                        <a:pt x="3818153" y="1232369"/>
                      </a:lnTo>
                      <a:lnTo>
                        <a:pt x="3835552" y="1230057"/>
                      </a:lnTo>
                      <a:lnTo>
                        <a:pt x="3840772" y="1253832"/>
                      </a:lnTo>
                      <a:lnTo>
                        <a:pt x="3822788" y="1271802"/>
                      </a:lnTo>
                      <a:lnTo>
                        <a:pt x="3807726" y="1291500"/>
                      </a:lnTo>
                      <a:lnTo>
                        <a:pt x="3844531" y="1293532"/>
                      </a:lnTo>
                      <a:lnTo>
                        <a:pt x="3851782" y="1286293"/>
                      </a:lnTo>
                      <a:lnTo>
                        <a:pt x="3874389" y="1286293"/>
                      </a:lnTo>
                      <a:lnTo>
                        <a:pt x="3891203" y="1303108"/>
                      </a:lnTo>
                      <a:lnTo>
                        <a:pt x="3876128" y="1318183"/>
                      </a:lnTo>
                      <a:lnTo>
                        <a:pt x="3874973" y="1333257"/>
                      </a:lnTo>
                      <a:lnTo>
                        <a:pt x="3881920" y="1333257"/>
                      </a:lnTo>
                      <a:lnTo>
                        <a:pt x="3896432" y="1337003"/>
                      </a:lnTo>
                      <a:lnTo>
                        <a:pt x="3907291" y="1341311"/>
                      </a:lnTo>
                      <a:lnTo>
                        <a:pt x="3913225" y="1321662"/>
                      </a:lnTo>
                      <a:lnTo>
                        <a:pt x="3902798" y="1311236"/>
                      </a:lnTo>
                      <a:lnTo>
                        <a:pt x="3928313" y="1297316"/>
                      </a:lnTo>
                      <a:lnTo>
                        <a:pt x="3951490" y="1297316"/>
                      </a:lnTo>
                      <a:lnTo>
                        <a:pt x="3975265" y="1280502"/>
                      </a:lnTo>
                      <a:lnTo>
                        <a:pt x="3988600" y="1293837"/>
                      </a:lnTo>
                      <a:lnTo>
                        <a:pt x="4006570" y="1285137"/>
                      </a:lnTo>
                      <a:lnTo>
                        <a:pt x="4019905" y="1298472"/>
                      </a:lnTo>
                      <a:lnTo>
                        <a:pt x="4031500" y="1321662"/>
                      </a:lnTo>
                      <a:lnTo>
                        <a:pt x="4045407" y="1333257"/>
                      </a:lnTo>
                      <a:lnTo>
                        <a:pt x="4053535" y="1323986"/>
                      </a:lnTo>
                      <a:lnTo>
                        <a:pt x="4065701" y="1336166"/>
                      </a:lnTo>
                      <a:lnTo>
                        <a:pt x="4081360" y="1351812"/>
                      </a:lnTo>
                      <a:lnTo>
                        <a:pt x="4079036" y="1376158"/>
                      </a:lnTo>
                      <a:lnTo>
                        <a:pt x="4055846" y="1371523"/>
                      </a:lnTo>
                      <a:lnTo>
                        <a:pt x="4065130" y="1380794"/>
                      </a:lnTo>
                      <a:lnTo>
                        <a:pt x="4088320" y="1393544"/>
                      </a:lnTo>
                      <a:lnTo>
                        <a:pt x="4102811" y="1418474"/>
                      </a:lnTo>
                      <a:lnTo>
                        <a:pt x="4089476" y="1431809"/>
                      </a:lnTo>
                      <a:lnTo>
                        <a:pt x="4089476" y="1454987"/>
                      </a:lnTo>
                      <a:lnTo>
                        <a:pt x="4077881" y="1471218"/>
                      </a:lnTo>
                      <a:lnTo>
                        <a:pt x="4066870" y="1493836"/>
                      </a:lnTo>
                      <a:lnTo>
                        <a:pt x="4053535" y="1507171"/>
                      </a:lnTo>
                      <a:lnTo>
                        <a:pt x="4030345" y="1534997"/>
                      </a:lnTo>
                      <a:lnTo>
                        <a:pt x="4030345" y="1546592"/>
                      </a:lnTo>
                      <a:lnTo>
                        <a:pt x="4023385" y="1579066"/>
                      </a:lnTo>
                      <a:lnTo>
                        <a:pt x="4005999" y="1596452"/>
                      </a:lnTo>
                      <a:lnTo>
                        <a:pt x="3999039" y="1632406"/>
                      </a:lnTo>
                      <a:lnTo>
                        <a:pt x="3971213" y="1639353"/>
                      </a:lnTo>
                      <a:lnTo>
                        <a:pt x="3962514" y="1665439"/>
                      </a:lnTo>
                      <a:lnTo>
                        <a:pt x="3943375" y="1684578"/>
                      </a:lnTo>
                      <a:lnTo>
                        <a:pt x="3938739" y="1714715"/>
                      </a:lnTo>
                      <a:lnTo>
                        <a:pt x="3932948" y="1735593"/>
                      </a:lnTo>
                      <a:lnTo>
                        <a:pt x="3953814" y="1726322"/>
                      </a:lnTo>
                      <a:lnTo>
                        <a:pt x="3949179" y="1703132"/>
                      </a:lnTo>
                      <a:lnTo>
                        <a:pt x="3970045" y="1690381"/>
                      </a:lnTo>
                      <a:lnTo>
                        <a:pt x="3985981" y="1685655"/>
                      </a:lnTo>
                      <a:lnTo>
                        <a:pt x="3995164" y="1684594"/>
                      </a:lnTo>
                      <a:lnTo>
                        <a:pt x="4008804" y="1675302"/>
                      </a:lnTo>
                      <a:lnTo>
                        <a:pt x="4012886" y="1664037"/>
                      </a:lnTo>
                      <a:lnTo>
                        <a:pt x="4032656" y="1647481"/>
                      </a:lnTo>
                      <a:lnTo>
                        <a:pt x="4051211" y="1640521"/>
                      </a:lnTo>
                      <a:lnTo>
                        <a:pt x="4062222" y="1619084"/>
                      </a:lnTo>
                      <a:lnTo>
                        <a:pt x="4053535" y="1610384"/>
                      </a:lnTo>
                      <a:lnTo>
                        <a:pt x="4039616" y="1609216"/>
                      </a:lnTo>
                      <a:lnTo>
                        <a:pt x="4040784" y="1599932"/>
                      </a:lnTo>
                      <a:lnTo>
                        <a:pt x="4039616" y="1581377"/>
                      </a:lnTo>
                      <a:lnTo>
                        <a:pt x="4057015" y="1580222"/>
                      </a:lnTo>
                      <a:lnTo>
                        <a:pt x="4070921" y="1580222"/>
                      </a:lnTo>
                      <a:lnTo>
                        <a:pt x="4090631" y="1584857"/>
                      </a:lnTo>
                      <a:lnTo>
                        <a:pt x="4113822" y="1594128"/>
                      </a:lnTo>
                      <a:lnTo>
                        <a:pt x="4118457" y="1580222"/>
                      </a:lnTo>
                      <a:lnTo>
                        <a:pt x="4132960" y="1559927"/>
                      </a:lnTo>
                      <a:lnTo>
                        <a:pt x="4145127" y="1572094"/>
                      </a:lnTo>
                      <a:lnTo>
                        <a:pt x="4145127" y="1595284"/>
                      </a:lnTo>
                      <a:lnTo>
                        <a:pt x="4159046" y="1614994"/>
                      </a:lnTo>
                      <a:lnTo>
                        <a:pt x="4175277" y="1614994"/>
                      </a:lnTo>
                      <a:lnTo>
                        <a:pt x="4159046" y="1599932"/>
                      </a:lnTo>
                      <a:lnTo>
                        <a:pt x="4170057" y="1588921"/>
                      </a:lnTo>
                      <a:lnTo>
                        <a:pt x="4191507" y="1567471"/>
                      </a:lnTo>
                      <a:lnTo>
                        <a:pt x="4220502" y="1552396"/>
                      </a:lnTo>
                      <a:lnTo>
                        <a:pt x="4264558" y="1544281"/>
                      </a:lnTo>
                      <a:lnTo>
                        <a:pt x="4299343" y="1533841"/>
                      </a:lnTo>
                      <a:lnTo>
                        <a:pt x="4308043" y="1547176"/>
                      </a:lnTo>
                      <a:lnTo>
                        <a:pt x="4299927" y="1555292"/>
                      </a:lnTo>
                      <a:lnTo>
                        <a:pt x="4319054" y="1574430"/>
                      </a:lnTo>
                      <a:lnTo>
                        <a:pt x="4354995" y="1574430"/>
                      </a:lnTo>
                      <a:lnTo>
                        <a:pt x="4356150" y="1565159"/>
                      </a:lnTo>
                      <a:lnTo>
                        <a:pt x="4359630" y="1552409"/>
                      </a:lnTo>
                      <a:lnTo>
                        <a:pt x="4373549" y="1574430"/>
                      </a:lnTo>
                      <a:lnTo>
                        <a:pt x="4397895" y="1565159"/>
                      </a:lnTo>
                      <a:lnTo>
                        <a:pt x="4422241" y="1544293"/>
                      </a:lnTo>
                      <a:lnTo>
                        <a:pt x="4442654" y="1540643"/>
                      </a:lnTo>
                      <a:lnTo>
                        <a:pt x="4450553" y="1539681"/>
                      </a:lnTo>
                      <a:lnTo>
                        <a:pt x="4455353" y="1529276"/>
                      </a:lnTo>
                      <a:lnTo>
                        <a:pt x="4453547" y="1518780"/>
                      </a:lnTo>
                      <a:lnTo>
                        <a:pt x="4450067" y="1495589"/>
                      </a:lnTo>
                      <a:lnTo>
                        <a:pt x="4432681" y="1468932"/>
                      </a:lnTo>
                      <a:lnTo>
                        <a:pt x="4437316" y="1442262"/>
                      </a:lnTo>
                      <a:lnTo>
                        <a:pt x="4440796" y="1428342"/>
                      </a:lnTo>
                      <a:lnTo>
                        <a:pt x="4454715" y="1442262"/>
                      </a:lnTo>
                      <a:lnTo>
                        <a:pt x="4469206" y="1431251"/>
                      </a:lnTo>
                      <a:lnTo>
                        <a:pt x="4481372" y="1443417"/>
                      </a:lnTo>
                      <a:lnTo>
                        <a:pt x="4499927" y="1456181"/>
                      </a:lnTo>
                      <a:lnTo>
                        <a:pt x="4504563" y="1442262"/>
                      </a:lnTo>
                      <a:lnTo>
                        <a:pt x="4513846" y="1439925"/>
                      </a:lnTo>
                      <a:lnTo>
                        <a:pt x="4523117" y="1450364"/>
                      </a:lnTo>
                      <a:lnTo>
                        <a:pt x="4532388" y="1443405"/>
                      </a:lnTo>
                      <a:lnTo>
                        <a:pt x="4531233" y="1421954"/>
                      </a:lnTo>
                      <a:lnTo>
                        <a:pt x="4539932" y="1421954"/>
                      </a:lnTo>
                      <a:lnTo>
                        <a:pt x="4548632" y="1421954"/>
                      </a:lnTo>
                      <a:lnTo>
                        <a:pt x="4550943" y="1410943"/>
                      </a:lnTo>
                      <a:lnTo>
                        <a:pt x="4576457" y="1430654"/>
                      </a:lnTo>
                      <a:lnTo>
                        <a:pt x="4584573" y="1422526"/>
                      </a:lnTo>
                      <a:lnTo>
                        <a:pt x="4612398" y="1431809"/>
                      </a:lnTo>
                      <a:lnTo>
                        <a:pt x="4603127" y="1460207"/>
                      </a:lnTo>
                      <a:lnTo>
                        <a:pt x="4616450" y="1460207"/>
                      </a:lnTo>
                      <a:lnTo>
                        <a:pt x="4629784" y="1473542"/>
                      </a:lnTo>
                      <a:lnTo>
                        <a:pt x="4629784" y="1495576"/>
                      </a:lnTo>
                      <a:lnTo>
                        <a:pt x="4651819" y="1481670"/>
                      </a:lnTo>
                      <a:lnTo>
                        <a:pt x="4663414" y="1493265"/>
                      </a:lnTo>
                      <a:lnTo>
                        <a:pt x="4663414" y="1518779"/>
                      </a:lnTo>
                      <a:lnTo>
                        <a:pt x="4648339" y="1523415"/>
                      </a:lnTo>
                      <a:lnTo>
                        <a:pt x="4639068" y="1532686"/>
                      </a:lnTo>
                      <a:lnTo>
                        <a:pt x="4655299" y="1548916"/>
                      </a:lnTo>
                      <a:lnTo>
                        <a:pt x="4668050" y="1543112"/>
                      </a:lnTo>
                      <a:lnTo>
                        <a:pt x="4668050" y="1537308"/>
                      </a:lnTo>
                      <a:lnTo>
                        <a:pt x="4668050" y="1531517"/>
                      </a:lnTo>
                      <a:lnTo>
                        <a:pt x="4678489" y="1547748"/>
                      </a:lnTo>
                      <a:lnTo>
                        <a:pt x="4678489" y="1566302"/>
                      </a:lnTo>
                      <a:lnTo>
                        <a:pt x="4702263" y="1565718"/>
                      </a:lnTo>
                      <a:lnTo>
                        <a:pt x="4724869" y="1588324"/>
                      </a:lnTo>
                      <a:lnTo>
                        <a:pt x="4742256" y="1599919"/>
                      </a:lnTo>
                      <a:lnTo>
                        <a:pt x="4766614" y="1604568"/>
                      </a:lnTo>
                      <a:lnTo>
                        <a:pt x="4777041" y="1594128"/>
                      </a:lnTo>
                      <a:lnTo>
                        <a:pt x="4803711" y="1608047"/>
                      </a:lnTo>
                      <a:lnTo>
                        <a:pt x="4806035" y="1586013"/>
                      </a:lnTo>
                      <a:lnTo>
                        <a:pt x="4794440" y="1547760"/>
                      </a:lnTo>
                      <a:lnTo>
                        <a:pt x="4787480" y="1530361"/>
                      </a:lnTo>
                      <a:lnTo>
                        <a:pt x="4787480" y="1514131"/>
                      </a:lnTo>
                      <a:lnTo>
                        <a:pt x="4772406" y="1499056"/>
                      </a:lnTo>
                      <a:lnTo>
                        <a:pt x="4772406" y="1478190"/>
                      </a:lnTo>
                      <a:lnTo>
                        <a:pt x="4801387" y="1481670"/>
                      </a:lnTo>
                      <a:lnTo>
                        <a:pt x="4817630" y="1497900"/>
                      </a:lnTo>
                      <a:lnTo>
                        <a:pt x="4843132" y="1490941"/>
                      </a:lnTo>
                      <a:lnTo>
                        <a:pt x="4872126" y="1490941"/>
                      </a:lnTo>
                      <a:lnTo>
                        <a:pt x="4866322" y="1460791"/>
                      </a:lnTo>
                      <a:lnTo>
                        <a:pt x="4882565" y="1430654"/>
                      </a:lnTo>
                      <a:lnTo>
                        <a:pt x="4912702" y="1423694"/>
                      </a:lnTo>
                      <a:lnTo>
                        <a:pt x="4934737" y="1422526"/>
                      </a:lnTo>
                      <a:lnTo>
                        <a:pt x="4960239" y="1429485"/>
                      </a:lnTo>
                      <a:lnTo>
                        <a:pt x="4960239" y="1412099"/>
                      </a:lnTo>
                      <a:lnTo>
                        <a:pt x="4932997" y="1399920"/>
                      </a:lnTo>
                      <a:lnTo>
                        <a:pt x="4942852" y="1390065"/>
                      </a:lnTo>
                      <a:lnTo>
                        <a:pt x="4955603" y="1376145"/>
                      </a:lnTo>
                      <a:lnTo>
                        <a:pt x="4977638" y="1377314"/>
                      </a:lnTo>
                      <a:lnTo>
                        <a:pt x="4995024" y="1359915"/>
                      </a:lnTo>
                      <a:lnTo>
                        <a:pt x="4986908" y="1355279"/>
                      </a:lnTo>
                      <a:lnTo>
                        <a:pt x="4969522" y="1337893"/>
                      </a:lnTo>
                      <a:lnTo>
                        <a:pt x="4949799" y="1327454"/>
                      </a:lnTo>
                      <a:lnTo>
                        <a:pt x="4949799" y="1301939"/>
                      </a:lnTo>
                      <a:lnTo>
                        <a:pt x="4941697" y="1294980"/>
                      </a:lnTo>
                      <a:lnTo>
                        <a:pt x="4930101" y="1325129"/>
                      </a:lnTo>
                      <a:lnTo>
                        <a:pt x="4916182" y="1315858"/>
                      </a:lnTo>
                      <a:lnTo>
                        <a:pt x="4916182" y="1291500"/>
                      </a:lnTo>
                      <a:lnTo>
                        <a:pt x="4941697" y="1268322"/>
                      </a:lnTo>
                      <a:lnTo>
                        <a:pt x="4938217" y="1252092"/>
                      </a:lnTo>
                      <a:lnTo>
                        <a:pt x="4913871" y="1237017"/>
                      </a:lnTo>
                      <a:lnTo>
                        <a:pt x="4928933" y="1221942"/>
                      </a:lnTo>
                      <a:lnTo>
                        <a:pt x="4950968" y="1221942"/>
                      </a:lnTo>
                      <a:lnTo>
                        <a:pt x="4983429" y="1205711"/>
                      </a:lnTo>
                      <a:lnTo>
                        <a:pt x="4992712" y="1179041"/>
                      </a:lnTo>
                      <a:lnTo>
                        <a:pt x="5035613" y="1162811"/>
                      </a:lnTo>
                      <a:lnTo>
                        <a:pt x="5069230" y="1147736"/>
                      </a:lnTo>
                      <a:lnTo>
                        <a:pt x="5073878" y="1152371"/>
                      </a:lnTo>
                      <a:lnTo>
                        <a:pt x="5073878" y="1159331"/>
                      </a:lnTo>
                      <a:lnTo>
                        <a:pt x="5063664" y="1169050"/>
                      </a:lnTo>
                      <a:lnTo>
                        <a:pt x="5051995" y="1174349"/>
                      </a:lnTo>
                      <a:lnTo>
                        <a:pt x="5043728" y="1205711"/>
                      </a:lnTo>
                      <a:lnTo>
                        <a:pt x="5063439" y="1196428"/>
                      </a:lnTo>
                      <a:lnTo>
                        <a:pt x="5080825" y="1179041"/>
                      </a:lnTo>
                      <a:lnTo>
                        <a:pt x="5102860" y="1186001"/>
                      </a:lnTo>
                      <a:lnTo>
                        <a:pt x="5097056" y="1231213"/>
                      </a:lnTo>
                      <a:lnTo>
                        <a:pt x="5116766" y="1212658"/>
                      </a:lnTo>
                      <a:lnTo>
                        <a:pt x="5116766" y="1190636"/>
                      </a:lnTo>
                      <a:lnTo>
                        <a:pt x="5109806" y="1153527"/>
                      </a:lnTo>
                      <a:lnTo>
                        <a:pt x="5114455" y="1137296"/>
                      </a:lnTo>
                      <a:lnTo>
                        <a:pt x="5124894" y="1108315"/>
                      </a:lnTo>
                      <a:lnTo>
                        <a:pt x="5149240" y="1096720"/>
                      </a:lnTo>
                      <a:lnTo>
                        <a:pt x="5184025" y="1081632"/>
                      </a:lnTo>
                      <a:lnTo>
                        <a:pt x="5204891" y="1096720"/>
                      </a:lnTo>
                      <a:lnTo>
                        <a:pt x="5195753" y="1108813"/>
                      </a:lnTo>
                      <a:lnTo>
                        <a:pt x="5188879" y="1116211"/>
                      </a:lnTo>
                      <a:lnTo>
                        <a:pt x="5188072" y="1125827"/>
                      </a:lnTo>
                      <a:lnTo>
                        <a:pt x="5195156" y="1130181"/>
                      </a:lnTo>
                      <a:lnTo>
                        <a:pt x="5221122" y="1130350"/>
                      </a:lnTo>
                      <a:lnTo>
                        <a:pt x="5237365" y="1111795"/>
                      </a:lnTo>
                      <a:lnTo>
                        <a:pt x="5252065" y="1127397"/>
                      </a:lnTo>
                      <a:lnTo>
                        <a:pt x="5257491" y="1133066"/>
                      </a:lnTo>
                      <a:lnTo>
                        <a:pt x="5259460" y="1128897"/>
                      </a:lnTo>
                      <a:lnTo>
                        <a:pt x="5257447" y="1115593"/>
                      </a:lnTo>
                      <a:lnTo>
                        <a:pt x="5287213" y="1090916"/>
                      </a:lnTo>
                      <a:lnTo>
                        <a:pt x="5309247" y="1102511"/>
                      </a:lnTo>
                      <a:lnTo>
                        <a:pt x="5333593" y="1101355"/>
                      </a:lnTo>
                      <a:lnTo>
                        <a:pt x="5355628" y="1079334"/>
                      </a:lnTo>
                      <a:lnTo>
                        <a:pt x="5378818" y="1050340"/>
                      </a:lnTo>
                      <a:lnTo>
                        <a:pt x="5378818" y="1016723"/>
                      </a:lnTo>
                      <a:lnTo>
                        <a:pt x="5407799" y="973809"/>
                      </a:lnTo>
                      <a:lnTo>
                        <a:pt x="5432158" y="949463"/>
                      </a:lnTo>
                      <a:lnTo>
                        <a:pt x="5454180" y="922793"/>
                      </a:lnTo>
                      <a:lnTo>
                        <a:pt x="5492445" y="917002"/>
                      </a:lnTo>
                      <a:lnTo>
                        <a:pt x="5524334" y="915262"/>
                      </a:lnTo>
                      <a:lnTo>
                        <a:pt x="5539981" y="930921"/>
                      </a:lnTo>
                      <a:lnTo>
                        <a:pt x="5572442" y="963383"/>
                      </a:lnTo>
                      <a:lnTo>
                        <a:pt x="5601436" y="950632"/>
                      </a:lnTo>
                      <a:lnTo>
                        <a:pt x="5622302" y="933817"/>
                      </a:lnTo>
                      <a:lnTo>
                        <a:pt x="5644921" y="933817"/>
                      </a:lnTo>
                      <a:lnTo>
                        <a:pt x="5633897" y="922793"/>
                      </a:lnTo>
                      <a:lnTo>
                        <a:pt x="5633897" y="906563"/>
                      </a:lnTo>
                      <a:lnTo>
                        <a:pt x="5655932" y="884541"/>
                      </a:lnTo>
                      <a:lnTo>
                        <a:pt x="5655932" y="846276"/>
                      </a:lnTo>
                      <a:lnTo>
                        <a:pt x="5666359" y="826566"/>
                      </a:lnTo>
                      <a:lnTo>
                        <a:pt x="5683758" y="826566"/>
                      </a:lnTo>
                      <a:lnTo>
                        <a:pt x="5698832" y="811491"/>
                      </a:lnTo>
                      <a:lnTo>
                        <a:pt x="5698832" y="788300"/>
                      </a:lnTo>
                      <a:lnTo>
                        <a:pt x="5727814" y="767434"/>
                      </a:lnTo>
                      <a:lnTo>
                        <a:pt x="5734773" y="739609"/>
                      </a:lnTo>
                      <a:lnTo>
                        <a:pt x="5723178" y="728001"/>
                      </a:lnTo>
                      <a:lnTo>
                        <a:pt x="5727814" y="714094"/>
                      </a:lnTo>
                      <a:lnTo>
                        <a:pt x="5711596" y="690904"/>
                      </a:lnTo>
                      <a:lnTo>
                        <a:pt x="5724347" y="667714"/>
                      </a:lnTo>
                      <a:lnTo>
                        <a:pt x="5736513" y="655535"/>
                      </a:lnTo>
                      <a:lnTo>
                        <a:pt x="5758548" y="677569"/>
                      </a:lnTo>
                      <a:lnTo>
                        <a:pt x="5741733" y="694384"/>
                      </a:lnTo>
                      <a:lnTo>
                        <a:pt x="5759132" y="711770"/>
                      </a:lnTo>
                      <a:lnTo>
                        <a:pt x="5785789" y="711770"/>
                      </a:lnTo>
                      <a:lnTo>
                        <a:pt x="5804344" y="704823"/>
                      </a:lnTo>
                      <a:lnTo>
                        <a:pt x="5829858" y="693228"/>
                      </a:lnTo>
                      <a:lnTo>
                        <a:pt x="5853049" y="687424"/>
                      </a:lnTo>
                      <a:lnTo>
                        <a:pt x="5858840" y="668870"/>
                      </a:lnTo>
                      <a:lnTo>
                        <a:pt x="5851880" y="650315"/>
                      </a:lnTo>
                      <a:lnTo>
                        <a:pt x="5839129" y="648004"/>
                      </a:lnTo>
                      <a:lnTo>
                        <a:pt x="5799709" y="630605"/>
                      </a:lnTo>
                      <a:lnTo>
                        <a:pt x="5770727" y="635253"/>
                      </a:lnTo>
                      <a:lnTo>
                        <a:pt x="5763768" y="619022"/>
                      </a:lnTo>
                      <a:lnTo>
                        <a:pt x="5740577" y="619022"/>
                      </a:lnTo>
                      <a:lnTo>
                        <a:pt x="5740577" y="606271"/>
                      </a:lnTo>
                      <a:lnTo>
                        <a:pt x="5746369" y="584237"/>
                      </a:lnTo>
                      <a:lnTo>
                        <a:pt x="5767247" y="573797"/>
                      </a:lnTo>
                      <a:lnTo>
                        <a:pt x="5769559" y="549452"/>
                      </a:lnTo>
                      <a:lnTo>
                        <a:pt x="5788113" y="539012"/>
                      </a:lnTo>
                      <a:lnTo>
                        <a:pt x="5804344" y="539012"/>
                      </a:lnTo>
                      <a:lnTo>
                        <a:pt x="5797384" y="519302"/>
                      </a:lnTo>
                      <a:lnTo>
                        <a:pt x="5804344" y="498436"/>
                      </a:lnTo>
                      <a:lnTo>
                        <a:pt x="5824054" y="469442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1" name="object 6">
                  <a:extLst>
                    <a:ext uri="{FF2B5EF4-FFF2-40B4-BE49-F238E27FC236}">
                      <a16:creationId xmlns:a16="http://schemas.microsoft.com/office/drawing/2014/main" xmlns="" id="{CBA3426F-A47F-45DE-803D-7486519D6FE3}"/>
                    </a:ext>
                  </a:extLst>
                </p:cNvPr>
                <p:cNvSpPr/>
                <p:nvPr/>
              </p:nvSpPr>
              <p:spPr>
                <a:xfrm>
                  <a:off x="1416854" y="302407"/>
                  <a:ext cx="5898326" cy="3472767"/>
                </a:xfrm>
                <a:prstGeom prst="rect">
                  <a:avLst/>
                </a:prstGeom>
                <a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2" name="object 7">
                  <a:extLst>
                    <a:ext uri="{FF2B5EF4-FFF2-40B4-BE49-F238E27FC236}">
                      <a16:creationId xmlns:a16="http://schemas.microsoft.com/office/drawing/2014/main" xmlns="" id="{4B48176B-4106-4C1A-B24D-C0DC01FB163C}"/>
                    </a:ext>
                  </a:extLst>
                </p:cNvPr>
                <p:cNvSpPr/>
                <p:nvPr/>
              </p:nvSpPr>
              <p:spPr>
                <a:xfrm>
                  <a:off x="7299418" y="2887852"/>
                  <a:ext cx="16793" cy="3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0" h="47625">
                      <a:moveTo>
                        <a:pt x="20066" y="0"/>
                      </a:moveTo>
                      <a:lnTo>
                        <a:pt x="0" y="3022"/>
                      </a:lnTo>
                      <a:lnTo>
                        <a:pt x="4013" y="24079"/>
                      </a:lnTo>
                      <a:lnTo>
                        <a:pt x="6019" y="44157"/>
                      </a:lnTo>
                      <a:lnTo>
                        <a:pt x="14046" y="47155"/>
                      </a:lnTo>
                      <a:lnTo>
                        <a:pt x="14046" y="31114"/>
                      </a:lnTo>
                      <a:lnTo>
                        <a:pt x="20066" y="18059"/>
                      </a:lnTo>
                      <a:lnTo>
                        <a:pt x="2006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3" name="object 8">
                  <a:extLst>
                    <a:ext uri="{FF2B5EF4-FFF2-40B4-BE49-F238E27FC236}">
                      <a16:creationId xmlns:a16="http://schemas.microsoft.com/office/drawing/2014/main" xmlns="" id="{C8BA0D11-CD5E-4384-9BD1-DFDC23AB1C2C}"/>
                    </a:ext>
                  </a:extLst>
                </p:cNvPr>
                <p:cNvSpPr/>
                <p:nvPr/>
              </p:nvSpPr>
              <p:spPr>
                <a:xfrm>
                  <a:off x="7356626" y="2900299"/>
                  <a:ext cx="11021" cy="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6510">
                      <a:moveTo>
                        <a:pt x="0" y="0"/>
                      </a:moveTo>
                      <a:lnTo>
                        <a:pt x="0" y="9017"/>
                      </a:lnTo>
                      <a:lnTo>
                        <a:pt x="13042" y="16052"/>
                      </a:lnTo>
                      <a:lnTo>
                        <a:pt x="13042" y="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4" name="object 9">
                  <a:extLst>
                    <a:ext uri="{FF2B5EF4-FFF2-40B4-BE49-F238E27FC236}">
                      <a16:creationId xmlns:a16="http://schemas.microsoft.com/office/drawing/2014/main" xmlns="" id="{BD6B44B7-B79A-4F5C-8E7F-E65C912572F1}"/>
                    </a:ext>
                  </a:extLst>
                </p:cNvPr>
                <p:cNvSpPr/>
                <p:nvPr/>
              </p:nvSpPr>
              <p:spPr>
                <a:xfrm>
                  <a:off x="7320147" y="2765154"/>
                  <a:ext cx="19942" cy="72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9" h="87629">
                      <a:moveTo>
                        <a:pt x="5016" y="0"/>
                      </a:moveTo>
                      <a:lnTo>
                        <a:pt x="0" y="26085"/>
                      </a:lnTo>
                      <a:lnTo>
                        <a:pt x="6527" y="32600"/>
                      </a:lnTo>
                      <a:lnTo>
                        <a:pt x="1003" y="52158"/>
                      </a:lnTo>
                      <a:lnTo>
                        <a:pt x="3009" y="82257"/>
                      </a:lnTo>
                      <a:lnTo>
                        <a:pt x="15049" y="87274"/>
                      </a:lnTo>
                      <a:lnTo>
                        <a:pt x="19062" y="71221"/>
                      </a:lnTo>
                      <a:lnTo>
                        <a:pt x="13042" y="39128"/>
                      </a:lnTo>
                      <a:lnTo>
                        <a:pt x="24079" y="28092"/>
                      </a:lnTo>
                      <a:lnTo>
                        <a:pt x="22072" y="5016"/>
                      </a:lnTo>
                      <a:lnTo>
                        <a:pt x="501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5" name="object 10">
                  <a:extLst>
                    <a:ext uri="{FF2B5EF4-FFF2-40B4-BE49-F238E27FC236}">
                      <a16:creationId xmlns:a16="http://schemas.microsoft.com/office/drawing/2014/main" xmlns="" id="{4939DC0C-3130-4B7E-9826-3EF1AA12D988}"/>
                    </a:ext>
                  </a:extLst>
                </p:cNvPr>
                <p:cNvSpPr/>
                <p:nvPr/>
              </p:nvSpPr>
              <p:spPr>
                <a:xfrm>
                  <a:off x="7343362" y="2723693"/>
                  <a:ext cx="9971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5" h="22225">
                      <a:moveTo>
                        <a:pt x="5016" y="0"/>
                      </a:moveTo>
                      <a:lnTo>
                        <a:pt x="0" y="5016"/>
                      </a:lnTo>
                      <a:lnTo>
                        <a:pt x="4013" y="22085"/>
                      </a:lnTo>
                      <a:lnTo>
                        <a:pt x="12039" y="10045"/>
                      </a:lnTo>
                      <a:lnTo>
                        <a:pt x="501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6" name="object 11">
                  <a:extLst>
                    <a:ext uri="{FF2B5EF4-FFF2-40B4-BE49-F238E27FC236}">
                      <a16:creationId xmlns:a16="http://schemas.microsoft.com/office/drawing/2014/main" xmlns="" id="{2FCF4F96-ABA9-461D-9156-B87DD1B8A84C}"/>
                    </a:ext>
                  </a:extLst>
                </p:cNvPr>
                <p:cNvSpPr/>
                <p:nvPr/>
              </p:nvSpPr>
              <p:spPr>
                <a:xfrm>
                  <a:off x="7355799" y="2613006"/>
                  <a:ext cx="18368" cy="6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" h="76200">
                      <a:moveTo>
                        <a:pt x="17551" y="0"/>
                      </a:moveTo>
                      <a:lnTo>
                        <a:pt x="4013" y="13550"/>
                      </a:lnTo>
                      <a:lnTo>
                        <a:pt x="0" y="30607"/>
                      </a:lnTo>
                      <a:lnTo>
                        <a:pt x="7010" y="46647"/>
                      </a:lnTo>
                      <a:lnTo>
                        <a:pt x="2006" y="72732"/>
                      </a:lnTo>
                      <a:lnTo>
                        <a:pt x="15049" y="75742"/>
                      </a:lnTo>
                      <a:lnTo>
                        <a:pt x="22072" y="59690"/>
                      </a:lnTo>
                      <a:lnTo>
                        <a:pt x="18059" y="37630"/>
                      </a:lnTo>
                      <a:lnTo>
                        <a:pt x="21056" y="18567"/>
                      </a:lnTo>
                      <a:lnTo>
                        <a:pt x="17551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7" name="object 13">
                  <a:extLst>
                    <a:ext uri="{FF2B5EF4-FFF2-40B4-BE49-F238E27FC236}">
                      <a16:creationId xmlns:a16="http://schemas.microsoft.com/office/drawing/2014/main" xmlns="" id="{A9DE9790-74FB-41BC-B481-F060B06661F8}"/>
                    </a:ext>
                  </a:extLst>
                </p:cNvPr>
                <p:cNvSpPr/>
                <p:nvPr/>
              </p:nvSpPr>
              <p:spPr>
                <a:xfrm>
                  <a:off x="1428478" y="1770578"/>
                  <a:ext cx="115455" cy="13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0" h="159385">
                      <a:moveTo>
                        <a:pt x="0" y="11785"/>
                      </a:moveTo>
                      <a:lnTo>
                        <a:pt x="33883" y="89496"/>
                      </a:lnTo>
                      <a:lnTo>
                        <a:pt x="92443" y="159092"/>
                      </a:lnTo>
                      <a:lnTo>
                        <a:pt x="131102" y="139572"/>
                      </a:lnTo>
                      <a:lnTo>
                        <a:pt x="139204" y="122643"/>
                      </a:lnTo>
                      <a:lnTo>
                        <a:pt x="135890" y="100164"/>
                      </a:lnTo>
                      <a:lnTo>
                        <a:pt x="126682" y="93903"/>
                      </a:lnTo>
                      <a:lnTo>
                        <a:pt x="117475" y="78816"/>
                      </a:lnTo>
                      <a:lnTo>
                        <a:pt x="119684" y="61506"/>
                      </a:lnTo>
                      <a:lnTo>
                        <a:pt x="119684" y="53403"/>
                      </a:lnTo>
                      <a:lnTo>
                        <a:pt x="96481" y="53403"/>
                      </a:lnTo>
                      <a:lnTo>
                        <a:pt x="79908" y="50457"/>
                      </a:lnTo>
                      <a:lnTo>
                        <a:pt x="77698" y="36461"/>
                      </a:lnTo>
                      <a:lnTo>
                        <a:pt x="67017" y="33146"/>
                      </a:lnTo>
                      <a:lnTo>
                        <a:pt x="66488" y="15836"/>
                      </a:lnTo>
                      <a:lnTo>
                        <a:pt x="18046" y="15836"/>
                      </a:lnTo>
                      <a:lnTo>
                        <a:pt x="0" y="11785"/>
                      </a:lnTo>
                      <a:close/>
                    </a:path>
                    <a:path w="139700" h="159385">
                      <a:moveTo>
                        <a:pt x="98882" y="23393"/>
                      </a:moveTo>
                      <a:lnTo>
                        <a:pt x="91147" y="31127"/>
                      </a:lnTo>
                      <a:lnTo>
                        <a:pt x="100164" y="40144"/>
                      </a:lnTo>
                      <a:lnTo>
                        <a:pt x="96481" y="53403"/>
                      </a:lnTo>
                      <a:lnTo>
                        <a:pt x="119684" y="53403"/>
                      </a:lnTo>
                      <a:lnTo>
                        <a:pt x="119684" y="41605"/>
                      </a:lnTo>
                      <a:lnTo>
                        <a:pt x="103860" y="28359"/>
                      </a:lnTo>
                      <a:lnTo>
                        <a:pt x="98882" y="23393"/>
                      </a:lnTo>
                      <a:close/>
                    </a:path>
                    <a:path w="139700" h="159385">
                      <a:moveTo>
                        <a:pt x="39408" y="0"/>
                      </a:moveTo>
                      <a:lnTo>
                        <a:pt x="33515" y="11417"/>
                      </a:lnTo>
                      <a:lnTo>
                        <a:pt x="18046" y="15836"/>
                      </a:lnTo>
                      <a:lnTo>
                        <a:pt x="66488" y="15836"/>
                      </a:lnTo>
                      <a:lnTo>
                        <a:pt x="66471" y="15290"/>
                      </a:lnTo>
                      <a:lnTo>
                        <a:pt x="53390" y="2209"/>
                      </a:lnTo>
                      <a:lnTo>
                        <a:pt x="39408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8" name="object 14">
                  <a:extLst>
                    <a:ext uri="{FF2B5EF4-FFF2-40B4-BE49-F238E27FC236}">
                      <a16:creationId xmlns:a16="http://schemas.microsoft.com/office/drawing/2014/main" xmlns="" id="{71EAF1FF-F266-400D-B95C-D8BEC0B59FCB}"/>
                    </a:ext>
                  </a:extLst>
                </p:cNvPr>
                <p:cNvSpPr/>
                <p:nvPr/>
              </p:nvSpPr>
              <p:spPr>
                <a:xfrm>
                  <a:off x="1428478" y="1770578"/>
                  <a:ext cx="115455" cy="13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0" h="159385">
                      <a:moveTo>
                        <a:pt x="0" y="11785"/>
                      </a:moveTo>
                      <a:lnTo>
                        <a:pt x="18046" y="15836"/>
                      </a:lnTo>
                      <a:lnTo>
                        <a:pt x="33515" y="11417"/>
                      </a:lnTo>
                      <a:lnTo>
                        <a:pt x="39408" y="0"/>
                      </a:lnTo>
                      <a:lnTo>
                        <a:pt x="53390" y="2209"/>
                      </a:lnTo>
                      <a:lnTo>
                        <a:pt x="66471" y="15290"/>
                      </a:lnTo>
                      <a:lnTo>
                        <a:pt x="67017" y="33146"/>
                      </a:lnTo>
                      <a:lnTo>
                        <a:pt x="77698" y="36461"/>
                      </a:lnTo>
                      <a:lnTo>
                        <a:pt x="79908" y="50457"/>
                      </a:lnTo>
                      <a:lnTo>
                        <a:pt x="96481" y="53403"/>
                      </a:lnTo>
                      <a:lnTo>
                        <a:pt x="100164" y="40144"/>
                      </a:lnTo>
                      <a:lnTo>
                        <a:pt x="91147" y="31127"/>
                      </a:lnTo>
                      <a:lnTo>
                        <a:pt x="98882" y="23393"/>
                      </a:lnTo>
                      <a:lnTo>
                        <a:pt x="103860" y="28359"/>
                      </a:lnTo>
                      <a:lnTo>
                        <a:pt x="119684" y="41605"/>
                      </a:lnTo>
                      <a:lnTo>
                        <a:pt x="119684" y="61506"/>
                      </a:lnTo>
                      <a:lnTo>
                        <a:pt x="117475" y="78816"/>
                      </a:lnTo>
                      <a:lnTo>
                        <a:pt x="126682" y="93903"/>
                      </a:lnTo>
                      <a:lnTo>
                        <a:pt x="135890" y="100164"/>
                      </a:lnTo>
                      <a:lnTo>
                        <a:pt x="139204" y="122643"/>
                      </a:lnTo>
                      <a:lnTo>
                        <a:pt x="131102" y="139572"/>
                      </a:lnTo>
                      <a:lnTo>
                        <a:pt x="92443" y="159092"/>
                      </a:lnTo>
                      <a:lnTo>
                        <a:pt x="33883" y="89496"/>
                      </a:lnTo>
                      <a:lnTo>
                        <a:pt x="0" y="11785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9" name="object 15">
                  <a:extLst>
                    <a:ext uri="{FF2B5EF4-FFF2-40B4-BE49-F238E27FC236}">
                      <a16:creationId xmlns:a16="http://schemas.microsoft.com/office/drawing/2014/main" xmlns="" id="{B9E636EB-7C47-4735-AC0C-EF824B340EA2}"/>
                    </a:ext>
                  </a:extLst>
                </p:cNvPr>
                <p:cNvSpPr/>
                <p:nvPr/>
              </p:nvSpPr>
              <p:spPr>
                <a:xfrm>
                  <a:off x="4764383" y="1042375"/>
                  <a:ext cx="1503007" cy="1812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40" h="2192654">
                      <a:moveTo>
                        <a:pt x="1609928" y="0"/>
                      </a:moveTo>
                      <a:lnTo>
                        <a:pt x="1587906" y="22021"/>
                      </a:lnTo>
                      <a:lnTo>
                        <a:pt x="1587906" y="38265"/>
                      </a:lnTo>
                      <a:lnTo>
                        <a:pt x="1598917" y="49276"/>
                      </a:lnTo>
                      <a:lnTo>
                        <a:pt x="1576298" y="49276"/>
                      </a:lnTo>
                      <a:lnTo>
                        <a:pt x="1555432" y="66090"/>
                      </a:lnTo>
                      <a:lnTo>
                        <a:pt x="1526451" y="78841"/>
                      </a:lnTo>
                      <a:lnTo>
                        <a:pt x="1493989" y="46367"/>
                      </a:lnTo>
                      <a:lnTo>
                        <a:pt x="1478330" y="30721"/>
                      </a:lnTo>
                      <a:lnTo>
                        <a:pt x="1446441" y="32461"/>
                      </a:lnTo>
                      <a:lnTo>
                        <a:pt x="1408176" y="38252"/>
                      </a:lnTo>
                      <a:lnTo>
                        <a:pt x="1386154" y="64922"/>
                      </a:lnTo>
                      <a:lnTo>
                        <a:pt x="1361808" y="89281"/>
                      </a:lnTo>
                      <a:lnTo>
                        <a:pt x="1332814" y="132181"/>
                      </a:lnTo>
                      <a:lnTo>
                        <a:pt x="1332814" y="165798"/>
                      </a:lnTo>
                      <a:lnTo>
                        <a:pt x="1309624" y="194792"/>
                      </a:lnTo>
                      <a:lnTo>
                        <a:pt x="1287589" y="216827"/>
                      </a:lnTo>
                      <a:lnTo>
                        <a:pt x="1263243" y="217982"/>
                      </a:lnTo>
                      <a:lnTo>
                        <a:pt x="1241209" y="206387"/>
                      </a:lnTo>
                      <a:lnTo>
                        <a:pt x="1209903" y="223774"/>
                      </a:lnTo>
                      <a:lnTo>
                        <a:pt x="1214881" y="245881"/>
                      </a:lnTo>
                      <a:lnTo>
                        <a:pt x="1215406" y="251965"/>
                      </a:lnTo>
                      <a:lnTo>
                        <a:pt x="1205596" y="242172"/>
                      </a:lnTo>
                      <a:lnTo>
                        <a:pt x="1194642" y="230725"/>
                      </a:lnTo>
                      <a:lnTo>
                        <a:pt x="1175118" y="245808"/>
                      </a:lnTo>
                      <a:lnTo>
                        <a:pt x="1149616" y="245808"/>
                      </a:lnTo>
                      <a:lnTo>
                        <a:pt x="1137002" y="240488"/>
                      </a:lnTo>
                      <a:lnTo>
                        <a:pt x="1140638" y="233922"/>
                      </a:lnTo>
                      <a:lnTo>
                        <a:pt x="1151768" y="221319"/>
                      </a:lnTo>
                      <a:lnTo>
                        <a:pt x="1158573" y="212600"/>
                      </a:lnTo>
                      <a:lnTo>
                        <a:pt x="1138021" y="197104"/>
                      </a:lnTo>
                      <a:lnTo>
                        <a:pt x="1103236" y="212178"/>
                      </a:lnTo>
                      <a:lnTo>
                        <a:pt x="1078890" y="223786"/>
                      </a:lnTo>
                      <a:lnTo>
                        <a:pt x="1068451" y="252768"/>
                      </a:lnTo>
                      <a:lnTo>
                        <a:pt x="1063815" y="268998"/>
                      </a:lnTo>
                      <a:lnTo>
                        <a:pt x="1070775" y="306108"/>
                      </a:lnTo>
                      <a:lnTo>
                        <a:pt x="1070775" y="328129"/>
                      </a:lnTo>
                      <a:lnTo>
                        <a:pt x="1051064" y="346684"/>
                      </a:lnTo>
                      <a:lnTo>
                        <a:pt x="1056855" y="301472"/>
                      </a:lnTo>
                      <a:lnTo>
                        <a:pt x="1034834" y="294513"/>
                      </a:lnTo>
                      <a:lnTo>
                        <a:pt x="1017435" y="311899"/>
                      </a:lnTo>
                      <a:lnTo>
                        <a:pt x="997724" y="321183"/>
                      </a:lnTo>
                      <a:lnTo>
                        <a:pt x="1005840" y="289864"/>
                      </a:lnTo>
                      <a:lnTo>
                        <a:pt x="1024698" y="282170"/>
                      </a:lnTo>
                      <a:lnTo>
                        <a:pt x="1027871" y="275757"/>
                      </a:lnTo>
                      <a:lnTo>
                        <a:pt x="1027874" y="267843"/>
                      </a:lnTo>
                      <a:lnTo>
                        <a:pt x="1023239" y="263194"/>
                      </a:lnTo>
                      <a:lnTo>
                        <a:pt x="989609" y="278269"/>
                      </a:lnTo>
                      <a:lnTo>
                        <a:pt x="946708" y="294500"/>
                      </a:lnTo>
                      <a:lnTo>
                        <a:pt x="937437" y="321170"/>
                      </a:lnTo>
                      <a:lnTo>
                        <a:pt x="904963" y="337400"/>
                      </a:lnTo>
                      <a:lnTo>
                        <a:pt x="882929" y="337400"/>
                      </a:lnTo>
                      <a:lnTo>
                        <a:pt x="867867" y="352475"/>
                      </a:lnTo>
                      <a:lnTo>
                        <a:pt x="892213" y="367550"/>
                      </a:lnTo>
                      <a:lnTo>
                        <a:pt x="895692" y="383781"/>
                      </a:lnTo>
                      <a:lnTo>
                        <a:pt x="870178" y="406971"/>
                      </a:lnTo>
                      <a:lnTo>
                        <a:pt x="870178" y="431317"/>
                      </a:lnTo>
                      <a:lnTo>
                        <a:pt x="884097" y="440588"/>
                      </a:lnTo>
                      <a:lnTo>
                        <a:pt x="895692" y="410451"/>
                      </a:lnTo>
                      <a:lnTo>
                        <a:pt x="903808" y="417398"/>
                      </a:lnTo>
                      <a:lnTo>
                        <a:pt x="903808" y="442912"/>
                      </a:lnTo>
                      <a:lnTo>
                        <a:pt x="923518" y="453351"/>
                      </a:lnTo>
                      <a:lnTo>
                        <a:pt x="940917" y="470738"/>
                      </a:lnTo>
                      <a:lnTo>
                        <a:pt x="949020" y="475386"/>
                      </a:lnTo>
                      <a:lnTo>
                        <a:pt x="931633" y="492772"/>
                      </a:lnTo>
                      <a:lnTo>
                        <a:pt x="909612" y="491617"/>
                      </a:lnTo>
                      <a:lnTo>
                        <a:pt x="896848" y="505523"/>
                      </a:lnTo>
                      <a:lnTo>
                        <a:pt x="886993" y="515378"/>
                      </a:lnTo>
                      <a:lnTo>
                        <a:pt x="914234" y="527558"/>
                      </a:lnTo>
                      <a:lnTo>
                        <a:pt x="914234" y="544957"/>
                      </a:lnTo>
                      <a:lnTo>
                        <a:pt x="888733" y="537997"/>
                      </a:lnTo>
                      <a:lnTo>
                        <a:pt x="866698" y="539153"/>
                      </a:lnTo>
                      <a:lnTo>
                        <a:pt x="836561" y="546112"/>
                      </a:lnTo>
                      <a:lnTo>
                        <a:pt x="820318" y="576262"/>
                      </a:lnTo>
                      <a:lnTo>
                        <a:pt x="826122" y="606399"/>
                      </a:lnTo>
                      <a:lnTo>
                        <a:pt x="797140" y="606399"/>
                      </a:lnTo>
                      <a:lnTo>
                        <a:pt x="771626" y="613359"/>
                      </a:lnTo>
                      <a:lnTo>
                        <a:pt x="755396" y="597128"/>
                      </a:lnTo>
                      <a:lnTo>
                        <a:pt x="726401" y="593648"/>
                      </a:lnTo>
                      <a:lnTo>
                        <a:pt x="726401" y="614514"/>
                      </a:lnTo>
                      <a:lnTo>
                        <a:pt x="741476" y="629589"/>
                      </a:lnTo>
                      <a:lnTo>
                        <a:pt x="741476" y="645833"/>
                      </a:lnTo>
                      <a:lnTo>
                        <a:pt x="748436" y="663219"/>
                      </a:lnTo>
                      <a:lnTo>
                        <a:pt x="760031" y="701484"/>
                      </a:lnTo>
                      <a:lnTo>
                        <a:pt x="757707" y="723519"/>
                      </a:lnTo>
                      <a:lnTo>
                        <a:pt x="731050" y="709599"/>
                      </a:lnTo>
                      <a:lnTo>
                        <a:pt x="720610" y="720039"/>
                      </a:lnTo>
                      <a:lnTo>
                        <a:pt x="696264" y="715391"/>
                      </a:lnTo>
                      <a:lnTo>
                        <a:pt x="678865" y="703795"/>
                      </a:lnTo>
                      <a:lnTo>
                        <a:pt x="656259" y="681189"/>
                      </a:lnTo>
                      <a:lnTo>
                        <a:pt x="632485" y="681774"/>
                      </a:lnTo>
                      <a:lnTo>
                        <a:pt x="632485" y="663219"/>
                      </a:lnTo>
                      <a:lnTo>
                        <a:pt x="622046" y="646988"/>
                      </a:lnTo>
                      <a:lnTo>
                        <a:pt x="622046" y="652780"/>
                      </a:lnTo>
                      <a:lnTo>
                        <a:pt x="622046" y="658583"/>
                      </a:lnTo>
                      <a:lnTo>
                        <a:pt x="609295" y="664375"/>
                      </a:lnTo>
                      <a:lnTo>
                        <a:pt x="593064" y="648144"/>
                      </a:lnTo>
                      <a:lnTo>
                        <a:pt x="602348" y="638873"/>
                      </a:lnTo>
                      <a:lnTo>
                        <a:pt x="617423" y="634225"/>
                      </a:lnTo>
                      <a:lnTo>
                        <a:pt x="617423" y="608723"/>
                      </a:lnTo>
                      <a:lnTo>
                        <a:pt x="605815" y="597115"/>
                      </a:lnTo>
                      <a:lnTo>
                        <a:pt x="583793" y="611035"/>
                      </a:lnTo>
                      <a:lnTo>
                        <a:pt x="583793" y="589000"/>
                      </a:lnTo>
                      <a:lnTo>
                        <a:pt x="570445" y="575665"/>
                      </a:lnTo>
                      <a:lnTo>
                        <a:pt x="557123" y="575665"/>
                      </a:lnTo>
                      <a:lnTo>
                        <a:pt x="566394" y="547255"/>
                      </a:lnTo>
                      <a:lnTo>
                        <a:pt x="538568" y="537984"/>
                      </a:lnTo>
                      <a:lnTo>
                        <a:pt x="530453" y="546100"/>
                      </a:lnTo>
                      <a:lnTo>
                        <a:pt x="504952" y="526402"/>
                      </a:lnTo>
                      <a:lnTo>
                        <a:pt x="502627" y="537413"/>
                      </a:lnTo>
                      <a:lnTo>
                        <a:pt x="493928" y="537413"/>
                      </a:lnTo>
                      <a:lnTo>
                        <a:pt x="485241" y="537413"/>
                      </a:lnTo>
                      <a:lnTo>
                        <a:pt x="486397" y="558863"/>
                      </a:lnTo>
                      <a:lnTo>
                        <a:pt x="477113" y="565810"/>
                      </a:lnTo>
                      <a:lnTo>
                        <a:pt x="467842" y="555383"/>
                      </a:lnTo>
                      <a:lnTo>
                        <a:pt x="458558" y="557695"/>
                      </a:lnTo>
                      <a:lnTo>
                        <a:pt x="453936" y="571614"/>
                      </a:lnTo>
                      <a:lnTo>
                        <a:pt x="435381" y="558863"/>
                      </a:lnTo>
                      <a:lnTo>
                        <a:pt x="423202" y="546684"/>
                      </a:lnTo>
                      <a:lnTo>
                        <a:pt x="408711" y="557695"/>
                      </a:lnTo>
                      <a:lnTo>
                        <a:pt x="394792" y="543788"/>
                      </a:lnTo>
                      <a:lnTo>
                        <a:pt x="391325" y="557695"/>
                      </a:lnTo>
                      <a:lnTo>
                        <a:pt x="386676" y="584365"/>
                      </a:lnTo>
                      <a:lnTo>
                        <a:pt x="404075" y="611022"/>
                      </a:lnTo>
                      <a:lnTo>
                        <a:pt x="407555" y="634212"/>
                      </a:lnTo>
                      <a:lnTo>
                        <a:pt x="413346" y="655091"/>
                      </a:lnTo>
                      <a:lnTo>
                        <a:pt x="407555" y="655091"/>
                      </a:lnTo>
                      <a:lnTo>
                        <a:pt x="393972" y="656731"/>
                      </a:lnTo>
                      <a:lnTo>
                        <a:pt x="378883" y="659256"/>
                      </a:lnTo>
                      <a:lnTo>
                        <a:pt x="351891" y="680593"/>
                      </a:lnTo>
                      <a:lnTo>
                        <a:pt x="327545" y="689876"/>
                      </a:lnTo>
                      <a:lnTo>
                        <a:pt x="313626" y="667842"/>
                      </a:lnTo>
                      <a:lnTo>
                        <a:pt x="310159" y="680593"/>
                      </a:lnTo>
                      <a:lnTo>
                        <a:pt x="308991" y="689864"/>
                      </a:lnTo>
                      <a:lnTo>
                        <a:pt x="273050" y="689864"/>
                      </a:lnTo>
                      <a:lnTo>
                        <a:pt x="253923" y="670737"/>
                      </a:lnTo>
                      <a:lnTo>
                        <a:pt x="262039" y="662609"/>
                      </a:lnTo>
                      <a:lnTo>
                        <a:pt x="253339" y="649274"/>
                      </a:lnTo>
                      <a:lnTo>
                        <a:pt x="218554" y="659714"/>
                      </a:lnTo>
                      <a:lnTo>
                        <a:pt x="174498" y="667829"/>
                      </a:lnTo>
                      <a:lnTo>
                        <a:pt x="145503" y="682904"/>
                      </a:lnTo>
                      <a:lnTo>
                        <a:pt x="124053" y="704354"/>
                      </a:lnTo>
                      <a:lnTo>
                        <a:pt x="113042" y="715391"/>
                      </a:lnTo>
                      <a:lnTo>
                        <a:pt x="129273" y="730465"/>
                      </a:lnTo>
                      <a:lnTo>
                        <a:pt x="113042" y="730465"/>
                      </a:lnTo>
                      <a:lnTo>
                        <a:pt x="99136" y="710755"/>
                      </a:lnTo>
                      <a:lnTo>
                        <a:pt x="99136" y="687578"/>
                      </a:lnTo>
                      <a:lnTo>
                        <a:pt x="86956" y="675398"/>
                      </a:lnTo>
                      <a:lnTo>
                        <a:pt x="72453" y="695693"/>
                      </a:lnTo>
                      <a:lnTo>
                        <a:pt x="67830" y="709612"/>
                      </a:lnTo>
                      <a:lnTo>
                        <a:pt x="44627" y="700328"/>
                      </a:lnTo>
                      <a:lnTo>
                        <a:pt x="24917" y="695693"/>
                      </a:lnTo>
                      <a:lnTo>
                        <a:pt x="27927" y="716051"/>
                      </a:lnTo>
                      <a:lnTo>
                        <a:pt x="37160" y="723404"/>
                      </a:lnTo>
                      <a:lnTo>
                        <a:pt x="34848" y="734529"/>
                      </a:lnTo>
                      <a:lnTo>
                        <a:pt x="26885" y="742937"/>
                      </a:lnTo>
                      <a:lnTo>
                        <a:pt x="32131" y="756361"/>
                      </a:lnTo>
                      <a:lnTo>
                        <a:pt x="42418" y="771893"/>
                      </a:lnTo>
                      <a:lnTo>
                        <a:pt x="52285" y="781761"/>
                      </a:lnTo>
                      <a:lnTo>
                        <a:pt x="48310" y="805065"/>
                      </a:lnTo>
                      <a:lnTo>
                        <a:pt x="56527" y="822363"/>
                      </a:lnTo>
                      <a:lnTo>
                        <a:pt x="80010" y="831062"/>
                      </a:lnTo>
                      <a:lnTo>
                        <a:pt x="80010" y="843229"/>
                      </a:lnTo>
                      <a:lnTo>
                        <a:pt x="111315" y="865847"/>
                      </a:lnTo>
                      <a:lnTo>
                        <a:pt x="126098" y="880630"/>
                      </a:lnTo>
                      <a:lnTo>
                        <a:pt x="126098" y="909319"/>
                      </a:lnTo>
                      <a:lnTo>
                        <a:pt x="142621" y="940625"/>
                      </a:lnTo>
                      <a:lnTo>
                        <a:pt x="160883" y="940625"/>
                      </a:lnTo>
                      <a:lnTo>
                        <a:pt x="162623" y="964107"/>
                      </a:lnTo>
                      <a:lnTo>
                        <a:pt x="153060" y="964107"/>
                      </a:lnTo>
                      <a:lnTo>
                        <a:pt x="148272" y="980198"/>
                      </a:lnTo>
                      <a:lnTo>
                        <a:pt x="126098" y="1002385"/>
                      </a:lnTo>
                      <a:lnTo>
                        <a:pt x="106959" y="1015428"/>
                      </a:lnTo>
                      <a:lnTo>
                        <a:pt x="107835" y="1057160"/>
                      </a:lnTo>
                      <a:lnTo>
                        <a:pt x="90436" y="1063256"/>
                      </a:lnTo>
                      <a:lnTo>
                        <a:pt x="84353" y="1085862"/>
                      </a:lnTo>
                      <a:lnTo>
                        <a:pt x="97396" y="1098905"/>
                      </a:lnTo>
                      <a:lnTo>
                        <a:pt x="97396" y="1118031"/>
                      </a:lnTo>
                      <a:lnTo>
                        <a:pt x="90436" y="1133690"/>
                      </a:lnTo>
                      <a:lnTo>
                        <a:pt x="66967" y="1126731"/>
                      </a:lnTo>
                      <a:lnTo>
                        <a:pt x="49568" y="1131951"/>
                      </a:lnTo>
                      <a:lnTo>
                        <a:pt x="24345" y="1167612"/>
                      </a:lnTo>
                      <a:lnTo>
                        <a:pt x="0" y="1177175"/>
                      </a:lnTo>
                      <a:lnTo>
                        <a:pt x="0" y="1186738"/>
                      </a:lnTo>
                      <a:lnTo>
                        <a:pt x="6261" y="1202347"/>
                      </a:lnTo>
                      <a:lnTo>
                        <a:pt x="14960" y="1222616"/>
                      </a:lnTo>
                      <a:lnTo>
                        <a:pt x="35229" y="1236383"/>
                      </a:lnTo>
                      <a:lnTo>
                        <a:pt x="37401" y="1274762"/>
                      </a:lnTo>
                      <a:lnTo>
                        <a:pt x="57683" y="1311706"/>
                      </a:lnTo>
                      <a:lnTo>
                        <a:pt x="57683" y="1326908"/>
                      </a:lnTo>
                      <a:lnTo>
                        <a:pt x="62750" y="1355877"/>
                      </a:lnTo>
                      <a:lnTo>
                        <a:pt x="69278" y="1400771"/>
                      </a:lnTo>
                      <a:lnTo>
                        <a:pt x="51892" y="1405851"/>
                      </a:lnTo>
                      <a:lnTo>
                        <a:pt x="40309" y="1424686"/>
                      </a:lnTo>
                      <a:lnTo>
                        <a:pt x="29451" y="1435544"/>
                      </a:lnTo>
                      <a:lnTo>
                        <a:pt x="35966" y="1455102"/>
                      </a:lnTo>
                      <a:lnTo>
                        <a:pt x="42494" y="1448587"/>
                      </a:lnTo>
                      <a:lnTo>
                        <a:pt x="64211" y="1457274"/>
                      </a:lnTo>
                      <a:lnTo>
                        <a:pt x="64211" y="1476108"/>
                      </a:lnTo>
                      <a:lnTo>
                        <a:pt x="72174" y="1484083"/>
                      </a:lnTo>
                      <a:lnTo>
                        <a:pt x="64211" y="1491322"/>
                      </a:lnTo>
                      <a:lnTo>
                        <a:pt x="64211" y="1511617"/>
                      </a:lnTo>
                      <a:lnTo>
                        <a:pt x="84480" y="1522476"/>
                      </a:lnTo>
                      <a:lnTo>
                        <a:pt x="91008" y="1554340"/>
                      </a:lnTo>
                      <a:lnTo>
                        <a:pt x="114909" y="1578241"/>
                      </a:lnTo>
                      <a:lnTo>
                        <a:pt x="106946" y="1600695"/>
                      </a:lnTo>
                      <a:lnTo>
                        <a:pt x="93167" y="1622412"/>
                      </a:lnTo>
                      <a:lnTo>
                        <a:pt x="98971" y="1639798"/>
                      </a:lnTo>
                      <a:lnTo>
                        <a:pt x="98971" y="1655013"/>
                      </a:lnTo>
                      <a:lnTo>
                        <a:pt x="91719" y="1662252"/>
                      </a:lnTo>
                      <a:lnTo>
                        <a:pt x="91719" y="1685429"/>
                      </a:lnTo>
                      <a:lnTo>
                        <a:pt x="104038" y="1691220"/>
                      </a:lnTo>
                      <a:lnTo>
                        <a:pt x="122872" y="1691220"/>
                      </a:lnTo>
                      <a:lnTo>
                        <a:pt x="132295" y="1681810"/>
                      </a:lnTo>
                      <a:lnTo>
                        <a:pt x="143154" y="1681810"/>
                      </a:lnTo>
                      <a:lnTo>
                        <a:pt x="153301" y="1694116"/>
                      </a:lnTo>
                      <a:lnTo>
                        <a:pt x="174294" y="1686153"/>
                      </a:lnTo>
                      <a:lnTo>
                        <a:pt x="190233" y="1693392"/>
                      </a:lnTo>
                      <a:lnTo>
                        <a:pt x="202895" y="1680718"/>
                      </a:lnTo>
                      <a:lnTo>
                        <a:pt x="219913" y="1681810"/>
                      </a:lnTo>
                      <a:lnTo>
                        <a:pt x="220649" y="1695577"/>
                      </a:lnTo>
                      <a:lnTo>
                        <a:pt x="236943" y="1711871"/>
                      </a:lnTo>
                      <a:lnTo>
                        <a:pt x="236943" y="1726704"/>
                      </a:lnTo>
                      <a:lnTo>
                        <a:pt x="221373" y="1731060"/>
                      </a:lnTo>
                      <a:lnTo>
                        <a:pt x="221373" y="1753501"/>
                      </a:lnTo>
                      <a:lnTo>
                        <a:pt x="240207" y="1752053"/>
                      </a:lnTo>
                      <a:lnTo>
                        <a:pt x="259765" y="1746262"/>
                      </a:lnTo>
                      <a:lnTo>
                        <a:pt x="277139" y="1758581"/>
                      </a:lnTo>
                      <a:lnTo>
                        <a:pt x="291630" y="1784654"/>
                      </a:lnTo>
                      <a:lnTo>
                        <a:pt x="298145" y="1809991"/>
                      </a:lnTo>
                      <a:lnTo>
                        <a:pt x="306120" y="1817966"/>
                      </a:lnTo>
                      <a:lnTo>
                        <a:pt x="298881" y="1825218"/>
                      </a:lnTo>
                      <a:lnTo>
                        <a:pt x="298881" y="1841868"/>
                      </a:lnTo>
                      <a:lnTo>
                        <a:pt x="316992" y="1850567"/>
                      </a:lnTo>
                      <a:lnTo>
                        <a:pt x="333641" y="1850567"/>
                      </a:lnTo>
                      <a:lnTo>
                        <a:pt x="346316" y="1863229"/>
                      </a:lnTo>
                      <a:lnTo>
                        <a:pt x="343789" y="1884591"/>
                      </a:lnTo>
                      <a:lnTo>
                        <a:pt x="334733" y="1893646"/>
                      </a:lnTo>
                      <a:lnTo>
                        <a:pt x="334733" y="1909216"/>
                      </a:lnTo>
                      <a:lnTo>
                        <a:pt x="347941" y="1922437"/>
                      </a:lnTo>
                      <a:lnTo>
                        <a:pt x="354647" y="1938185"/>
                      </a:lnTo>
                      <a:lnTo>
                        <a:pt x="356819" y="1951939"/>
                      </a:lnTo>
                      <a:lnTo>
                        <a:pt x="371309" y="1957019"/>
                      </a:lnTo>
                      <a:lnTo>
                        <a:pt x="391579" y="1965706"/>
                      </a:lnTo>
                      <a:lnTo>
                        <a:pt x="391579" y="1993950"/>
                      </a:lnTo>
                      <a:lnTo>
                        <a:pt x="387235" y="2022919"/>
                      </a:lnTo>
                      <a:lnTo>
                        <a:pt x="387235" y="2055507"/>
                      </a:lnTo>
                      <a:lnTo>
                        <a:pt x="383603" y="2090267"/>
                      </a:lnTo>
                      <a:lnTo>
                        <a:pt x="386511" y="2148205"/>
                      </a:lnTo>
                      <a:lnTo>
                        <a:pt x="414388" y="2176068"/>
                      </a:lnTo>
                      <a:lnTo>
                        <a:pt x="439381" y="2174265"/>
                      </a:lnTo>
                      <a:lnTo>
                        <a:pt x="450964" y="2156891"/>
                      </a:lnTo>
                      <a:lnTo>
                        <a:pt x="458216" y="2135162"/>
                      </a:lnTo>
                      <a:lnTo>
                        <a:pt x="476313" y="2135162"/>
                      </a:lnTo>
                      <a:lnTo>
                        <a:pt x="514705" y="2120671"/>
                      </a:lnTo>
                      <a:lnTo>
                        <a:pt x="518325" y="2101862"/>
                      </a:lnTo>
                      <a:lnTo>
                        <a:pt x="532803" y="2095334"/>
                      </a:lnTo>
                      <a:lnTo>
                        <a:pt x="548030" y="2110536"/>
                      </a:lnTo>
                      <a:lnTo>
                        <a:pt x="548030" y="2130831"/>
                      </a:lnTo>
                      <a:lnTo>
                        <a:pt x="561060" y="2148928"/>
                      </a:lnTo>
                      <a:lnTo>
                        <a:pt x="561060" y="2125027"/>
                      </a:lnTo>
                      <a:lnTo>
                        <a:pt x="591464" y="2104021"/>
                      </a:lnTo>
                      <a:lnTo>
                        <a:pt x="591464" y="2063470"/>
                      </a:lnTo>
                      <a:lnTo>
                        <a:pt x="613194" y="2041740"/>
                      </a:lnTo>
                      <a:lnTo>
                        <a:pt x="621880" y="2015667"/>
                      </a:lnTo>
                      <a:lnTo>
                        <a:pt x="615365" y="1993214"/>
                      </a:lnTo>
                      <a:lnTo>
                        <a:pt x="631659" y="1976920"/>
                      </a:lnTo>
                      <a:lnTo>
                        <a:pt x="638543" y="1954110"/>
                      </a:lnTo>
                      <a:lnTo>
                        <a:pt x="652297" y="1937448"/>
                      </a:lnTo>
                      <a:lnTo>
                        <a:pt x="676922" y="1941080"/>
                      </a:lnTo>
                      <a:lnTo>
                        <a:pt x="701548" y="1938172"/>
                      </a:lnTo>
                      <a:lnTo>
                        <a:pt x="727608" y="1950491"/>
                      </a:lnTo>
                      <a:lnTo>
                        <a:pt x="750074" y="1953387"/>
                      </a:lnTo>
                      <a:lnTo>
                        <a:pt x="750074" y="1974392"/>
                      </a:lnTo>
                      <a:lnTo>
                        <a:pt x="760933" y="1983816"/>
                      </a:lnTo>
                      <a:lnTo>
                        <a:pt x="760933" y="2000465"/>
                      </a:lnTo>
                      <a:lnTo>
                        <a:pt x="786282" y="2004098"/>
                      </a:lnTo>
                      <a:lnTo>
                        <a:pt x="802576" y="1987804"/>
                      </a:lnTo>
                      <a:lnTo>
                        <a:pt x="802576" y="1970049"/>
                      </a:lnTo>
                      <a:lnTo>
                        <a:pt x="821042" y="1970049"/>
                      </a:lnTo>
                      <a:lnTo>
                        <a:pt x="833716" y="1982724"/>
                      </a:lnTo>
                      <a:lnTo>
                        <a:pt x="849287" y="1999742"/>
                      </a:lnTo>
                      <a:lnTo>
                        <a:pt x="849287" y="2016404"/>
                      </a:lnTo>
                      <a:lnTo>
                        <a:pt x="863777" y="2017852"/>
                      </a:lnTo>
                      <a:lnTo>
                        <a:pt x="873188" y="2043925"/>
                      </a:lnTo>
                      <a:lnTo>
                        <a:pt x="888403" y="2059139"/>
                      </a:lnTo>
                      <a:lnTo>
                        <a:pt x="906145" y="2076881"/>
                      </a:lnTo>
                      <a:lnTo>
                        <a:pt x="902169" y="2089556"/>
                      </a:lnTo>
                      <a:lnTo>
                        <a:pt x="914120" y="2101507"/>
                      </a:lnTo>
                      <a:lnTo>
                        <a:pt x="919543" y="2127948"/>
                      </a:lnTo>
                      <a:lnTo>
                        <a:pt x="944905" y="2137346"/>
                      </a:lnTo>
                      <a:lnTo>
                        <a:pt x="963002" y="2161260"/>
                      </a:lnTo>
                      <a:lnTo>
                        <a:pt x="980389" y="2167051"/>
                      </a:lnTo>
                      <a:lnTo>
                        <a:pt x="980389" y="2187333"/>
                      </a:lnTo>
                      <a:lnTo>
                        <a:pt x="999210" y="2192401"/>
                      </a:lnTo>
                      <a:lnTo>
                        <a:pt x="1019492" y="2172131"/>
                      </a:lnTo>
                      <a:lnTo>
                        <a:pt x="1041946" y="2153297"/>
                      </a:lnTo>
                      <a:lnTo>
                        <a:pt x="1064399" y="2153297"/>
                      </a:lnTo>
                      <a:lnTo>
                        <a:pt x="1074902" y="2142794"/>
                      </a:lnTo>
                      <a:lnTo>
                        <a:pt x="1087564" y="2155469"/>
                      </a:lnTo>
                      <a:lnTo>
                        <a:pt x="1104950" y="2159088"/>
                      </a:lnTo>
                      <a:lnTo>
                        <a:pt x="1112913" y="2151126"/>
                      </a:lnTo>
                      <a:lnTo>
                        <a:pt x="1136091" y="2151126"/>
                      </a:lnTo>
                      <a:lnTo>
                        <a:pt x="1145514" y="2163432"/>
                      </a:lnTo>
                      <a:lnTo>
                        <a:pt x="1160005" y="2163432"/>
                      </a:lnTo>
                      <a:lnTo>
                        <a:pt x="1164336" y="2146046"/>
                      </a:lnTo>
                      <a:lnTo>
                        <a:pt x="1193304" y="2151837"/>
                      </a:lnTo>
                      <a:lnTo>
                        <a:pt x="1203452" y="2141702"/>
                      </a:lnTo>
                      <a:lnTo>
                        <a:pt x="1224457" y="2137359"/>
                      </a:lnTo>
                      <a:lnTo>
                        <a:pt x="1244015" y="2146046"/>
                      </a:lnTo>
                      <a:lnTo>
                        <a:pt x="1268628" y="2170671"/>
                      </a:lnTo>
                      <a:lnTo>
                        <a:pt x="1287449" y="2161984"/>
                      </a:lnTo>
                      <a:lnTo>
                        <a:pt x="1308468" y="2156917"/>
                      </a:lnTo>
                      <a:lnTo>
                        <a:pt x="1317879" y="2143874"/>
                      </a:lnTo>
                      <a:lnTo>
                        <a:pt x="1333804" y="2151126"/>
                      </a:lnTo>
                      <a:lnTo>
                        <a:pt x="1345399" y="2139530"/>
                      </a:lnTo>
                      <a:lnTo>
                        <a:pt x="1358430" y="2139530"/>
                      </a:lnTo>
                      <a:lnTo>
                        <a:pt x="1370749" y="2151837"/>
                      </a:lnTo>
                      <a:lnTo>
                        <a:pt x="1382699" y="2139899"/>
                      </a:lnTo>
                      <a:lnTo>
                        <a:pt x="1416735" y="2105863"/>
                      </a:lnTo>
                      <a:lnTo>
                        <a:pt x="1441729" y="2109838"/>
                      </a:lnTo>
                      <a:lnTo>
                        <a:pt x="1441729" y="2093912"/>
                      </a:lnTo>
                      <a:lnTo>
                        <a:pt x="1472869" y="2082330"/>
                      </a:lnTo>
                      <a:lnTo>
                        <a:pt x="1495323" y="2086673"/>
                      </a:lnTo>
                      <a:lnTo>
                        <a:pt x="1518500" y="2072182"/>
                      </a:lnTo>
                      <a:lnTo>
                        <a:pt x="1517053" y="2048281"/>
                      </a:lnTo>
                      <a:lnTo>
                        <a:pt x="1554708" y="2025827"/>
                      </a:lnTo>
                      <a:lnTo>
                        <a:pt x="1590192" y="1996859"/>
                      </a:lnTo>
                      <a:lnTo>
                        <a:pt x="1577162" y="1966429"/>
                      </a:lnTo>
                      <a:lnTo>
                        <a:pt x="1577162" y="1943265"/>
                      </a:lnTo>
                      <a:lnTo>
                        <a:pt x="1561947" y="1928050"/>
                      </a:lnTo>
                      <a:lnTo>
                        <a:pt x="1575358" y="1914652"/>
                      </a:lnTo>
                      <a:lnTo>
                        <a:pt x="1579333" y="1884603"/>
                      </a:lnTo>
                      <a:lnTo>
                        <a:pt x="1547469" y="1870837"/>
                      </a:lnTo>
                      <a:lnTo>
                        <a:pt x="1521409" y="1870837"/>
                      </a:lnTo>
                      <a:lnTo>
                        <a:pt x="1518500" y="1855622"/>
                      </a:lnTo>
                      <a:lnTo>
                        <a:pt x="1536611" y="1852002"/>
                      </a:lnTo>
                      <a:lnTo>
                        <a:pt x="1527187" y="1833181"/>
                      </a:lnTo>
                      <a:lnTo>
                        <a:pt x="1532255" y="1797685"/>
                      </a:lnTo>
                      <a:lnTo>
                        <a:pt x="1510538" y="1794065"/>
                      </a:lnTo>
                      <a:lnTo>
                        <a:pt x="1488808" y="1771611"/>
                      </a:lnTo>
                      <a:lnTo>
                        <a:pt x="1507629" y="1767268"/>
                      </a:lnTo>
                      <a:lnTo>
                        <a:pt x="1509814" y="1739734"/>
                      </a:lnTo>
                      <a:lnTo>
                        <a:pt x="1501127" y="1731048"/>
                      </a:lnTo>
                      <a:lnTo>
                        <a:pt x="1496047" y="1716557"/>
                      </a:lnTo>
                      <a:lnTo>
                        <a:pt x="1503286" y="1698459"/>
                      </a:lnTo>
                      <a:lnTo>
                        <a:pt x="1488808" y="1683969"/>
                      </a:lnTo>
                      <a:lnTo>
                        <a:pt x="1501127" y="1667306"/>
                      </a:lnTo>
                      <a:lnTo>
                        <a:pt x="1490611" y="1656803"/>
                      </a:lnTo>
                      <a:lnTo>
                        <a:pt x="1490611" y="1631823"/>
                      </a:lnTo>
                      <a:lnTo>
                        <a:pt x="1514157" y="1619516"/>
                      </a:lnTo>
                      <a:lnTo>
                        <a:pt x="1530096" y="1610817"/>
                      </a:lnTo>
                      <a:lnTo>
                        <a:pt x="1548917" y="1612988"/>
                      </a:lnTo>
                      <a:lnTo>
                        <a:pt x="1564487" y="1597418"/>
                      </a:lnTo>
                      <a:lnTo>
                        <a:pt x="1585125" y="1589087"/>
                      </a:lnTo>
                      <a:lnTo>
                        <a:pt x="1588020" y="1568818"/>
                      </a:lnTo>
                      <a:lnTo>
                        <a:pt x="1574622" y="1555419"/>
                      </a:lnTo>
                      <a:lnTo>
                        <a:pt x="1582229" y="1536230"/>
                      </a:lnTo>
                      <a:lnTo>
                        <a:pt x="1609026" y="1531162"/>
                      </a:lnTo>
                      <a:lnTo>
                        <a:pt x="1644510" y="1495679"/>
                      </a:lnTo>
                      <a:lnTo>
                        <a:pt x="1643062" y="1455839"/>
                      </a:lnTo>
                      <a:lnTo>
                        <a:pt x="1668424" y="1447152"/>
                      </a:lnTo>
                      <a:lnTo>
                        <a:pt x="1668424" y="1434109"/>
                      </a:lnTo>
                      <a:lnTo>
                        <a:pt x="1643430" y="1409115"/>
                      </a:lnTo>
                      <a:lnTo>
                        <a:pt x="1638007" y="1391386"/>
                      </a:lnTo>
                      <a:lnTo>
                        <a:pt x="1610118" y="1363497"/>
                      </a:lnTo>
                      <a:lnTo>
                        <a:pt x="1592376" y="1359522"/>
                      </a:lnTo>
                      <a:lnTo>
                        <a:pt x="1588744" y="1337068"/>
                      </a:lnTo>
                      <a:lnTo>
                        <a:pt x="1593100" y="1310271"/>
                      </a:lnTo>
                      <a:lnTo>
                        <a:pt x="1578978" y="1296149"/>
                      </a:lnTo>
                      <a:lnTo>
                        <a:pt x="1600339" y="1268272"/>
                      </a:lnTo>
                      <a:lnTo>
                        <a:pt x="1600339" y="1243647"/>
                      </a:lnTo>
                      <a:lnTo>
                        <a:pt x="1601787" y="1213231"/>
                      </a:lnTo>
                      <a:lnTo>
                        <a:pt x="1590916" y="1202359"/>
                      </a:lnTo>
                      <a:lnTo>
                        <a:pt x="1585125" y="1180642"/>
                      </a:lnTo>
                      <a:lnTo>
                        <a:pt x="1574990" y="1170495"/>
                      </a:lnTo>
                      <a:lnTo>
                        <a:pt x="1574266" y="1143698"/>
                      </a:lnTo>
                      <a:lnTo>
                        <a:pt x="1594535" y="1139355"/>
                      </a:lnTo>
                      <a:lnTo>
                        <a:pt x="1611922" y="1143698"/>
                      </a:lnTo>
                      <a:lnTo>
                        <a:pt x="1634375" y="1156017"/>
                      </a:lnTo>
                      <a:lnTo>
                        <a:pt x="1656829" y="1144422"/>
                      </a:lnTo>
                      <a:lnTo>
                        <a:pt x="1674939" y="1138631"/>
                      </a:lnTo>
                      <a:lnTo>
                        <a:pt x="1693049" y="1120533"/>
                      </a:lnTo>
                      <a:lnTo>
                        <a:pt x="1706079" y="1097356"/>
                      </a:lnTo>
                      <a:lnTo>
                        <a:pt x="1723466" y="1098067"/>
                      </a:lnTo>
                      <a:lnTo>
                        <a:pt x="1733600" y="1091552"/>
                      </a:lnTo>
                      <a:lnTo>
                        <a:pt x="1741208" y="1099159"/>
                      </a:lnTo>
                      <a:lnTo>
                        <a:pt x="1750987" y="1095895"/>
                      </a:lnTo>
                      <a:lnTo>
                        <a:pt x="1750987" y="1076312"/>
                      </a:lnTo>
                      <a:lnTo>
                        <a:pt x="1749539" y="1044447"/>
                      </a:lnTo>
                      <a:lnTo>
                        <a:pt x="1753158" y="1022718"/>
                      </a:lnTo>
                      <a:lnTo>
                        <a:pt x="1735785" y="1005344"/>
                      </a:lnTo>
                      <a:lnTo>
                        <a:pt x="1731441" y="991577"/>
                      </a:lnTo>
                      <a:lnTo>
                        <a:pt x="1715858" y="976007"/>
                      </a:lnTo>
                      <a:lnTo>
                        <a:pt x="1688719" y="961885"/>
                      </a:lnTo>
                      <a:lnTo>
                        <a:pt x="1681467" y="945235"/>
                      </a:lnTo>
                      <a:lnTo>
                        <a:pt x="1662645" y="919886"/>
                      </a:lnTo>
                      <a:lnTo>
                        <a:pt x="1662645" y="906119"/>
                      </a:lnTo>
                      <a:lnTo>
                        <a:pt x="1653222" y="901776"/>
                      </a:lnTo>
                      <a:lnTo>
                        <a:pt x="1657565" y="878586"/>
                      </a:lnTo>
                      <a:lnTo>
                        <a:pt x="1665185" y="870978"/>
                      </a:lnTo>
                      <a:lnTo>
                        <a:pt x="1652143" y="857948"/>
                      </a:lnTo>
                      <a:lnTo>
                        <a:pt x="1655406" y="838034"/>
                      </a:lnTo>
                      <a:lnTo>
                        <a:pt x="1685823" y="825715"/>
                      </a:lnTo>
                      <a:lnTo>
                        <a:pt x="1685823" y="814844"/>
                      </a:lnTo>
                      <a:lnTo>
                        <a:pt x="1709000" y="815568"/>
                      </a:lnTo>
                      <a:lnTo>
                        <a:pt x="1706816" y="789495"/>
                      </a:lnTo>
                      <a:lnTo>
                        <a:pt x="1689430" y="784428"/>
                      </a:lnTo>
                      <a:lnTo>
                        <a:pt x="1677847" y="769226"/>
                      </a:lnTo>
                      <a:lnTo>
                        <a:pt x="1692325" y="755459"/>
                      </a:lnTo>
                      <a:lnTo>
                        <a:pt x="1706816" y="755459"/>
                      </a:lnTo>
                      <a:lnTo>
                        <a:pt x="1706816" y="737362"/>
                      </a:lnTo>
                      <a:lnTo>
                        <a:pt x="1721294" y="727214"/>
                      </a:lnTo>
                      <a:lnTo>
                        <a:pt x="1721294" y="714184"/>
                      </a:lnTo>
                      <a:lnTo>
                        <a:pt x="1739404" y="709828"/>
                      </a:lnTo>
                      <a:lnTo>
                        <a:pt x="1750275" y="722858"/>
                      </a:lnTo>
                      <a:lnTo>
                        <a:pt x="1765490" y="720686"/>
                      </a:lnTo>
                      <a:lnTo>
                        <a:pt x="1773453" y="704024"/>
                      </a:lnTo>
                      <a:lnTo>
                        <a:pt x="1768386" y="689546"/>
                      </a:lnTo>
                      <a:lnTo>
                        <a:pt x="1784324" y="664197"/>
                      </a:lnTo>
                      <a:lnTo>
                        <a:pt x="1789391" y="647547"/>
                      </a:lnTo>
                      <a:lnTo>
                        <a:pt x="1805317" y="644639"/>
                      </a:lnTo>
                      <a:lnTo>
                        <a:pt x="1805317" y="630161"/>
                      </a:lnTo>
                      <a:lnTo>
                        <a:pt x="1797354" y="609155"/>
                      </a:lnTo>
                      <a:lnTo>
                        <a:pt x="1778520" y="598284"/>
                      </a:lnTo>
                      <a:lnTo>
                        <a:pt x="1760410" y="580174"/>
                      </a:lnTo>
                      <a:lnTo>
                        <a:pt x="1760410" y="559181"/>
                      </a:lnTo>
                      <a:lnTo>
                        <a:pt x="1758962" y="536003"/>
                      </a:lnTo>
                      <a:lnTo>
                        <a:pt x="1741589" y="527304"/>
                      </a:lnTo>
                      <a:lnTo>
                        <a:pt x="1729270" y="510654"/>
                      </a:lnTo>
                      <a:lnTo>
                        <a:pt x="1729270" y="491096"/>
                      </a:lnTo>
                      <a:lnTo>
                        <a:pt x="1743036" y="488188"/>
                      </a:lnTo>
                      <a:lnTo>
                        <a:pt x="1736509" y="469353"/>
                      </a:lnTo>
                      <a:lnTo>
                        <a:pt x="1716951" y="463562"/>
                      </a:lnTo>
                      <a:lnTo>
                        <a:pt x="1720583" y="446176"/>
                      </a:lnTo>
                      <a:lnTo>
                        <a:pt x="1740852" y="438213"/>
                      </a:lnTo>
                      <a:lnTo>
                        <a:pt x="1740852" y="417931"/>
                      </a:lnTo>
                      <a:lnTo>
                        <a:pt x="1750275" y="408520"/>
                      </a:lnTo>
                      <a:lnTo>
                        <a:pt x="1772729" y="408520"/>
                      </a:lnTo>
                      <a:lnTo>
                        <a:pt x="1774901" y="384619"/>
                      </a:lnTo>
                      <a:lnTo>
                        <a:pt x="1803869" y="384619"/>
                      </a:lnTo>
                      <a:lnTo>
                        <a:pt x="1815465" y="373024"/>
                      </a:lnTo>
                      <a:lnTo>
                        <a:pt x="1808213" y="349135"/>
                      </a:lnTo>
                      <a:lnTo>
                        <a:pt x="1818360" y="329577"/>
                      </a:lnTo>
                      <a:lnTo>
                        <a:pt x="1804593" y="307124"/>
                      </a:lnTo>
                      <a:lnTo>
                        <a:pt x="1791563" y="307124"/>
                      </a:lnTo>
                      <a:lnTo>
                        <a:pt x="1779244" y="282498"/>
                      </a:lnTo>
                      <a:lnTo>
                        <a:pt x="1765490" y="268732"/>
                      </a:lnTo>
                      <a:lnTo>
                        <a:pt x="1746656" y="268732"/>
                      </a:lnTo>
                      <a:lnTo>
                        <a:pt x="1722755" y="276694"/>
                      </a:lnTo>
                      <a:lnTo>
                        <a:pt x="1701025" y="267284"/>
                      </a:lnTo>
                      <a:lnTo>
                        <a:pt x="1677847" y="263664"/>
                      </a:lnTo>
                      <a:lnTo>
                        <a:pt x="1677847" y="236867"/>
                      </a:lnTo>
                      <a:lnTo>
                        <a:pt x="1659750" y="226733"/>
                      </a:lnTo>
                      <a:lnTo>
                        <a:pt x="1650326" y="203555"/>
                      </a:lnTo>
                      <a:lnTo>
                        <a:pt x="1664093" y="181825"/>
                      </a:lnTo>
                      <a:lnTo>
                        <a:pt x="1664093" y="157937"/>
                      </a:lnTo>
                      <a:lnTo>
                        <a:pt x="1680019" y="147066"/>
                      </a:lnTo>
                      <a:lnTo>
                        <a:pt x="1680019" y="123888"/>
                      </a:lnTo>
                      <a:lnTo>
                        <a:pt x="1690890" y="96367"/>
                      </a:lnTo>
                      <a:lnTo>
                        <a:pt x="1714792" y="78270"/>
                      </a:lnTo>
                      <a:lnTo>
                        <a:pt x="1696681" y="47853"/>
                      </a:lnTo>
                      <a:lnTo>
                        <a:pt x="1675676" y="39878"/>
                      </a:lnTo>
                      <a:lnTo>
                        <a:pt x="1669884" y="25400"/>
                      </a:lnTo>
                      <a:lnTo>
                        <a:pt x="1646720" y="22491"/>
                      </a:lnTo>
                      <a:lnTo>
                        <a:pt x="1619199" y="13081"/>
                      </a:lnTo>
                      <a:lnTo>
                        <a:pt x="1609928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0" name="object 17">
                  <a:extLst>
                    <a:ext uri="{FF2B5EF4-FFF2-40B4-BE49-F238E27FC236}">
                      <a16:creationId xmlns:a16="http://schemas.microsoft.com/office/drawing/2014/main" xmlns="" id="{48BA2A77-0D9F-4836-893D-E89D7D748F6D}"/>
                    </a:ext>
                  </a:extLst>
                </p:cNvPr>
                <p:cNvSpPr/>
                <p:nvPr/>
              </p:nvSpPr>
              <p:spPr>
                <a:xfrm>
                  <a:off x="4791062" y="1553931"/>
                  <a:ext cx="42508" cy="3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35" h="47625">
                      <a:moveTo>
                        <a:pt x="51041" y="0"/>
                      </a:moveTo>
                      <a:lnTo>
                        <a:pt x="31051" y="0"/>
                      </a:lnTo>
                      <a:lnTo>
                        <a:pt x="19456" y="2108"/>
                      </a:lnTo>
                      <a:lnTo>
                        <a:pt x="0" y="21564"/>
                      </a:lnTo>
                      <a:lnTo>
                        <a:pt x="0" y="34721"/>
                      </a:lnTo>
                      <a:lnTo>
                        <a:pt x="16306" y="34721"/>
                      </a:lnTo>
                      <a:lnTo>
                        <a:pt x="21564" y="47345"/>
                      </a:lnTo>
                      <a:lnTo>
                        <a:pt x="35242" y="41033"/>
                      </a:lnTo>
                      <a:lnTo>
                        <a:pt x="51041" y="25247"/>
                      </a:lnTo>
                      <a:lnTo>
                        <a:pt x="51041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xmlns="" id="{0A66E9EA-6ED4-47BB-A945-3278F790422E}"/>
                    </a:ext>
                  </a:extLst>
                </p:cNvPr>
                <p:cNvSpPr/>
                <p:nvPr/>
              </p:nvSpPr>
              <p:spPr>
                <a:xfrm>
                  <a:off x="4791062" y="1553931"/>
                  <a:ext cx="42508" cy="3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35" h="47625">
                      <a:moveTo>
                        <a:pt x="19456" y="2108"/>
                      </a:moveTo>
                      <a:lnTo>
                        <a:pt x="0" y="21564"/>
                      </a:lnTo>
                      <a:lnTo>
                        <a:pt x="0" y="34721"/>
                      </a:lnTo>
                      <a:lnTo>
                        <a:pt x="16306" y="34721"/>
                      </a:lnTo>
                      <a:lnTo>
                        <a:pt x="21564" y="47345"/>
                      </a:lnTo>
                      <a:lnTo>
                        <a:pt x="35242" y="41033"/>
                      </a:lnTo>
                      <a:lnTo>
                        <a:pt x="51041" y="25247"/>
                      </a:lnTo>
                      <a:lnTo>
                        <a:pt x="51041" y="0"/>
                      </a:lnTo>
                      <a:lnTo>
                        <a:pt x="31051" y="0"/>
                      </a:lnTo>
                      <a:lnTo>
                        <a:pt x="19456" y="2108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2" name="object 19">
                  <a:extLst>
                    <a:ext uri="{FF2B5EF4-FFF2-40B4-BE49-F238E27FC236}">
                      <a16:creationId xmlns:a16="http://schemas.microsoft.com/office/drawing/2014/main" xmlns="" id="{814C10FB-C130-47CD-9808-887607B5D3E7}"/>
                    </a:ext>
                  </a:extLst>
                </p:cNvPr>
                <p:cNvSpPr/>
                <p:nvPr/>
              </p:nvSpPr>
              <p:spPr>
                <a:xfrm>
                  <a:off x="4621004" y="1338270"/>
                  <a:ext cx="11545" cy="1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12700">
                      <a:moveTo>
                        <a:pt x="4216" y="0"/>
                      </a:moveTo>
                      <a:lnTo>
                        <a:pt x="0" y="6324"/>
                      </a:lnTo>
                      <a:lnTo>
                        <a:pt x="9474" y="12623"/>
                      </a:lnTo>
                      <a:lnTo>
                        <a:pt x="13677" y="5257"/>
                      </a:lnTo>
                      <a:lnTo>
                        <a:pt x="421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3" name="object 20">
                  <a:extLst>
                    <a:ext uri="{FF2B5EF4-FFF2-40B4-BE49-F238E27FC236}">
                      <a16:creationId xmlns:a16="http://schemas.microsoft.com/office/drawing/2014/main" xmlns="" id="{70933A58-715B-41D1-9042-716B2C2A3D26}"/>
                    </a:ext>
                  </a:extLst>
                </p:cNvPr>
                <p:cNvSpPr/>
                <p:nvPr/>
              </p:nvSpPr>
              <p:spPr>
                <a:xfrm>
                  <a:off x="4621004" y="1338270"/>
                  <a:ext cx="11545" cy="1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12700">
                      <a:moveTo>
                        <a:pt x="4216" y="0"/>
                      </a:moveTo>
                      <a:lnTo>
                        <a:pt x="0" y="6324"/>
                      </a:lnTo>
                      <a:lnTo>
                        <a:pt x="9474" y="12623"/>
                      </a:lnTo>
                      <a:lnTo>
                        <a:pt x="13677" y="5257"/>
                      </a:lnTo>
                      <a:lnTo>
                        <a:pt x="4216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4" name="object 21">
                  <a:extLst>
                    <a:ext uri="{FF2B5EF4-FFF2-40B4-BE49-F238E27FC236}">
                      <a16:creationId xmlns:a16="http://schemas.microsoft.com/office/drawing/2014/main" xmlns="" id="{1F2232C8-32E9-4115-92D1-7A337ED74F55}"/>
                    </a:ext>
                  </a:extLst>
                </p:cNvPr>
                <p:cNvSpPr/>
                <p:nvPr/>
              </p:nvSpPr>
              <p:spPr>
                <a:xfrm>
                  <a:off x="4578393" y="1260877"/>
                  <a:ext cx="30438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29" h="21589">
                      <a:moveTo>
                        <a:pt x="10528" y="0"/>
                      </a:moveTo>
                      <a:lnTo>
                        <a:pt x="0" y="6311"/>
                      </a:lnTo>
                      <a:lnTo>
                        <a:pt x="14732" y="13677"/>
                      </a:lnTo>
                      <a:lnTo>
                        <a:pt x="25260" y="21031"/>
                      </a:lnTo>
                      <a:lnTo>
                        <a:pt x="36830" y="17881"/>
                      </a:lnTo>
                      <a:lnTo>
                        <a:pt x="34406" y="7365"/>
                      </a:lnTo>
                      <a:lnTo>
                        <a:pt x="22098" y="7365"/>
                      </a:lnTo>
                      <a:lnTo>
                        <a:pt x="10528" y="0"/>
                      </a:lnTo>
                      <a:close/>
                    </a:path>
                    <a:path w="36829" h="21589">
                      <a:moveTo>
                        <a:pt x="33680" y="4216"/>
                      </a:moveTo>
                      <a:lnTo>
                        <a:pt x="22098" y="7365"/>
                      </a:lnTo>
                      <a:lnTo>
                        <a:pt x="34406" y="7365"/>
                      </a:lnTo>
                      <a:lnTo>
                        <a:pt x="33680" y="4216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5" name="object 22">
                  <a:extLst>
                    <a:ext uri="{FF2B5EF4-FFF2-40B4-BE49-F238E27FC236}">
                      <a16:creationId xmlns:a16="http://schemas.microsoft.com/office/drawing/2014/main" xmlns="" id="{2992D22D-5D41-4CD9-ABF7-721EB03ED8C5}"/>
                    </a:ext>
                  </a:extLst>
                </p:cNvPr>
                <p:cNvSpPr/>
                <p:nvPr/>
              </p:nvSpPr>
              <p:spPr>
                <a:xfrm>
                  <a:off x="4578393" y="1260877"/>
                  <a:ext cx="30438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29" h="21589">
                      <a:moveTo>
                        <a:pt x="10528" y="0"/>
                      </a:moveTo>
                      <a:lnTo>
                        <a:pt x="0" y="6311"/>
                      </a:lnTo>
                      <a:lnTo>
                        <a:pt x="14732" y="13677"/>
                      </a:lnTo>
                      <a:lnTo>
                        <a:pt x="25260" y="21031"/>
                      </a:lnTo>
                      <a:lnTo>
                        <a:pt x="36830" y="17881"/>
                      </a:lnTo>
                      <a:lnTo>
                        <a:pt x="33680" y="4216"/>
                      </a:lnTo>
                      <a:lnTo>
                        <a:pt x="22098" y="7365"/>
                      </a:lnTo>
                      <a:lnTo>
                        <a:pt x="10528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6" name="object 23">
                  <a:extLst>
                    <a:ext uri="{FF2B5EF4-FFF2-40B4-BE49-F238E27FC236}">
                      <a16:creationId xmlns:a16="http://schemas.microsoft.com/office/drawing/2014/main" xmlns="" id="{50761471-B00F-49DF-AF3B-79B9A3C87415}"/>
                    </a:ext>
                  </a:extLst>
                </p:cNvPr>
                <p:cNvSpPr/>
                <p:nvPr/>
              </p:nvSpPr>
              <p:spPr>
                <a:xfrm>
                  <a:off x="4455781" y="1172174"/>
                  <a:ext cx="105483" cy="139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35" h="168910">
                      <a:moveTo>
                        <a:pt x="49453" y="0"/>
                      </a:moveTo>
                      <a:lnTo>
                        <a:pt x="38925" y="1054"/>
                      </a:lnTo>
                      <a:lnTo>
                        <a:pt x="24206" y="18935"/>
                      </a:lnTo>
                      <a:lnTo>
                        <a:pt x="25260" y="34721"/>
                      </a:lnTo>
                      <a:lnTo>
                        <a:pt x="18935" y="45250"/>
                      </a:lnTo>
                      <a:lnTo>
                        <a:pt x="23152" y="73660"/>
                      </a:lnTo>
                      <a:lnTo>
                        <a:pt x="10515" y="86283"/>
                      </a:lnTo>
                      <a:lnTo>
                        <a:pt x="11569" y="114693"/>
                      </a:lnTo>
                      <a:lnTo>
                        <a:pt x="5257" y="138899"/>
                      </a:lnTo>
                      <a:lnTo>
                        <a:pt x="0" y="163093"/>
                      </a:lnTo>
                      <a:lnTo>
                        <a:pt x="9474" y="168351"/>
                      </a:lnTo>
                      <a:lnTo>
                        <a:pt x="29464" y="152565"/>
                      </a:lnTo>
                      <a:lnTo>
                        <a:pt x="41033" y="145211"/>
                      </a:lnTo>
                      <a:lnTo>
                        <a:pt x="67348" y="131533"/>
                      </a:lnTo>
                      <a:lnTo>
                        <a:pt x="88392" y="129425"/>
                      </a:lnTo>
                      <a:lnTo>
                        <a:pt x="114693" y="109435"/>
                      </a:lnTo>
                      <a:lnTo>
                        <a:pt x="127317" y="85229"/>
                      </a:lnTo>
                      <a:lnTo>
                        <a:pt x="118897" y="64185"/>
                      </a:lnTo>
                      <a:lnTo>
                        <a:pt x="113850" y="55765"/>
                      </a:lnTo>
                      <a:lnTo>
                        <a:pt x="55765" y="55765"/>
                      </a:lnTo>
                      <a:lnTo>
                        <a:pt x="55765" y="41033"/>
                      </a:lnTo>
                      <a:lnTo>
                        <a:pt x="56819" y="14732"/>
                      </a:lnTo>
                      <a:lnTo>
                        <a:pt x="49453" y="0"/>
                      </a:lnTo>
                      <a:close/>
                    </a:path>
                    <a:path w="127635" h="168910">
                      <a:moveTo>
                        <a:pt x="74701" y="22098"/>
                      </a:moveTo>
                      <a:lnTo>
                        <a:pt x="63131" y="35775"/>
                      </a:lnTo>
                      <a:lnTo>
                        <a:pt x="55765" y="55765"/>
                      </a:lnTo>
                      <a:lnTo>
                        <a:pt x="113850" y="55765"/>
                      </a:lnTo>
                      <a:lnTo>
                        <a:pt x="112594" y="53670"/>
                      </a:lnTo>
                      <a:lnTo>
                        <a:pt x="96812" y="53670"/>
                      </a:lnTo>
                      <a:lnTo>
                        <a:pt x="84175" y="31572"/>
                      </a:lnTo>
                      <a:lnTo>
                        <a:pt x="74701" y="22098"/>
                      </a:lnTo>
                      <a:close/>
                    </a:path>
                    <a:path w="127635" h="168910">
                      <a:moveTo>
                        <a:pt x="109435" y="48399"/>
                      </a:moveTo>
                      <a:lnTo>
                        <a:pt x="96812" y="53670"/>
                      </a:lnTo>
                      <a:lnTo>
                        <a:pt x="112594" y="53670"/>
                      </a:lnTo>
                      <a:lnTo>
                        <a:pt x="109435" y="48399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7" name="object 24">
                  <a:extLst>
                    <a:ext uri="{FF2B5EF4-FFF2-40B4-BE49-F238E27FC236}">
                      <a16:creationId xmlns:a16="http://schemas.microsoft.com/office/drawing/2014/main" xmlns="" id="{BA30B7F3-F09F-4FE3-B524-98C8820F8524}"/>
                    </a:ext>
                  </a:extLst>
                </p:cNvPr>
                <p:cNvSpPr/>
                <p:nvPr/>
              </p:nvSpPr>
              <p:spPr>
                <a:xfrm>
                  <a:off x="4455781" y="1172174"/>
                  <a:ext cx="105483" cy="139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35" h="168910">
                      <a:moveTo>
                        <a:pt x="55765" y="55765"/>
                      </a:moveTo>
                      <a:lnTo>
                        <a:pt x="55765" y="41033"/>
                      </a:lnTo>
                      <a:lnTo>
                        <a:pt x="56819" y="14732"/>
                      </a:lnTo>
                      <a:lnTo>
                        <a:pt x="49453" y="0"/>
                      </a:lnTo>
                      <a:lnTo>
                        <a:pt x="38925" y="1054"/>
                      </a:lnTo>
                      <a:lnTo>
                        <a:pt x="24206" y="18935"/>
                      </a:lnTo>
                      <a:lnTo>
                        <a:pt x="25260" y="34721"/>
                      </a:lnTo>
                      <a:lnTo>
                        <a:pt x="18935" y="45250"/>
                      </a:lnTo>
                      <a:lnTo>
                        <a:pt x="23152" y="73660"/>
                      </a:lnTo>
                      <a:lnTo>
                        <a:pt x="10515" y="86283"/>
                      </a:lnTo>
                      <a:lnTo>
                        <a:pt x="11569" y="114693"/>
                      </a:lnTo>
                      <a:lnTo>
                        <a:pt x="5257" y="138899"/>
                      </a:lnTo>
                      <a:lnTo>
                        <a:pt x="0" y="163093"/>
                      </a:lnTo>
                      <a:lnTo>
                        <a:pt x="9474" y="168351"/>
                      </a:lnTo>
                      <a:lnTo>
                        <a:pt x="29464" y="152565"/>
                      </a:lnTo>
                      <a:lnTo>
                        <a:pt x="41033" y="145211"/>
                      </a:lnTo>
                      <a:lnTo>
                        <a:pt x="67348" y="131533"/>
                      </a:lnTo>
                      <a:lnTo>
                        <a:pt x="88392" y="129425"/>
                      </a:lnTo>
                      <a:lnTo>
                        <a:pt x="114693" y="109435"/>
                      </a:lnTo>
                      <a:lnTo>
                        <a:pt x="127317" y="85229"/>
                      </a:lnTo>
                      <a:lnTo>
                        <a:pt x="118897" y="64185"/>
                      </a:lnTo>
                      <a:lnTo>
                        <a:pt x="109435" y="48399"/>
                      </a:lnTo>
                      <a:lnTo>
                        <a:pt x="96812" y="53670"/>
                      </a:lnTo>
                      <a:lnTo>
                        <a:pt x="84175" y="31572"/>
                      </a:lnTo>
                      <a:lnTo>
                        <a:pt x="74701" y="22098"/>
                      </a:lnTo>
                      <a:lnTo>
                        <a:pt x="63131" y="35775"/>
                      </a:lnTo>
                      <a:lnTo>
                        <a:pt x="55765" y="55765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8" name="object 25">
                  <a:extLst>
                    <a:ext uri="{FF2B5EF4-FFF2-40B4-BE49-F238E27FC236}">
                      <a16:creationId xmlns:a16="http://schemas.microsoft.com/office/drawing/2014/main" xmlns="" id="{C773C885-F832-45CB-BA23-019DAABA8162}"/>
                    </a:ext>
                  </a:extLst>
                </p:cNvPr>
                <p:cNvSpPr/>
                <p:nvPr/>
              </p:nvSpPr>
              <p:spPr>
                <a:xfrm>
                  <a:off x="4328821" y="1111294"/>
                  <a:ext cx="124376" cy="129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156844">
                      <a:moveTo>
                        <a:pt x="148209" y="134683"/>
                      </a:moveTo>
                      <a:lnTo>
                        <a:pt x="86271" y="134683"/>
                      </a:lnTo>
                      <a:lnTo>
                        <a:pt x="94691" y="148374"/>
                      </a:lnTo>
                      <a:lnTo>
                        <a:pt x="117830" y="156781"/>
                      </a:lnTo>
                      <a:lnTo>
                        <a:pt x="139941" y="146253"/>
                      </a:lnTo>
                      <a:lnTo>
                        <a:pt x="148209" y="134683"/>
                      </a:lnTo>
                      <a:close/>
                    </a:path>
                    <a:path w="150495" h="156844">
                      <a:moveTo>
                        <a:pt x="137362" y="89446"/>
                      </a:moveTo>
                      <a:lnTo>
                        <a:pt x="21031" y="89446"/>
                      </a:lnTo>
                      <a:lnTo>
                        <a:pt x="31559" y="104178"/>
                      </a:lnTo>
                      <a:lnTo>
                        <a:pt x="32600" y="117856"/>
                      </a:lnTo>
                      <a:lnTo>
                        <a:pt x="42075" y="129425"/>
                      </a:lnTo>
                      <a:lnTo>
                        <a:pt x="66281" y="131533"/>
                      </a:lnTo>
                      <a:lnTo>
                        <a:pt x="69430" y="145211"/>
                      </a:lnTo>
                      <a:lnTo>
                        <a:pt x="86271" y="134683"/>
                      </a:lnTo>
                      <a:lnTo>
                        <a:pt x="148209" y="134683"/>
                      </a:lnTo>
                      <a:lnTo>
                        <a:pt x="150469" y="131521"/>
                      </a:lnTo>
                      <a:lnTo>
                        <a:pt x="142049" y="114693"/>
                      </a:lnTo>
                      <a:lnTo>
                        <a:pt x="128358" y="95745"/>
                      </a:lnTo>
                      <a:lnTo>
                        <a:pt x="137362" y="89446"/>
                      </a:lnTo>
                      <a:close/>
                    </a:path>
                    <a:path w="150495" h="156844">
                      <a:moveTo>
                        <a:pt x="94691" y="0"/>
                      </a:moveTo>
                      <a:lnTo>
                        <a:pt x="71551" y="7366"/>
                      </a:lnTo>
                      <a:lnTo>
                        <a:pt x="57873" y="10528"/>
                      </a:lnTo>
                      <a:lnTo>
                        <a:pt x="35763" y="17894"/>
                      </a:lnTo>
                      <a:lnTo>
                        <a:pt x="28397" y="33680"/>
                      </a:lnTo>
                      <a:lnTo>
                        <a:pt x="24180" y="47358"/>
                      </a:lnTo>
                      <a:lnTo>
                        <a:pt x="14719" y="58940"/>
                      </a:lnTo>
                      <a:lnTo>
                        <a:pt x="17881" y="72618"/>
                      </a:lnTo>
                      <a:lnTo>
                        <a:pt x="0" y="86283"/>
                      </a:lnTo>
                      <a:lnTo>
                        <a:pt x="8407" y="93649"/>
                      </a:lnTo>
                      <a:lnTo>
                        <a:pt x="21031" y="89446"/>
                      </a:lnTo>
                      <a:lnTo>
                        <a:pt x="137362" y="89446"/>
                      </a:lnTo>
                      <a:lnTo>
                        <a:pt x="138887" y="88379"/>
                      </a:lnTo>
                      <a:lnTo>
                        <a:pt x="143090" y="70497"/>
                      </a:lnTo>
                      <a:lnTo>
                        <a:pt x="137833" y="50495"/>
                      </a:lnTo>
                      <a:lnTo>
                        <a:pt x="138497" y="44196"/>
                      </a:lnTo>
                      <a:lnTo>
                        <a:pt x="96799" y="44196"/>
                      </a:lnTo>
                      <a:lnTo>
                        <a:pt x="89433" y="41046"/>
                      </a:lnTo>
                      <a:lnTo>
                        <a:pt x="94691" y="21043"/>
                      </a:lnTo>
                      <a:lnTo>
                        <a:pt x="94691" y="0"/>
                      </a:lnTo>
                      <a:close/>
                    </a:path>
                    <a:path w="150495" h="156844">
                      <a:moveTo>
                        <a:pt x="114680" y="16840"/>
                      </a:moveTo>
                      <a:lnTo>
                        <a:pt x="105219" y="28422"/>
                      </a:lnTo>
                      <a:lnTo>
                        <a:pt x="96799" y="44196"/>
                      </a:lnTo>
                      <a:lnTo>
                        <a:pt x="138497" y="44196"/>
                      </a:lnTo>
                      <a:lnTo>
                        <a:pt x="139941" y="30505"/>
                      </a:lnTo>
                      <a:lnTo>
                        <a:pt x="114680" y="1684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29" name="object 26">
                  <a:extLst>
                    <a:ext uri="{FF2B5EF4-FFF2-40B4-BE49-F238E27FC236}">
                      <a16:creationId xmlns:a16="http://schemas.microsoft.com/office/drawing/2014/main" xmlns="" id="{44E2E715-A0AA-4BD9-A535-76388DFAA6A2}"/>
                    </a:ext>
                  </a:extLst>
                </p:cNvPr>
                <p:cNvSpPr/>
                <p:nvPr/>
              </p:nvSpPr>
              <p:spPr>
                <a:xfrm>
                  <a:off x="4328821" y="1111294"/>
                  <a:ext cx="124376" cy="129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95" h="156844">
                      <a:moveTo>
                        <a:pt x="114680" y="16840"/>
                      </a:moveTo>
                      <a:lnTo>
                        <a:pt x="105219" y="28422"/>
                      </a:lnTo>
                      <a:lnTo>
                        <a:pt x="96799" y="44196"/>
                      </a:lnTo>
                      <a:lnTo>
                        <a:pt x="89433" y="41046"/>
                      </a:lnTo>
                      <a:lnTo>
                        <a:pt x="94691" y="21043"/>
                      </a:lnTo>
                      <a:lnTo>
                        <a:pt x="94691" y="0"/>
                      </a:lnTo>
                      <a:lnTo>
                        <a:pt x="71551" y="7366"/>
                      </a:lnTo>
                      <a:lnTo>
                        <a:pt x="57873" y="10528"/>
                      </a:lnTo>
                      <a:lnTo>
                        <a:pt x="54711" y="11582"/>
                      </a:lnTo>
                      <a:lnTo>
                        <a:pt x="51549" y="12636"/>
                      </a:lnTo>
                      <a:lnTo>
                        <a:pt x="35763" y="17894"/>
                      </a:lnTo>
                      <a:lnTo>
                        <a:pt x="28397" y="33680"/>
                      </a:lnTo>
                      <a:lnTo>
                        <a:pt x="24180" y="47358"/>
                      </a:lnTo>
                      <a:lnTo>
                        <a:pt x="14719" y="58940"/>
                      </a:lnTo>
                      <a:lnTo>
                        <a:pt x="17881" y="72618"/>
                      </a:lnTo>
                      <a:lnTo>
                        <a:pt x="0" y="86283"/>
                      </a:lnTo>
                      <a:lnTo>
                        <a:pt x="8407" y="93649"/>
                      </a:lnTo>
                      <a:lnTo>
                        <a:pt x="21031" y="89446"/>
                      </a:lnTo>
                      <a:lnTo>
                        <a:pt x="31559" y="104178"/>
                      </a:lnTo>
                      <a:lnTo>
                        <a:pt x="32600" y="117856"/>
                      </a:lnTo>
                      <a:lnTo>
                        <a:pt x="42075" y="129425"/>
                      </a:lnTo>
                      <a:lnTo>
                        <a:pt x="66281" y="131533"/>
                      </a:lnTo>
                      <a:lnTo>
                        <a:pt x="69430" y="145211"/>
                      </a:lnTo>
                      <a:lnTo>
                        <a:pt x="86271" y="134683"/>
                      </a:lnTo>
                      <a:lnTo>
                        <a:pt x="94691" y="148374"/>
                      </a:lnTo>
                      <a:lnTo>
                        <a:pt x="117830" y="156781"/>
                      </a:lnTo>
                      <a:lnTo>
                        <a:pt x="139941" y="146253"/>
                      </a:lnTo>
                      <a:lnTo>
                        <a:pt x="150469" y="131521"/>
                      </a:lnTo>
                      <a:lnTo>
                        <a:pt x="142049" y="114693"/>
                      </a:lnTo>
                      <a:lnTo>
                        <a:pt x="128358" y="95745"/>
                      </a:lnTo>
                      <a:lnTo>
                        <a:pt x="138887" y="88379"/>
                      </a:lnTo>
                      <a:lnTo>
                        <a:pt x="143090" y="70497"/>
                      </a:lnTo>
                      <a:lnTo>
                        <a:pt x="137833" y="50495"/>
                      </a:lnTo>
                      <a:lnTo>
                        <a:pt x="139941" y="30505"/>
                      </a:lnTo>
                      <a:lnTo>
                        <a:pt x="114680" y="1684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0" name="object 27">
                  <a:extLst>
                    <a:ext uri="{FF2B5EF4-FFF2-40B4-BE49-F238E27FC236}">
                      <a16:creationId xmlns:a16="http://schemas.microsoft.com/office/drawing/2014/main" xmlns="" id="{7D8BCC88-42D9-44ED-9136-EFC024FDC925}"/>
                    </a:ext>
                  </a:extLst>
                </p:cNvPr>
                <p:cNvSpPr/>
                <p:nvPr/>
              </p:nvSpPr>
              <p:spPr>
                <a:xfrm>
                  <a:off x="4387956" y="1391319"/>
                  <a:ext cx="20992" cy="2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" h="25400">
                      <a:moveTo>
                        <a:pt x="24193" y="0"/>
                      </a:moveTo>
                      <a:lnTo>
                        <a:pt x="13665" y="12623"/>
                      </a:lnTo>
                      <a:lnTo>
                        <a:pt x="0" y="15786"/>
                      </a:lnTo>
                      <a:lnTo>
                        <a:pt x="12623" y="25247"/>
                      </a:lnTo>
                      <a:lnTo>
                        <a:pt x="25247" y="12623"/>
                      </a:lnTo>
                      <a:lnTo>
                        <a:pt x="24193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1" name="object 28">
                  <a:extLst>
                    <a:ext uri="{FF2B5EF4-FFF2-40B4-BE49-F238E27FC236}">
                      <a16:creationId xmlns:a16="http://schemas.microsoft.com/office/drawing/2014/main" xmlns="" id="{694157EC-9F62-46BE-BFD0-E217989050DE}"/>
                    </a:ext>
                  </a:extLst>
                </p:cNvPr>
                <p:cNvSpPr/>
                <p:nvPr/>
              </p:nvSpPr>
              <p:spPr>
                <a:xfrm>
                  <a:off x="4387956" y="1391319"/>
                  <a:ext cx="20992" cy="2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" h="25400">
                      <a:moveTo>
                        <a:pt x="24193" y="0"/>
                      </a:moveTo>
                      <a:lnTo>
                        <a:pt x="13665" y="12623"/>
                      </a:lnTo>
                      <a:lnTo>
                        <a:pt x="0" y="15786"/>
                      </a:lnTo>
                      <a:lnTo>
                        <a:pt x="12623" y="25247"/>
                      </a:lnTo>
                      <a:lnTo>
                        <a:pt x="25247" y="12623"/>
                      </a:lnTo>
                      <a:lnTo>
                        <a:pt x="24193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2" name="object 29">
                  <a:extLst>
                    <a:ext uri="{FF2B5EF4-FFF2-40B4-BE49-F238E27FC236}">
                      <a16:creationId xmlns:a16="http://schemas.microsoft.com/office/drawing/2014/main" xmlns="" id="{0554F407-3C6A-4240-9B04-9DF213FF3DBC}"/>
                    </a:ext>
                  </a:extLst>
                </p:cNvPr>
                <p:cNvSpPr/>
                <p:nvPr/>
              </p:nvSpPr>
              <p:spPr>
                <a:xfrm>
                  <a:off x="4258381" y="1387844"/>
                  <a:ext cx="14169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" h="15239">
                      <a:moveTo>
                        <a:pt x="5257" y="0"/>
                      </a:moveTo>
                      <a:lnTo>
                        <a:pt x="0" y="8407"/>
                      </a:lnTo>
                      <a:lnTo>
                        <a:pt x="7353" y="14731"/>
                      </a:lnTo>
                      <a:lnTo>
                        <a:pt x="16840" y="1041"/>
                      </a:lnTo>
                      <a:lnTo>
                        <a:pt x="5257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3" name="object 30">
                  <a:extLst>
                    <a:ext uri="{FF2B5EF4-FFF2-40B4-BE49-F238E27FC236}">
                      <a16:creationId xmlns:a16="http://schemas.microsoft.com/office/drawing/2014/main" xmlns="" id="{9D748FB4-0B82-4F9F-B9D7-FFC50DCCBB45}"/>
                    </a:ext>
                  </a:extLst>
                </p:cNvPr>
                <p:cNvSpPr/>
                <p:nvPr/>
              </p:nvSpPr>
              <p:spPr>
                <a:xfrm>
                  <a:off x="4258381" y="1387844"/>
                  <a:ext cx="14169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" h="15239">
                      <a:moveTo>
                        <a:pt x="5257" y="0"/>
                      </a:moveTo>
                      <a:lnTo>
                        <a:pt x="0" y="8407"/>
                      </a:lnTo>
                      <a:lnTo>
                        <a:pt x="7353" y="14731"/>
                      </a:lnTo>
                      <a:lnTo>
                        <a:pt x="16840" y="1041"/>
                      </a:lnTo>
                      <a:lnTo>
                        <a:pt x="5257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4" name="object 31">
                  <a:extLst>
                    <a:ext uri="{FF2B5EF4-FFF2-40B4-BE49-F238E27FC236}">
                      <a16:creationId xmlns:a16="http://schemas.microsoft.com/office/drawing/2014/main" xmlns="" id="{37DA0BFF-2FE0-489F-B372-AD807C120116}"/>
                    </a:ext>
                  </a:extLst>
                </p:cNvPr>
                <p:cNvSpPr/>
                <p:nvPr/>
              </p:nvSpPr>
              <p:spPr>
                <a:xfrm>
                  <a:off x="5417624" y="1016511"/>
                  <a:ext cx="109157" cy="7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79" h="94614">
                      <a:moveTo>
                        <a:pt x="0" y="53657"/>
                      </a:moveTo>
                      <a:lnTo>
                        <a:pt x="2108" y="62077"/>
                      </a:lnTo>
                      <a:lnTo>
                        <a:pt x="7365" y="69443"/>
                      </a:lnTo>
                      <a:lnTo>
                        <a:pt x="18948" y="86283"/>
                      </a:lnTo>
                      <a:lnTo>
                        <a:pt x="41567" y="94183"/>
                      </a:lnTo>
                      <a:lnTo>
                        <a:pt x="55765" y="79971"/>
                      </a:lnTo>
                      <a:lnTo>
                        <a:pt x="74714" y="79971"/>
                      </a:lnTo>
                      <a:lnTo>
                        <a:pt x="93649" y="72605"/>
                      </a:lnTo>
                      <a:lnTo>
                        <a:pt x="111010" y="64706"/>
                      </a:lnTo>
                      <a:lnTo>
                        <a:pt x="114693" y="61023"/>
                      </a:lnTo>
                      <a:lnTo>
                        <a:pt x="15786" y="61023"/>
                      </a:lnTo>
                      <a:lnTo>
                        <a:pt x="0" y="53657"/>
                      </a:lnTo>
                      <a:close/>
                    </a:path>
                    <a:path w="132079" h="94614">
                      <a:moveTo>
                        <a:pt x="51041" y="25780"/>
                      </a:moveTo>
                      <a:lnTo>
                        <a:pt x="15786" y="61023"/>
                      </a:lnTo>
                      <a:lnTo>
                        <a:pt x="114693" y="61023"/>
                      </a:lnTo>
                      <a:lnTo>
                        <a:pt x="122059" y="53657"/>
                      </a:lnTo>
                      <a:lnTo>
                        <a:pt x="122059" y="38925"/>
                      </a:lnTo>
                      <a:lnTo>
                        <a:pt x="122439" y="37871"/>
                      </a:lnTo>
                      <a:lnTo>
                        <a:pt x="61023" y="37871"/>
                      </a:lnTo>
                      <a:lnTo>
                        <a:pt x="51041" y="25780"/>
                      </a:lnTo>
                      <a:close/>
                    </a:path>
                    <a:path w="132079" h="94614">
                      <a:moveTo>
                        <a:pt x="114693" y="0"/>
                      </a:moveTo>
                      <a:lnTo>
                        <a:pt x="91554" y="10515"/>
                      </a:lnTo>
                      <a:lnTo>
                        <a:pt x="79438" y="24726"/>
                      </a:lnTo>
                      <a:lnTo>
                        <a:pt x="66293" y="37871"/>
                      </a:lnTo>
                      <a:lnTo>
                        <a:pt x="122439" y="37871"/>
                      </a:lnTo>
                      <a:lnTo>
                        <a:pt x="131533" y="12623"/>
                      </a:lnTo>
                      <a:lnTo>
                        <a:pt x="114693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5" name="object 32">
                  <a:extLst>
                    <a:ext uri="{FF2B5EF4-FFF2-40B4-BE49-F238E27FC236}">
                      <a16:creationId xmlns:a16="http://schemas.microsoft.com/office/drawing/2014/main" xmlns="" id="{6CA6E39E-DFB7-4D2A-87F8-D56898FC653D}"/>
                    </a:ext>
                  </a:extLst>
                </p:cNvPr>
                <p:cNvSpPr/>
                <p:nvPr/>
              </p:nvSpPr>
              <p:spPr>
                <a:xfrm>
                  <a:off x="5417624" y="1016511"/>
                  <a:ext cx="109157" cy="7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79" h="94614">
                      <a:moveTo>
                        <a:pt x="2108" y="62077"/>
                      </a:moveTo>
                      <a:lnTo>
                        <a:pt x="0" y="53657"/>
                      </a:lnTo>
                      <a:lnTo>
                        <a:pt x="15786" y="61023"/>
                      </a:lnTo>
                      <a:lnTo>
                        <a:pt x="23672" y="53136"/>
                      </a:lnTo>
                      <a:lnTo>
                        <a:pt x="34721" y="42087"/>
                      </a:lnTo>
                      <a:lnTo>
                        <a:pt x="51041" y="25780"/>
                      </a:lnTo>
                      <a:lnTo>
                        <a:pt x="61023" y="37871"/>
                      </a:lnTo>
                      <a:lnTo>
                        <a:pt x="66293" y="37871"/>
                      </a:lnTo>
                      <a:lnTo>
                        <a:pt x="79438" y="24726"/>
                      </a:lnTo>
                      <a:lnTo>
                        <a:pt x="91554" y="10515"/>
                      </a:lnTo>
                      <a:lnTo>
                        <a:pt x="114693" y="0"/>
                      </a:lnTo>
                      <a:lnTo>
                        <a:pt x="131533" y="12623"/>
                      </a:lnTo>
                      <a:lnTo>
                        <a:pt x="122059" y="38925"/>
                      </a:lnTo>
                      <a:lnTo>
                        <a:pt x="122059" y="53657"/>
                      </a:lnTo>
                      <a:lnTo>
                        <a:pt x="111010" y="64706"/>
                      </a:lnTo>
                      <a:lnTo>
                        <a:pt x="93649" y="72605"/>
                      </a:lnTo>
                      <a:lnTo>
                        <a:pt x="74714" y="79971"/>
                      </a:lnTo>
                      <a:lnTo>
                        <a:pt x="55765" y="79971"/>
                      </a:lnTo>
                      <a:lnTo>
                        <a:pt x="41567" y="94183"/>
                      </a:lnTo>
                      <a:lnTo>
                        <a:pt x="18948" y="86283"/>
                      </a:lnTo>
                      <a:lnTo>
                        <a:pt x="7365" y="69443"/>
                      </a:lnTo>
                      <a:lnTo>
                        <a:pt x="2108" y="62077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6" name="object 33">
                  <a:extLst>
                    <a:ext uri="{FF2B5EF4-FFF2-40B4-BE49-F238E27FC236}">
                      <a16:creationId xmlns:a16="http://schemas.microsoft.com/office/drawing/2014/main" xmlns="" id="{A0FC4781-F344-48B9-89E6-F295E41E82AA}"/>
                    </a:ext>
                  </a:extLst>
                </p:cNvPr>
                <p:cNvSpPr/>
                <p:nvPr/>
              </p:nvSpPr>
              <p:spPr>
                <a:xfrm>
                  <a:off x="5243699" y="1082609"/>
                  <a:ext cx="170033" cy="15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39" h="193039">
                      <a:moveTo>
                        <a:pt x="12623" y="62077"/>
                      </a:moveTo>
                      <a:lnTo>
                        <a:pt x="7365" y="75755"/>
                      </a:lnTo>
                      <a:lnTo>
                        <a:pt x="15786" y="84162"/>
                      </a:lnTo>
                      <a:lnTo>
                        <a:pt x="0" y="92583"/>
                      </a:lnTo>
                      <a:lnTo>
                        <a:pt x="0" y="112572"/>
                      </a:lnTo>
                      <a:lnTo>
                        <a:pt x="12636" y="125209"/>
                      </a:lnTo>
                      <a:lnTo>
                        <a:pt x="9474" y="139941"/>
                      </a:lnTo>
                      <a:lnTo>
                        <a:pt x="21043" y="139941"/>
                      </a:lnTo>
                      <a:lnTo>
                        <a:pt x="35775" y="154673"/>
                      </a:lnTo>
                      <a:lnTo>
                        <a:pt x="31572" y="171500"/>
                      </a:lnTo>
                      <a:lnTo>
                        <a:pt x="50507" y="180975"/>
                      </a:lnTo>
                      <a:lnTo>
                        <a:pt x="75768" y="182029"/>
                      </a:lnTo>
                      <a:lnTo>
                        <a:pt x="86296" y="192544"/>
                      </a:lnTo>
                      <a:lnTo>
                        <a:pt x="105232" y="192544"/>
                      </a:lnTo>
                      <a:lnTo>
                        <a:pt x="127317" y="186232"/>
                      </a:lnTo>
                      <a:lnTo>
                        <a:pt x="127317" y="169392"/>
                      </a:lnTo>
                      <a:lnTo>
                        <a:pt x="113639" y="156768"/>
                      </a:lnTo>
                      <a:lnTo>
                        <a:pt x="121005" y="149402"/>
                      </a:lnTo>
                      <a:lnTo>
                        <a:pt x="138158" y="149402"/>
                      </a:lnTo>
                      <a:lnTo>
                        <a:pt x="151523" y="125209"/>
                      </a:lnTo>
                      <a:lnTo>
                        <a:pt x="169938" y="106794"/>
                      </a:lnTo>
                      <a:lnTo>
                        <a:pt x="185724" y="106794"/>
                      </a:lnTo>
                      <a:lnTo>
                        <a:pt x="194665" y="97853"/>
                      </a:lnTo>
                      <a:lnTo>
                        <a:pt x="197821" y="88379"/>
                      </a:lnTo>
                      <a:lnTo>
                        <a:pt x="168363" y="88379"/>
                      </a:lnTo>
                      <a:lnTo>
                        <a:pt x="156875" y="79959"/>
                      </a:lnTo>
                      <a:lnTo>
                        <a:pt x="86296" y="79959"/>
                      </a:lnTo>
                      <a:lnTo>
                        <a:pt x="80228" y="74701"/>
                      </a:lnTo>
                      <a:lnTo>
                        <a:pt x="62090" y="74701"/>
                      </a:lnTo>
                      <a:lnTo>
                        <a:pt x="55778" y="68389"/>
                      </a:lnTo>
                      <a:lnTo>
                        <a:pt x="24206" y="68389"/>
                      </a:lnTo>
                      <a:lnTo>
                        <a:pt x="12623" y="62077"/>
                      </a:lnTo>
                      <a:close/>
                    </a:path>
                    <a:path w="205739" h="193039">
                      <a:moveTo>
                        <a:pt x="138158" y="149402"/>
                      </a:moveTo>
                      <a:lnTo>
                        <a:pt x="121005" y="149402"/>
                      </a:lnTo>
                      <a:lnTo>
                        <a:pt x="132054" y="160451"/>
                      </a:lnTo>
                      <a:lnTo>
                        <a:pt x="138158" y="149402"/>
                      </a:lnTo>
                      <a:close/>
                    </a:path>
                    <a:path w="205739" h="193039">
                      <a:moveTo>
                        <a:pt x="185724" y="106794"/>
                      </a:moveTo>
                      <a:lnTo>
                        <a:pt x="169938" y="106794"/>
                      </a:lnTo>
                      <a:lnTo>
                        <a:pt x="177838" y="114681"/>
                      </a:lnTo>
                      <a:lnTo>
                        <a:pt x="185724" y="106794"/>
                      </a:lnTo>
                      <a:close/>
                    </a:path>
                    <a:path w="205739" h="193039">
                      <a:moveTo>
                        <a:pt x="180987" y="75755"/>
                      </a:moveTo>
                      <a:lnTo>
                        <a:pt x="168363" y="88379"/>
                      </a:lnTo>
                      <a:lnTo>
                        <a:pt x="197821" y="88379"/>
                      </a:lnTo>
                      <a:lnTo>
                        <a:pt x="199923" y="82067"/>
                      </a:lnTo>
                      <a:lnTo>
                        <a:pt x="180987" y="75755"/>
                      </a:lnTo>
                      <a:close/>
                    </a:path>
                    <a:path w="205739" h="193039">
                      <a:moveTo>
                        <a:pt x="98907" y="14719"/>
                      </a:moveTo>
                      <a:lnTo>
                        <a:pt x="68402" y="24180"/>
                      </a:lnTo>
                      <a:lnTo>
                        <a:pt x="70510" y="43129"/>
                      </a:lnTo>
                      <a:lnTo>
                        <a:pt x="97866" y="70485"/>
                      </a:lnTo>
                      <a:lnTo>
                        <a:pt x="86296" y="79959"/>
                      </a:lnTo>
                      <a:lnTo>
                        <a:pt x="156875" y="79959"/>
                      </a:lnTo>
                      <a:lnTo>
                        <a:pt x="152577" y="76809"/>
                      </a:lnTo>
                      <a:lnTo>
                        <a:pt x="133642" y="65227"/>
                      </a:lnTo>
                      <a:lnTo>
                        <a:pt x="114693" y="51549"/>
                      </a:lnTo>
                      <a:lnTo>
                        <a:pt x="121005" y="37871"/>
                      </a:lnTo>
                      <a:lnTo>
                        <a:pt x="131013" y="27876"/>
                      </a:lnTo>
                      <a:lnTo>
                        <a:pt x="184146" y="27876"/>
                      </a:lnTo>
                      <a:lnTo>
                        <a:pt x="184265" y="27343"/>
                      </a:lnTo>
                      <a:lnTo>
                        <a:pt x="111544" y="27343"/>
                      </a:lnTo>
                      <a:lnTo>
                        <a:pt x="98907" y="14719"/>
                      </a:lnTo>
                      <a:close/>
                    </a:path>
                    <a:path w="205739" h="193039">
                      <a:moveTo>
                        <a:pt x="70510" y="66281"/>
                      </a:moveTo>
                      <a:lnTo>
                        <a:pt x="62090" y="74701"/>
                      </a:lnTo>
                      <a:lnTo>
                        <a:pt x="80228" y="74701"/>
                      </a:lnTo>
                      <a:lnTo>
                        <a:pt x="70510" y="66281"/>
                      </a:lnTo>
                      <a:close/>
                    </a:path>
                    <a:path w="205739" h="193039">
                      <a:moveTo>
                        <a:pt x="184146" y="27876"/>
                      </a:moveTo>
                      <a:lnTo>
                        <a:pt x="131013" y="27876"/>
                      </a:lnTo>
                      <a:lnTo>
                        <a:pt x="138912" y="54711"/>
                      </a:lnTo>
                      <a:lnTo>
                        <a:pt x="151002" y="66802"/>
                      </a:lnTo>
                      <a:lnTo>
                        <a:pt x="171513" y="70485"/>
                      </a:lnTo>
                      <a:lnTo>
                        <a:pt x="184149" y="65227"/>
                      </a:lnTo>
                      <a:lnTo>
                        <a:pt x="194665" y="65227"/>
                      </a:lnTo>
                      <a:lnTo>
                        <a:pt x="205178" y="54698"/>
                      </a:lnTo>
                      <a:lnTo>
                        <a:pt x="199923" y="32613"/>
                      </a:lnTo>
                      <a:lnTo>
                        <a:pt x="183095" y="32613"/>
                      </a:lnTo>
                      <a:lnTo>
                        <a:pt x="184146" y="27876"/>
                      </a:lnTo>
                      <a:close/>
                    </a:path>
                    <a:path w="205739" h="193039">
                      <a:moveTo>
                        <a:pt x="50507" y="63119"/>
                      </a:moveTo>
                      <a:lnTo>
                        <a:pt x="24206" y="68389"/>
                      </a:lnTo>
                      <a:lnTo>
                        <a:pt x="55778" y="68389"/>
                      </a:lnTo>
                      <a:lnTo>
                        <a:pt x="50507" y="63119"/>
                      </a:lnTo>
                      <a:close/>
                    </a:path>
                    <a:path w="205739" h="193039">
                      <a:moveTo>
                        <a:pt x="187299" y="0"/>
                      </a:moveTo>
                      <a:lnTo>
                        <a:pt x="173621" y="4203"/>
                      </a:lnTo>
                      <a:lnTo>
                        <a:pt x="139953" y="4203"/>
                      </a:lnTo>
                      <a:lnTo>
                        <a:pt x="128904" y="15252"/>
                      </a:lnTo>
                      <a:lnTo>
                        <a:pt x="111544" y="27343"/>
                      </a:lnTo>
                      <a:lnTo>
                        <a:pt x="184265" y="27343"/>
                      </a:lnTo>
                      <a:lnTo>
                        <a:pt x="187299" y="13665"/>
                      </a:lnTo>
                      <a:lnTo>
                        <a:pt x="187299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7" name="object 34">
                  <a:extLst>
                    <a:ext uri="{FF2B5EF4-FFF2-40B4-BE49-F238E27FC236}">
                      <a16:creationId xmlns:a16="http://schemas.microsoft.com/office/drawing/2014/main" xmlns="" id="{B48BF5DB-0E63-4CCD-8FB2-4B73B3619525}"/>
                    </a:ext>
                  </a:extLst>
                </p:cNvPr>
                <p:cNvSpPr/>
                <p:nvPr/>
              </p:nvSpPr>
              <p:spPr>
                <a:xfrm>
                  <a:off x="5243699" y="1082609"/>
                  <a:ext cx="170033" cy="15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39" h="193039">
                      <a:moveTo>
                        <a:pt x="173621" y="4203"/>
                      </a:moveTo>
                      <a:lnTo>
                        <a:pt x="139953" y="4203"/>
                      </a:lnTo>
                      <a:lnTo>
                        <a:pt x="128904" y="15252"/>
                      </a:lnTo>
                      <a:lnTo>
                        <a:pt x="111544" y="27343"/>
                      </a:lnTo>
                      <a:lnTo>
                        <a:pt x="98907" y="14719"/>
                      </a:lnTo>
                      <a:lnTo>
                        <a:pt x="68402" y="24180"/>
                      </a:lnTo>
                      <a:lnTo>
                        <a:pt x="70510" y="43129"/>
                      </a:lnTo>
                      <a:lnTo>
                        <a:pt x="78397" y="51028"/>
                      </a:lnTo>
                      <a:lnTo>
                        <a:pt x="89966" y="62598"/>
                      </a:lnTo>
                      <a:lnTo>
                        <a:pt x="97866" y="70485"/>
                      </a:lnTo>
                      <a:lnTo>
                        <a:pt x="86296" y="79959"/>
                      </a:lnTo>
                      <a:lnTo>
                        <a:pt x="70510" y="66281"/>
                      </a:lnTo>
                      <a:lnTo>
                        <a:pt x="62090" y="74701"/>
                      </a:lnTo>
                      <a:lnTo>
                        <a:pt x="50507" y="63119"/>
                      </a:lnTo>
                      <a:lnTo>
                        <a:pt x="24206" y="68389"/>
                      </a:lnTo>
                      <a:lnTo>
                        <a:pt x="12623" y="62077"/>
                      </a:lnTo>
                      <a:lnTo>
                        <a:pt x="7365" y="75755"/>
                      </a:lnTo>
                      <a:lnTo>
                        <a:pt x="15786" y="84162"/>
                      </a:lnTo>
                      <a:lnTo>
                        <a:pt x="0" y="92583"/>
                      </a:lnTo>
                      <a:lnTo>
                        <a:pt x="0" y="112572"/>
                      </a:lnTo>
                      <a:lnTo>
                        <a:pt x="12636" y="125209"/>
                      </a:lnTo>
                      <a:lnTo>
                        <a:pt x="9474" y="139941"/>
                      </a:lnTo>
                      <a:lnTo>
                        <a:pt x="21043" y="139941"/>
                      </a:lnTo>
                      <a:lnTo>
                        <a:pt x="35775" y="154673"/>
                      </a:lnTo>
                      <a:lnTo>
                        <a:pt x="31572" y="171500"/>
                      </a:lnTo>
                      <a:lnTo>
                        <a:pt x="50507" y="180975"/>
                      </a:lnTo>
                      <a:lnTo>
                        <a:pt x="75768" y="182029"/>
                      </a:lnTo>
                      <a:lnTo>
                        <a:pt x="86296" y="192544"/>
                      </a:lnTo>
                      <a:lnTo>
                        <a:pt x="105232" y="192544"/>
                      </a:lnTo>
                      <a:lnTo>
                        <a:pt x="127317" y="186232"/>
                      </a:lnTo>
                      <a:lnTo>
                        <a:pt x="127317" y="169392"/>
                      </a:lnTo>
                      <a:lnTo>
                        <a:pt x="113639" y="156768"/>
                      </a:lnTo>
                      <a:lnTo>
                        <a:pt x="121005" y="149402"/>
                      </a:lnTo>
                      <a:lnTo>
                        <a:pt x="132054" y="160451"/>
                      </a:lnTo>
                      <a:lnTo>
                        <a:pt x="151523" y="125209"/>
                      </a:lnTo>
                      <a:lnTo>
                        <a:pt x="169938" y="106794"/>
                      </a:lnTo>
                      <a:lnTo>
                        <a:pt x="177838" y="114681"/>
                      </a:lnTo>
                      <a:lnTo>
                        <a:pt x="194665" y="97853"/>
                      </a:lnTo>
                      <a:lnTo>
                        <a:pt x="199923" y="82067"/>
                      </a:lnTo>
                      <a:lnTo>
                        <a:pt x="180987" y="75755"/>
                      </a:lnTo>
                      <a:lnTo>
                        <a:pt x="168363" y="88379"/>
                      </a:lnTo>
                      <a:lnTo>
                        <a:pt x="152577" y="76809"/>
                      </a:lnTo>
                      <a:lnTo>
                        <a:pt x="133642" y="65227"/>
                      </a:lnTo>
                      <a:lnTo>
                        <a:pt x="114693" y="51549"/>
                      </a:lnTo>
                      <a:lnTo>
                        <a:pt x="121005" y="37871"/>
                      </a:lnTo>
                      <a:lnTo>
                        <a:pt x="131013" y="27876"/>
                      </a:lnTo>
                      <a:lnTo>
                        <a:pt x="138899" y="54698"/>
                      </a:lnTo>
                      <a:lnTo>
                        <a:pt x="151002" y="66802"/>
                      </a:lnTo>
                      <a:lnTo>
                        <a:pt x="171513" y="70485"/>
                      </a:lnTo>
                      <a:lnTo>
                        <a:pt x="184149" y="65227"/>
                      </a:lnTo>
                      <a:lnTo>
                        <a:pt x="194665" y="65227"/>
                      </a:lnTo>
                      <a:lnTo>
                        <a:pt x="205181" y="54711"/>
                      </a:lnTo>
                      <a:lnTo>
                        <a:pt x="199923" y="32613"/>
                      </a:lnTo>
                      <a:lnTo>
                        <a:pt x="183095" y="32613"/>
                      </a:lnTo>
                      <a:lnTo>
                        <a:pt x="187299" y="13665"/>
                      </a:lnTo>
                      <a:lnTo>
                        <a:pt x="187299" y="0"/>
                      </a:lnTo>
                      <a:lnTo>
                        <a:pt x="173621" y="4203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8" name="object 35">
                  <a:extLst>
                    <a:ext uri="{FF2B5EF4-FFF2-40B4-BE49-F238E27FC236}">
                      <a16:creationId xmlns:a16="http://schemas.microsoft.com/office/drawing/2014/main" xmlns="" id="{B50B9E45-F9DC-4274-BC7D-193453273296}"/>
                    </a:ext>
                  </a:extLst>
                </p:cNvPr>
                <p:cNvSpPr/>
                <p:nvPr/>
              </p:nvSpPr>
              <p:spPr>
                <a:xfrm>
                  <a:off x="5394146" y="1238260"/>
                  <a:ext cx="24665" cy="3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 h="43180">
                      <a:moveTo>
                        <a:pt x="22097" y="0"/>
                      </a:moveTo>
                      <a:lnTo>
                        <a:pt x="9474" y="1054"/>
                      </a:lnTo>
                      <a:lnTo>
                        <a:pt x="0" y="9474"/>
                      </a:lnTo>
                      <a:lnTo>
                        <a:pt x="7365" y="30518"/>
                      </a:lnTo>
                      <a:lnTo>
                        <a:pt x="19469" y="42621"/>
                      </a:lnTo>
                      <a:lnTo>
                        <a:pt x="29463" y="23152"/>
                      </a:lnTo>
                      <a:lnTo>
                        <a:pt x="29463" y="7366"/>
                      </a:lnTo>
                      <a:lnTo>
                        <a:pt x="22097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39" name="object 36">
                  <a:extLst>
                    <a:ext uri="{FF2B5EF4-FFF2-40B4-BE49-F238E27FC236}">
                      <a16:creationId xmlns:a16="http://schemas.microsoft.com/office/drawing/2014/main" xmlns="" id="{AECF47EB-B0C7-4B82-B5DD-BB70D9C95369}"/>
                    </a:ext>
                  </a:extLst>
                </p:cNvPr>
                <p:cNvSpPr/>
                <p:nvPr/>
              </p:nvSpPr>
              <p:spPr>
                <a:xfrm>
                  <a:off x="5394146" y="1238260"/>
                  <a:ext cx="24665" cy="3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45" h="43180">
                      <a:moveTo>
                        <a:pt x="9474" y="1054"/>
                      </a:moveTo>
                      <a:lnTo>
                        <a:pt x="0" y="9474"/>
                      </a:lnTo>
                      <a:lnTo>
                        <a:pt x="7365" y="30518"/>
                      </a:lnTo>
                      <a:lnTo>
                        <a:pt x="19469" y="42621"/>
                      </a:lnTo>
                      <a:lnTo>
                        <a:pt x="29463" y="23152"/>
                      </a:lnTo>
                      <a:lnTo>
                        <a:pt x="29463" y="7366"/>
                      </a:lnTo>
                      <a:lnTo>
                        <a:pt x="22097" y="0"/>
                      </a:lnTo>
                      <a:lnTo>
                        <a:pt x="9474" y="1054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0" name="object 37">
                  <a:extLst>
                    <a:ext uri="{FF2B5EF4-FFF2-40B4-BE49-F238E27FC236}">
                      <a16:creationId xmlns:a16="http://schemas.microsoft.com/office/drawing/2014/main" xmlns="" id="{752858CD-2412-4825-8EE0-CE043566D3D5}"/>
                    </a:ext>
                  </a:extLst>
                </p:cNvPr>
                <p:cNvSpPr/>
                <p:nvPr/>
              </p:nvSpPr>
              <p:spPr>
                <a:xfrm>
                  <a:off x="5427622" y="1234775"/>
                  <a:ext cx="83442" cy="72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4" h="87630">
                      <a:moveTo>
                        <a:pt x="37350" y="0"/>
                      </a:moveTo>
                      <a:lnTo>
                        <a:pt x="24206" y="12115"/>
                      </a:lnTo>
                      <a:lnTo>
                        <a:pt x="0" y="36309"/>
                      </a:lnTo>
                      <a:lnTo>
                        <a:pt x="6845" y="52616"/>
                      </a:lnTo>
                      <a:lnTo>
                        <a:pt x="18427" y="64198"/>
                      </a:lnTo>
                      <a:lnTo>
                        <a:pt x="11048" y="81026"/>
                      </a:lnTo>
                      <a:lnTo>
                        <a:pt x="17373" y="87350"/>
                      </a:lnTo>
                      <a:lnTo>
                        <a:pt x="26835" y="67360"/>
                      </a:lnTo>
                      <a:lnTo>
                        <a:pt x="51041" y="62090"/>
                      </a:lnTo>
                      <a:lnTo>
                        <a:pt x="72085" y="53670"/>
                      </a:lnTo>
                      <a:lnTo>
                        <a:pt x="100495" y="36842"/>
                      </a:lnTo>
                      <a:lnTo>
                        <a:pt x="85763" y="9486"/>
                      </a:lnTo>
                      <a:lnTo>
                        <a:pt x="65773" y="9486"/>
                      </a:lnTo>
                      <a:lnTo>
                        <a:pt x="3735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1" name="object 38">
                  <a:extLst>
                    <a:ext uri="{FF2B5EF4-FFF2-40B4-BE49-F238E27FC236}">
                      <a16:creationId xmlns:a16="http://schemas.microsoft.com/office/drawing/2014/main" xmlns="" id="{66FC11B2-E9D6-4116-A36C-6043F83D99CB}"/>
                    </a:ext>
                  </a:extLst>
                </p:cNvPr>
                <p:cNvSpPr/>
                <p:nvPr/>
              </p:nvSpPr>
              <p:spPr>
                <a:xfrm>
                  <a:off x="5427622" y="1234775"/>
                  <a:ext cx="83442" cy="72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4" h="87630">
                      <a:moveTo>
                        <a:pt x="12103" y="24206"/>
                      </a:moveTo>
                      <a:lnTo>
                        <a:pt x="0" y="36309"/>
                      </a:lnTo>
                      <a:lnTo>
                        <a:pt x="6845" y="52616"/>
                      </a:lnTo>
                      <a:lnTo>
                        <a:pt x="18427" y="64198"/>
                      </a:lnTo>
                      <a:lnTo>
                        <a:pt x="11048" y="81026"/>
                      </a:lnTo>
                      <a:lnTo>
                        <a:pt x="17373" y="87350"/>
                      </a:lnTo>
                      <a:lnTo>
                        <a:pt x="26835" y="67360"/>
                      </a:lnTo>
                      <a:lnTo>
                        <a:pt x="51041" y="62090"/>
                      </a:lnTo>
                      <a:lnTo>
                        <a:pt x="72085" y="53670"/>
                      </a:lnTo>
                      <a:lnTo>
                        <a:pt x="100495" y="36842"/>
                      </a:lnTo>
                      <a:lnTo>
                        <a:pt x="85763" y="9486"/>
                      </a:lnTo>
                      <a:lnTo>
                        <a:pt x="65773" y="9486"/>
                      </a:lnTo>
                      <a:lnTo>
                        <a:pt x="37350" y="0"/>
                      </a:lnTo>
                      <a:lnTo>
                        <a:pt x="24206" y="12115"/>
                      </a:lnTo>
                      <a:lnTo>
                        <a:pt x="12103" y="24206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2" name="object 39">
                  <a:extLst>
                    <a:ext uri="{FF2B5EF4-FFF2-40B4-BE49-F238E27FC236}">
                      <a16:creationId xmlns:a16="http://schemas.microsoft.com/office/drawing/2014/main" xmlns="" id="{7C1FA81C-143C-4C18-96FE-4B69522E9DC9}"/>
                    </a:ext>
                  </a:extLst>
                </p:cNvPr>
                <p:cNvSpPr/>
                <p:nvPr/>
              </p:nvSpPr>
              <p:spPr>
                <a:xfrm>
                  <a:off x="5220225" y="1208696"/>
                  <a:ext cx="26240" cy="29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0" h="36194">
                      <a:moveTo>
                        <a:pt x="0" y="0"/>
                      </a:moveTo>
                      <a:lnTo>
                        <a:pt x="11049" y="11048"/>
                      </a:lnTo>
                      <a:lnTo>
                        <a:pt x="17881" y="35775"/>
                      </a:lnTo>
                      <a:lnTo>
                        <a:pt x="31559" y="35775"/>
                      </a:lnTo>
                      <a:lnTo>
                        <a:pt x="31559" y="22085"/>
                      </a:lnTo>
                      <a:lnTo>
                        <a:pt x="26301" y="10515"/>
                      </a:lnTo>
                      <a:lnTo>
                        <a:pt x="16827" y="10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3" name="object 40">
                  <a:extLst>
                    <a:ext uri="{FF2B5EF4-FFF2-40B4-BE49-F238E27FC236}">
                      <a16:creationId xmlns:a16="http://schemas.microsoft.com/office/drawing/2014/main" xmlns="" id="{014DE77D-2520-412E-8ABA-A3513D110A59}"/>
                    </a:ext>
                  </a:extLst>
                </p:cNvPr>
                <p:cNvSpPr/>
                <p:nvPr/>
              </p:nvSpPr>
              <p:spPr>
                <a:xfrm>
                  <a:off x="5220225" y="1208696"/>
                  <a:ext cx="26240" cy="29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0" h="36194">
                      <a:moveTo>
                        <a:pt x="26301" y="10515"/>
                      </a:moveTo>
                      <a:lnTo>
                        <a:pt x="16827" y="1054"/>
                      </a:lnTo>
                      <a:lnTo>
                        <a:pt x="0" y="0"/>
                      </a:lnTo>
                      <a:lnTo>
                        <a:pt x="11049" y="11048"/>
                      </a:lnTo>
                      <a:lnTo>
                        <a:pt x="17881" y="35775"/>
                      </a:lnTo>
                      <a:lnTo>
                        <a:pt x="31559" y="35775"/>
                      </a:lnTo>
                      <a:lnTo>
                        <a:pt x="31559" y="22085"/>
                      </a:lnTo>
                      <a:lnTo>
                        <a:pt x="26301" y="10515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4" name="object 41">
                  <a:extLst>
                    <a:ext uri="{FF2B5EF4-FFF2-40B4-BE49-F238E27FC236}">
                      <a16:creationId xmlns:a16="http://schemas.microsoft.com/office/drawing/2014/main" xmlns="" id="{94D0BFF3-932F-47B9-9F36-46FCBA4D18AB}"/>
                    </a:ext>
                  </a:extLst>
                </p:cNvPr>
                <p:cNvSpPr/>
                <p:nvPr/>
              </p:nvSpPr>
              <p:spPr>
                <a:xfrm>
                  <a:off x="5368884" y="943460"/>
                  <a:ext cx="12595" cy="15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18414">
                      <a:moveTo>
                        <a:pt x="6311" y="0"/>
                      </a:moveTo>
                      <a:lnTo>
                        <a:pt x="0" y="11582"/>
                      </a:lnTo>
                      <a:lnTo>
                        <a:pt x="6845" y="18415"/>
                      </a:lnTo>
                      <a:lnTo>
                        <a:pt x="14732" y="11582"/>
                      </a:lnTo>
                      <a:lnTo>
                        <a:pt x="6311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5" name="object 42">
                  <a:extLst>
                    <a:ext uri="{FF2B5EF4-FFF2-40B4-BE49-F238E27FC236}">
                      <a16:creationId xmlns:a16="http://schemas.microsoft.com/office/drawing/2014/main" xmlns="" id="{6863E3E0-EBB3-4C45-AEBF-06469F966AF7}"/>
                    </a:ext>
                  </a:extLst>
                </p:cNvPr>
                <p:cNvSpPr/>
                <p:nvPr/>
              </p:nvSpPr>
              <p:spPr>
                <a:xfrm>
                  <a:off x="5368884" y="943460"/>
                  <a:ext cx="12595" cy="15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18414">
                      <a:moveTo>
                        <a:pt x="6311" y="0"/>
                      </a:moveTo>
                      <a:lnTo>
                        <a:pt x="0" y="11582"/>
                      </a:lnTo>
                      <a:lnTo>
                        <a:pt x="6845" y="18415"/>
                      </a:lnTo>
                      <a:lnTo>
                        <a:pt x="14732" y="11582"/>
                      </a:lnTo>
                      <a:lnTo>
                        <a:pt x="6311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6" name="object 43">
                  <a:extLst>
                    <a:ext uri="{FF2B5EF4-FFF2-40B4-BE49-F238E27FC236}">
                      <a16:creationId xmlns:a16="http://schemas.microsoft.com/office/drawing/2014/main" xmlns="" id="{227C442C-9D0F-48D0-8B8C-96A6FC6F8E8C}"/>
                    </a:ext>
                  </a:extLst>
                </p:cNvPr>
                <p:cNvSpPr/>
                <p:nvPr/>
              </p:nvSpPr>
              <p:spPr>
                <a:xfrm>
                  <a:off x="5303666" y="1320007"/>
                  <a:ext cx="27289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2225">
                      <a:moveTo>
                        <a:pt x="6311" y="0"/>
                      </a:moveTo>
                      <a:lnTo>
                        <a:pt x="0" y="5257"/>
                      </a:lnTo>
                      <a:lnTo>
                        <a:pt x="11569" y="10515"/>
                      </a:lnTo>
                      <a:lnTo>
                        <a:pt x="26301" y="22098"/>
                      </a:lnTo>
                      <a:lnTo>
                        <a:pt x="32613" y="13677"/>
                      </a:lnTo>
                      <a:lnTo>
                        <a:pt x="26301" y="4203"/>
                      </a:lnTo>
                      <a:lnTo>
                        <a:pt x="6311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7" name="object 44">
                  <a:extLst>
                    <a:ext uri="{FF2B5EF4-FFF2-40B4-BE49-F238E27FC236}">
                      <a16:creationId xmlns:a16="http://schemas.microsoft.com/office/drawing/2014/main" xmlns="" id="{7F14F616-431C-4C51-B702-94DA9F9405FF}"/>
                    </a:ext>
                  </a:extLst>
                </p:cNvPr>
                <p:cNvSpPr/>
                <p:nvPr/>
              </p:nvSpPr>
              <p:spPr>
                <a:xfrm>
                  <a:off x="5303666" y="1320007"/>
                  <a:ext cx="27289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0" h="22225">
                      <a:moveTo>
                        <a:pt x="26301" y="4203"/>
                      </a:moveTo>
                      <a:lnTo>
                        <a:pt x="6311" y="0"/>
                      </a:lnTo>
                      <a:lnTo>
                        <a:pt x="0" y="5257"/>
                      </a:lnTo>
                      <a:lnTo>
                        <a:pt x="11569" y="10515"/>
                      </a:lnTo>
                      <a:lnTo>
                        <a:pt x="26301" y="22098"/>
                      </a:lnTo>
                      <a:lnTo>
                        <a:pt x="32613" y="13677"/>
                      </a:lnTo>
                      <a:lnTo>
                        <a:pt x="26301" y="4203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8" name="object 45">
                  <a:extLst>
                    <a:ext uri="{FF2B5EF4-FFF2-40B4-BE49-F238E27FC236}">
                      <a16:creationId xmlns:a16="http://schemas.microsoft.com/office/drawing/2014/main" xmlns="" id="{74AC228D-16A0-4184-811E-06AEC407F934}"/>
                    </a:ext>
                  </a:extLst>
                </p:cNvPr>
                <p:cNvSpPr/>
                <p:nvPr/>
              </p:nvSpPr>
              <p:spPr>
                <a:xfrm>
                  <a:off x="4162721" y="1626115"/>
                  <a:ext cx="12595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22225">
                      <a:moveTo>
                        <a:pt x="12623" y="0"/>
                      </a:moveTo>
                      <a:lnTo>
                        <a:pt x="0" y="6324"/>
                      </a:lnTo>
                      <a:lnTo>
                        <a:pt x="5257" y="22098"/>
                      </a:lnTo>
                      <a:lnTo>
                        <a:pt x="5257" y="17881"/>
                      </a:lnTo>
                      <a:lnTo>
                        <a:pt x="14719" y="15786"/>
                      </a:lnTo>
                      <a:lnTo>
                        <a:pt x="12623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49" name="object 46">
                  <a:extLst>
                    <a:ext uri="{FF2B5EF4-FFF2-40B4-BE49-F238E27FC236}">
                      <a16:creationId xmlns:a16="http://schemas.microsoft.com/office/drawing/2014/main" xmlns="" id="{659DB155-377E-445A-B92C-F0FAEF4C100D}"/>
                    </a:ext>
                  </a:extLst>
                </p:cNvPr>
                <p:cNvSpPr/>
                <p:nvPr/>
              </p:nvSpPr>
              <p:spPr>
                <a:xfrm>
                  <a:off x="4162721" y="1626115"/>
                  <a:ext cx="12595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22225">
                      <a:moveTo>
                        <a:pt x="12623" y="0"/>
                      </a:moveTo>
                      <a:lnTo>
                        <a:pt x="0" y="6324"/>
                      </a:lnTo>
                      <a:lnTo>
                        <a:pt x="5257" y="22098"/>
                      </a:lnTo>
                      <a:lnTo>
                        <a:pt x="5257" y="19989"/>
                      </a:lnTo>
                      <a:lnTo>
                        <a:pt x="5257" y="17881"/>
                      </a:lnTo>
                      <a:lnTo>
                        <a:pt x="14719" y="15786"/>
                      </a:lnTo>
                      <a:lnTo>
                        <a:pt x="12623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0" name="object 47">
                  <a:extLst>
                    <a:ext uri="{FF2B5EF4-FFF2-40B4-BE49-F238E27FC236}">
                      <a16:creationId xmlns:a16="http://schemas.microsoft.com/office/drawing/2014/main" xmlns="" id="{4FC90750-C030-4B63-92B6-A44D28295573}"/>
                    </a:ext>
                  </a:extLst>
                </p:cNvPr>
                <p:cNvSpPr/>
                <p:nvPr/>
              </p:nvSpPr>
              <p:spPr>
                <a:xfrm>
                  <a:off x="4088800" y="1547852"/>
                  <a:ext cx="14169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" h="22225">
                      <a:moveTo>
                        <a:pt x="11582" y="0"/>
                      </a:moveTo>
                      <a:lnTo>
                        <a:pt x="0" y="9461"/>
                      </a:lnTo>
                      <a:lnTo>
                        <a:pt x="6311" y="22098"/>
                      </a:lnTo>
                      <a:lnTo>
                        <a:pt x="16840" y="19989"/>
                      </a:lnTo>
                      <a:lnTo>
                        <a:pt x="11582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1" name="object 48">
                  <a:extLst>
                    <a:ext uri="{FF2B5EF4-FFF2-40B4-BE49-F238E27FC236}">
                      <a16:creationId xmlns:a16="http://schemas.microsoft.com/office/drawing/2014/main" xmlns="" id="{0FFAEAB1-92D6-49A4-8053-70DA4A463353}"/>
                    </a:ext>
                  </a:extLst>
                </p:cNvPr>
                <p:cNvSpPr/>
                <p:nvPr/>
              </p:nvSpPr>
              <p:spPr>
                <a:xfrm>
                  <a:off x="4088800" y="1547852"/>
                  <a:ext cx="14169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" h="22225">
                      <a:moveTo>
                        <a:pt x="11582" y="0"/>
                      </a:moveTo>
                      <a:lnTo>
                        <a:pt x="0" y="9461"/>
                      </a:lnTo>
                      <a:lnTo>
                        <a:pt x="6311" y="22098"/>
                      </a:lnTo>
                      <a:lnTo>
                        <a:pt x="16840" y="19989"/>
                      </a:lnTo>
                      <a:lnTo>
                        <a:pt x="11582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2" name="object 49">
                  <a:extLst>
                    <a:ext uri="{FF2B5EF4-FFF2-40B4-BE49-F238E27FC236}">
                      <a16:creationId xmlns:a16="http://schemas.microsoft.com/office/drawing/2014/main" xmlns="" id="{E652E1D6-AAEC-487B-B0D4-502822C57309}"/>
                    </a:ext>
                  </a:extLst>
                </p:cNvPr>
                <p:cNvSpPr/>
                <p:nvPr/>
              </p:nvSpPr>
              <p:spPr>
                <a:xfrm>
                  <a:off x="4093153" y="1661769"/>
                  <a:ext cx="23616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" h="21589">
                      <a:moveTo>
                        <a:pt x="2095" y="0"/>
                      </a:moveTo>
                      <a:lnTo>
                        <a:pt x="0" y="11569"/>
                      </a:lnTo>
                      <a:lnTo>
                        <a:pt x="17881" y="11569"/>
                      </a:lnTo>
                      <a:lnTo>
                        <a:pt x="27355" y="21043"/>
                      </a:lnTo>
                      <a:lnTo>
                        <a:pt x="28409" y="5257"/>
                      </a:lnTo>
                      <a:lnTo>
                        <a:pt x="2095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3" name="object 50">
                  <a:extLst>
                    <a:ext uri="{FF2B5EF4-FFF2-40B4-BE49-F238E27FC236}">
                      <a16:creationId xmlns:a16="http://schemas.microsoft.com/office/drawing/2014/main" xmlns="" id="{45864667-B8F9-4685-9A50-328B6922ECDA}"/>
                    </a:ext>
                  </a:extLst>
                </p:cNvPr>
                <p:cNvSpPr/>
                <p:nvPr/>
              </p:nvSpPr>
              <p:spPr>
                <a:xfrm>
                  <a:off x="4093153" y="1661769"/>
                  <a:ext cx="23616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" h="21589">
                      <a:moveTo>
                        <a:pt x="2095" y="0"/>
                      </a:moveTo>
                      <a:lnTo>
                        <a:pt x="0" y="11569"/>
                      </a:lnTo>
                      <a:lnTo>
                        <a:pt x="17881" y="11569"/>
                      </a:lnTo>
                      <a:lnTo>
                        <a:pt x="27355" y="21043"/>
                      </a:lnTo>
                      <a:lnTo>
                        <a:pt x="28409" y="5257"/>
                      </a:lnTo>
                      <a:lnTo>
                        <a:pt x="17881" y="3149"/>
                      </a:lnTo>
                      <a:lnTo>
                        <a:pt x="2095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xmlns="" id="{B4177C99-228B-4C11-A490-060A7969F39D}"/>
                    </a:ext>
                  </a:extLst>
                </p:cNvPr>
                <p:cNvSpPr/>
                <p:nvPr/>
              </p:nvSpPr>
              <p:spPr>
                <a:xfrm>
                  <a:off x="4039226" y="1146084"/>
                  <a:ext cx="18368" cy="1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" h="19050">
                      <a:moveTo>
                        <a:pt x="6324" y="0"/>
                      </a:moveTo>
                      <a:lnTo>
                        <a:pt x="0" y="6311"/>
                      </a:lnTo>
                      <a:lnTo>
                        <a:pt x="7365" y="10528"/>
                      </a:lnTo>
                      <a:lnTo>
                        <a:pt x="18948" y="18935"/>
                      </a:lnTo>
                      <a:lnTo>
                        <a:pt x="22110" y="8420"/>
                      </a:lnTo>
                      <a:lnTo>
                        <a:pt x="6324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5" name="object 52">
                  <a:extLst>
                    <a:ext uri="{FF2B5EF4-FFF2-40B4-BE49-F238E27FC236}">
                      <a16:creationId xmlns:a16="http://schemas.microsoft.com/office/drawing/2014/main" xmlns="" id="{C1DFDA46-F08C-47F1-83AD-19C0D7797AFE}"/>
                    </a:ext>
                  </a:extLst>
                </p:cNvPr>
                <p:cNvSpPr/>
                <p:nvPr/>
              </p:nvSpPr>
              <p:spPr>
                <a:xfrm>
                  <a:off x="4039226" y="1146084"/>
                  <a:ext cx="18368" cy="1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" h="19050">
                      <a:moveTo>
                        <a:pt x="6324" y="0"/>
                      </a:moveTo>
                      <a:lnTo>
                        <a:pt x="0" y="6311"/>
                      </a:lnTo>
                      <a:lnTo>
                        <a:pt x="7365" y="10528"/>
                      </a:lnTo>
                      <a:lnTo>
                        <a:pt x="18948" y="18935"/>
                      </a:lnTo>
                      <a:lnTo>
                        <a:pt x="22110" y="8420"/>
                      </a:lnTo>
                      <a:lnTo>
                        <a:pt x="6324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6" name="object 53">
                  <a:extLst>
                    <a:ext uri="{FF2B5EF4-FFF2-40B4-BE49-F238E27FC236}">
                      <a16:creationId xmlns:a16="http://schemas.microsoft.com/office/drawing/2014/main" xmlns="" id="{6AD08966-062D-40FA-9ABD-D28BACDC416E}"/>
                    </a:ext>
                  </a:extLst>
                </p:cNvPr>
                <p:cNvSpPr/>
                <p:nvPr/>
              </p:nvSpPr>
              <p:spPr>
                <a:xfrm>
                  <a:off x="3985318" y="1749592"/>
                  <a:ext cx="22041" cy="28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0" h="34925">
                      <a:moveTo>
                        <a:pt x="16840" y="0"/>
                      </a:moveTo>
                      <a:lnTo>
                        <a:pt x="7365" y="3162"/>
                      </a:lnTo>
                      <a:lnTo>
                        <a:pt x="0" y="12623"/>
                      </a:lnTo>
                      <a:lnTo>
                        <a:pt x="4203" y="25260"/>
                      </a:lnTo>
                      <a:lnTo>
                        <a:pt x="11582" y="34734"/>
                      </a:lnTo>
                      <a:lnTo>
                        <a:pt x="22097" y="23152"/>
                      </a:lnTo>
                      <a:lnTo>
                        <a:pt x="26301" y="9474"/>
                      </a:lnTo>
                      <a:lnTo>
                        <a:pt x="1684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7" name="object 54">
                  <a:extLst>
                    <a:ext uri="{FF2B5EF4-FFF2-40B4-BE49-F238E27FC236}">
                      <a16:creationId xmlns:a16="http://schemas.microsoft.com/office/drawing/2014/main" xmlns="" id="{3AFB43C2-5C33-4AC3-983F-0A9F91E1128F}"/>
                    </a:ext>
                  </a:extLst>
                </p:cNvPr>
                <p:cNvSpPr/>
                <p:nvPr/>
              </p:nvSpPr>
              <p:spPr>
                <a:xfrm>
                  <a:off x="3985318" y="1749592"/>
                  <a:ext cx="22041" cy="28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0" h="34925">
                      <a:moveTo>
                        <a:pt x="7365" y="3162"/>
                      </a:moveTo>
                      <a:lnTo>
                        <a:pt x="0" y="12623"/>
                      </a:lnTo>
                      <a:lnTo>
                        <a:pt x="4203" y="25260"/>
                      </a:lnTo>
                      <a:lnTo>
                        <a:pt x="11582" y="34734"/>
                      </a:lnTo>
                      <a:lnTo>
                        <a:pt x="22097" y="23152"/>
                      </a:lnTo>
                      <a:lnTo>
                        <a:pt x="26301" y="9474"/>
                      </a:lnTo>
                      <a:lnTo>
                        <a:pt x="16840" y="0"/>
                      </a:lnTo>
                      <a:lnTo>
                        <a:pt x="7365" y="3162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8" name="object 55">
                  <a:extLst>
                    <a:ext uri="{FF2B5EF4-FFF2-40B4-BE49-F238E27FC236}">
                      <a16:creationId xmlns:a16="http://schemas.microsoft.com/office/drawing/2014/main" xmlns="" id="{137EBE15-E860-41C1-8A2D-4C44B221A8BE}"/>
                    </a:ext>
                  </a:extLst>
                </p:cNvPr>
                <p:cNvSpPr/>
                <p:nvPr/>
              </p:nvSpPr>
              <p:spPr>
                <a:xfrm>
                  <a:off x="3927060" y="1779165"/>
                  <a:ext cx="40934" cy="28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29" h="34289">
                      <a:moveTo>
                        <a:pt x="36829" y="0"/>
                      </a:moveTo>
                      <a:lnTo>
                        <a:pt x="24193" y="3162"/>
                      </a:lnTo>
                      <a:lnTo>
                        <a:pt x="12611" y="14732"/>
                      </a:lnTo>
                      <a:lnTo>
                        <a:pt x="0" y="25260"/>
                      </a:lnTo>
                      <a:lnTo>
                        <a:pt x="11569" y="33667"/>
                      </a:lnTo>
                      <a:lnTo>
                        <a:pt x="21031" y="25260"/>
                      </a:lnTo>
                      <a:lnTo>
                        <a:pt x="35763" y="25260"/>
                      </a:lnTo>
                      <a:lnTo>
                        <a:pt x="49441" y="12623"/>
                      </a:lnTo>
                      <a:lnTo>
                        <a:pt x="36829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59" name="object 56">
                  <a:extLst>
                    <a:ext uri="{FF2B5EF4-FFF2-40B4-BE49-F238E27FC236}">
                      <a16:creationId xmlns:a16="http://schemas.microsoft.com/office/drawing/2014/main" xmlns="" id="{57E4CD40-76CF-4EDC-A5AE-DB1AB6472682}"/>
                    </a:ext>
                  </a:extLst>
                </p:cNvPr>
                <p:cNvSpPr/>
                <p:nvPr/>
              </p:nvSpPr>
              <p:spPr>
                <a:xfrm>
                  <a:off x="3927060" y="1779165"/>
                  <a:ext cx="40934" cy="28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29" h="34289">
                      <a:moveTo>
                        <a:pt x="24193" y="3162"/>
                      </a:moveTo>
                      <a:lnTo>
                        <a:pt x="12611" y="14732"/>
                      </a:lnTo>
                      <a:lnTo>
                        <a:pt x="0" y="25260"/>
                      </a:lnTo>
                      <a:lnTo>
                        <a:pt x="11569" y="33667"/>
                      </a:lnTo>
                      <a:lnTo>
                        <a:pt x="21031" y="25260"/>
                      </a:lnTo>
                      <a:lnTo>
                        <a:pt x="35763" y="25260"/>
                      </a:lnTo>
                      <a:lnTo>
                        <a:pt x="49441" y="12623"/>
                      </a:lnTo>
                      <a:lnTo>
                        <a:pt x="36829" y="0"/>
                      </a:lnTo>
                      <a:lnTo>
                        <a:pt x="24193" y="3162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0" name="object 57">
                  <a:extLst>
                    <a:ext uri="{FF2B5EF4-FFF2-40B4-BE49-F238E27FC236}">
                      <a16:creationId xmlns:a16="http://schemas.microsoft.com/office/drawing/2014/main" xmlns="" id="{858F3560-2FAD-406F-A558-9049C90C7F2E}"/>
                    </a:ext>
                  </a:extLst>
                </p:cNvPr>
                <p:cNvSpPr/>
                <p:nvPr/>
              </p:nvSpPr>
              <p:spPr>
                <a:xfrm>
                  <a:off x="3907922" y="1685250"/>
                  <a:ext cx="28864" cy="15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25" h="18414">
                      <a:moveTo>
                        <a:pt x="9474" y="0"/>
                      </a:moveTo>
                      <a:lnTo>
                        <a:pt x="0" y="8407"/>
                      </a:lnTo>
                      <a:lnTo>
                        <a:pt x="6311" y="17881"/>
                      </a:lnTo>
                      <a:lnTo>
                        <a:pt x="18935" y="9461"/>
                      </a:lnTo>
                      <a:lnTo>
                        <a:pt x="32854" y="9461"/>
                      </a:lnTo>
                      <a:lnTo>
                        <a:pt x="30518" y="4203"/>
                      </a:lnTo>
                      <a:lnTo>
                        <a:pt x="9474" y="0"/>
                      </a:lnTo>
                      <a:close/>
                    </a:path>
                    <a:path w="34925" h="18414">
                      <a:moveTo>
                        <a:pt x="32854" y="9461"/>
                      </a:moveTo>
                      <a:lnTo>
                        <a:pt x="18935" y="9461"/>
                      </a:lnTo>
                      <a:lnTo>
                        <a:pt x="34721" y="13665"/>
                      </a:lnTo>
                      <a:lnTo>
                        <a:pt x="32854" y="9461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1" name="object 58">
                  <a:extLst>
                    <a:ext uri="{FF2B5EF4-FFF2-40B4-BE49-F238E27FC236}">
                      <a16:creationId xmlns:a16="http://schemas.microsoft.com/office/drawing/2014/main" xmlns="" id="{D9AA5598-E290-4773-A0E0-09618073017D}"/>
                    </a:ext>
                  </a:extLst>
                </p:cNvPr>
                <p:cNvSpPr/>
                <p:nvPr/>
              </p:nvSpPr>
              <p:spPr>
                <a:xfrm>
                  <a:off x="3907922" y="1685250"/>
                  <a:ext cx="28864" cy="15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25" h="18414">
                      <a:moveTo>
                        <a:pt x="9474" y="0"/>
                      </a:moveTo>
                      <a:lnTo>
                        <a:pt x="0" y="8407"/>
                      </a:lnTo>
                      <a:lnTo>
                        <a:pt x="6311" y="17881"/>
                      </a:lnTo>
                      <a:lnTo>
                        <a:pt x="18935" y="9461"/>
                      </a:lnTo>
                      <a:lnTo>
                        <a:pt x="34721" y="13665"/>
                      </a:lnTo>
                      <a:lnTo>
                        <a:pt x="30518" y="4203"/>
                      </a:lnTo>
                      <a:lnTo>
                        <a:pt x="9474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2" name="object 59">
                  <a:extLst>
                    <a:ext uri="{FF2B5EF4-FFF2-40B4-BE49-F238E27FC236}">
                      <a16:creationId xmlns:a16="http://schemas.microsoft.com/office/drawing/2014/main" xmlns="" id="{AA50C667-06A8-4319-AFD3-03FF59053856}"/>
                    </a:ext>
                  </a:extLst>
                </p:cNvPr>
                <p:cNvSpPr/>
                <p:nvPr/>
              </p:nvSpPr>
              <p:spPr>
                <a:xfrm>
                  <a:off x="3871392" y="1720027"/>
                  <a:ext cx="15219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4" h="21589">
                      <a:moveTo>
                        <a:pt x="5270" y="0"/>
                      </a:moveTo>
                      <a:lnTo>
                        <a:pt x="0" y="13677"/>
                      </a:lnTo>
                      <a:lnTo>
                        <a:pt x="8420" y="21043"/>
                      </a:lnTo>
                      <a:lnTo>
                        <a:pt x="17894" y="9474"/>
                      </a:lnTo>
                      <a:lnTo>
                        <a:pt x="527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3" name="object 60">
                  <a:extLst>
                    <a:ext uri="{FF2B5EF4-FFF2-40B4-BE49-F238E27FC236}">
                      <a16:creationId xmlns:a16="http://schemas.microsoft.com/office/drawing/2014/main" xmlns="" id="{CEE7DE35-B609-459E-B67E-B592901B1B74}"/>
                    </a:ext>
                  </a:extLst>
                </p:cNvPr>
                <p:cNvSpPr/>
                <p:nvPr/>
              </p:nvSpPr>
              <p:spPr>
                <a:xfrm>
                  <a:off x="3871392" y="1720027"/>
                  <a:ext cx="15219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4" h="21589">
                      <a:moveTo>
                        <a:pt x="5270" y="0"/>
                      </a:moveTo>
                      <a:lnTo>
                        <a:pt x="0" y="13677"/>
                      </a:lnTo>
                      <a:lnTo>
                        <a:pt x="8420" y="21043"/>
                      </a:lnTo>
                      <a:lnTo>
                        <a:pt x="17894" y="9474"/>
                      </a:lnTo>
                      <a:lnTo>
                        <a:pt x="5270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4" name="object 61">
                  <a:extLst>
                    <a:ext uri="{FF2B5EF4-FFF2-40B4-BE49-F238E27FC236}">
                      <a16:creationId xmlns:a16="http://schemas.microsoft.com/office/drawing/2014/main" xmlns="" id="{D18C259A-1D07-4E7D-848A-75D46AD06DF6}"/>
                    </a:ext>
                  </a:extLst>
                </p:cNvPr>
                <p:cNvSpPr/>
                <p:nvPr/>
              </p:nvSpPr>
              <p:spPr>
                <a:xfrm>
                  <a:off x="3769660" y="1660906"/>
                  <a:ext cx="40934" cy="3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29" h="45719">
                      <a:moveTo>
                        <a:pt x="15786" y="3149"/>
                      </a:moveTo>
                      <a:lnTo>
                        <a:pt x="4203" y="11569"/>
                      </a:lnTo>
                      <a:lnTo>
                        <a:pt x="8420" y="21043"/>
                      </a:lnTo>
                      <a:lnTo>
                        <a:pt x="0" y="32613"/>
                      </a:lnTo>
                      <a:lnTo>
                        <a:pt x="2108" y="39979"/>
                      </a:lnTo>
                      <a:lnTo>
                        <a:pt x="21043" y="45237"/>
                      </a:lnTo>
                      <a:lnTo>
                        <a:pt x="38938" y="36817"/>
                      </a:lnTo>
                      <a:lnTo>
                        <a:pt x="49453" y="36817"/>
                      </a:lnTo>
                      <a:lnTo>
                        <a:pt x="49453" y="27343"/>
                      </a:lnTo>
                      <a:lnTo>
                        <a:pt x="32626" y="23139"/>
                      </a:lnTo>
                      <a:lnTo>
                        <a:pt x="41033" y="13677"/>
                      </a:lnTo>
                      <a:lnTo>
                        <a:pt x="34480" y="4203"/>
                      </a:lnTo>
                      <a:lnTo>
                        <a:pt x="20002" y="4203"/>
                      </a:lnTo>
                      <a:lnTo>
                        <a:pt x="15786" y="3149"/>
                      </a:lnTo>
                      <a:close/>
                    </a:path>
                    <a:path w="49529" h="45719">
                      <a:moveTo>
                        <a:pt x="49453" y="36817"/>
                      </a:moveTo>
                      <a:lnTo>
                        <a:pt x="38938" y="36817"/>
                      </a:lnTo>
                      <a:lnTo>
                        <a:pt x="49453" y="37884"/>
                      </a:lnTo>
                      <a:lnTo>
                        <a:pt x="49453" y="36817"/>
                      </a:lnTo>
                      <a:close/>
                    </a:path>
                    <a:path w="49529" h="45719">
                      <a:moveTo>
                        <a:pt x="31572" y="0"/>
                      </a:moveTo>
                      <a:lnTo>
                        <a:pt x="20002" y="4203"/>
                      </a:lnTo>
                      <a:lnTo>
                        <a:pt x="34480" y="4203"/>
                      </a:lnTo>
                      <a:lnTo>
                        <a:pt x="31572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5" name="object 62">
                  <a:extLst>
                    <a:ext uri="{FF2B5EF4-FFF2-40B4-BE49-F238E27FC236}">
                      <a16:creationId xmlns:a16="http://schemas.microsoft.com/office/drawing/2014/main" xmlns="" id="{8ABAF0A1-CC65-4E88-A81D-ACD354DD5CA0}"/>
                    </a:ext>
                  </a:extLst>
                </p:cNvPr>
                <p:cNvSpPr/>
                <p:nvPr/>
              </p:nvSpPr>
              <p:spPr>
                <a:xfrm>
                  <a:off x="3769660" y="1660906"/>
                  <a:ext cx="40934" cy="3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29" h="45719">
                      <a:moveTo>
                        <a:pt x="15786" y="3149"/>
                      </a:moveTo>
                      <a:lnTo>
                        <a:pt x="4203" y="11569"/>
                      </a:lnTo>
                      <a:lnTo>
                        <a:pt x="8420" y="21043"/>
                      </a:lnTo>
                      <a:lnTo>
                        <a:pt x="0" y="32613"/>
                      </a:lnTo>
                      <a:lnTo>
                        <a:pt x="2108" y="39979"/>
                      </a:lnTo>
                      <a:lnTo>
                        <a:pt x="21043" y="45237"/>
                      </a:lnTo>
                      <a:lnTo>
                        <a:pt x="38938" y="36817"/>
                      </a:lnTo>
                      <a:lnTo>
                        <a:pt x="49453" y="37884"/>
                      </a:lnTo>
                      <a:lnTo>
                        <a:pt x="49453" y="27343"/>
                      </a:lnTo>
                      <a:lnTo>
                        <a:pt x="32626" y="23139"/>
                      </a:lnTo>
                      <a:lnTo>
                        <a:pt x="41033" y="13677"/>
                      </a:lnTo>
                      <a:lnTo>
                        <a:pt x="31572" y="0"/>
                      </a:lnTo>
                      <a:lnTo>
                        <a:pt x="20002" y="4203"/>
                      </a:lnTo>
                      <a:lnTo>
                        <a:pt x="15786" y="3149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6" name="object 63">
                  <a:extLst>
                    <a:ext uri="{FF2B5EF4-FFF2-40B4-BE49-F238E27FC236}">
                      <a16:creationId xmlns:a16="http://schemas.microsoft.com/office/drawing/2014/main" xmlns="" id="{E6EE2BF7-8485-42B6-8000-D366E25303DD}"/>
                    </a:ext>
                  </a:extLst>
                </p:cNvPr>
                <p:cNvSpPr/>
                <p:nvPr/>
              </p:nvSpPr>
              <p:spPr>
                <a:xfrm>
                  <a:off x="3380939" y="1800902"/>
                  <a:ext cx="41983" cy="68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" h="82550">
                      <a:moveTo>
                        <a:pt x="29463" y="0"/>
                      </a:moveTo>
                      <a:lnTo>
                        <a:pt x="12623" y="8420"/>
                      </a:lnTo>
                      <a:lnTo>
                        <a:pt x="0" y="12623"/>
                      </a:lnTo>
                      <a:lnTo>
                        <a:pt x="3162" y="39992"/>
                      </a:lnTo>
                      <a:lnTo>
                        <a:pt x="5257" y="54724"/>
                      </a:lnTo>
                      <a:lnTo>
                        <a:pt x="16827" y="57873"/>
                      </a:lnTo>
                      <a:lnTo>
                        <a:pt x="21043" y="79971"/>
                      </a:lnTo>
                      <a:lnTo>
                        <a:pt x="43141" y="82080"/>
                      </a:lnTo>
                      <a:lnTo>
                        <a:pt x="50507" y="64185"/>
                      </a:lnTo>
                      <a:lnTo>
                        <a:pt x="39979" y="46304"/>
                      </a:lnTo>
                      <a:lnTo>
                        <a:pt x="41033" y="26314"/>
                      </a:lnTo>
                      <a:lnTo>
                        <a:pt x="29463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7" name="object 64">
                  <a:extLst>
                    <a:ext uri="{FF2B5EF4-FFF2-40B4-BE49-F238E27FC236}">
                      <a16:creationId xmlns:a16="http://schemas.microsoft.com/office/drawing/2014/main" xmlns="" id="{3CFDF720-6298-40CA-BDE8-5178B190709A}"/>
                    </a:ext>
                  </a:extLst>
                </p:cNvPr>
                <p:cNvSpPr/>
                <p:nvPr/>
              </p:nvSpPr>
              <p:spPr>
                <a:xfrm>
                  <a:off x="3380939" y="1800902"/>
                  <a:ext cx="41983" cy="68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" h="82550">
                      <a:moveTo>
                        <a:pt x="29463" y="0"/>
                      </a:moveTo>
                      <a:lnTo>
                        <a:pt x="12623" y="8420"/>
                      </a:lnTo>
                      <a:lnTo>
                        <a:pt x="0" y="12623"/>
                      </a:lnTo>
                      <a:lnTo>
                        <a:pt x="3162" y="39992"/>
                      </a:lnTo>
                      <a:lnTo>
                        <a:pt x="5257" y="54724"/>
                      </a:lnTo>
                      <a:lnTo>
                        <a:pt x="16827" y="57873"/>
                      </a:lnTo>
                      <a:lnTo>
                        <a:pt x="21043" y="79971"/>
                      </a:lnTo>
                      <a:lnTo>
                        <a:pt x="43141" y="82080"/>
                      </a:lnTo>
                      <a:lnTo>
                        <a:pt x="50507" y="64185"/>
                      </a:lnTo>
                      <a:lnTo>
                        <a:pt x="39979" y="46304"/>
                      </a:lnTo>
                      <a:lnTo>
                        <a:pt x="41033" y="26314"/>
                      </a:lnTo>
                      <a:lnTo>
                        <a:pt x="29463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8" name="object 65">
                  <a:extLst>
                    <a:ext uri="{FF2B5EF4-FFF2-40B4-BE49-F238E27FC236}">
                      <a16:creationId xmlns:a16="http://schemas.microsoft.com/office/drawing/2014/main" xmlns="" id="{190CC2B5-7208-4FAA-A926-26A613E28801}"/>
                    </a:ext>
                  </a:extLst>
                </p:cNvPr>
                <p:cNvSpPr/>
                <p:nvPr/>
              </p:nvSpPr>
              <p:spPr>
                <a:xfrm>
                  <a:off x="3058317" y="1725248"/>
                  <a:ext cx="68223" cy="58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50" h="70485">
                      <a:moveTo>
                        <a:pt x="47345" y="0"/>
                      </a:moveTo>
                      <a:lnTo>
                        <a:pt x="24193" y="6311"/>
                      </a:lnTo>
                      <a:lnTo>
                        <a:pt x="0" y="37884"/>
                      </a:lnTo>
                      <a:lnTo>
                        <a:pt x="7353" y="57873"/>
                      </a:lnTo>
                      <a:lnTo>
                        <a:pt x="24193" y="64185"/>
                      </a:lnTo>
                      <a:lnTo>
                        <a:pt x="39966" y="70497"/>
                      </a:lnTo>
                      <a:lnTo>
                        <a:pt x="54711" y="59982"/>
                      </a:lnTo>
                      <a:lnTo>
                        <a:pt x="73942" y="59982"/>
                      </a:lnTo>
                      <a:lnTo>
                        <a:pt x="82054" y="41046"/>
                      </a:lnTo>
                      <a:lnTo>
                        <a:pt x="67335" y="22098"/>
                      </a:lnTo>
                      <a:lnTo>
                        <a:pt x="66281" y="6311"/>
                      </a:lnTo>
                      <a:lnTo>
                        <a:pt x="47345" y="0"/>
                      </a:lnTo>
                      <a:close/>
                    </a:path>
                    <a:path w="82550" h="70485">
                      <a:moveTo>
                        <a:pt x="73942" y="59982"/>
                      </a:moveTo>
                      <a:lnTo>
                        <a:pt x="54711" y="59982"/>
                      </a:lnTo>
                      <a:lnTo>
                        <a:pt x="72593" y="63131"/>
                      </a:lnTo>
                      <a:lnTo>
                        <a:pt x="73942" y="59982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69" name="object 66">
                  <a:extLst>
                    <a:ext uri="{FF2B5EF4-FFF2-40B4-BE49-F238E27FC236}">
                      <a16:creationId xmlns:a16="http://schemas.microsoft.com/office/drawing/2014/main" xmlns="" id="{AA15612B-6CE2-4789-BD0B-F9A4DB01932F}"/>
                    </a:ext>
                  </a:extLst>
                </p:cNvPr>
                <p:cNvSpPr/>
                <p:nvPr/>
              </p:nvSpPr>
              <p:spPr>
                <a:xfrm>
                  <a:off x="3058317" y="1725248"/>
                  <a:ext cx="68223" cy="58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50" h="70485">
                      <a:moveTo>
                        <a:pt x="47345" y="0"/>
                      </a:moveTo>
                      <a:lnTo>
                        <a:pt x="24193" y="6311"/>
                      </a:lnTo>
                      <a:lnTo>
                        <a:pt x="10502" y="24206"/>
                      </a:lnTo>
                      <a:lnTo>
                        <a:pt x="0" y="37884"/>
                      </a:lnTo>
                      <a:lnTo>
                        <a:pt x="7353" y="57873"/>
                      </a:lnTo>
                      <a:lnTo>
                        <a:pt x="24193" y="64185"/>
                      </a:lnTo>
                      <a:lnTo>
                        <a:pt x="39966" y="70497"/>
                      </a:lnTo>
                      <a:lnTo>
                        <a:pt x="54711" y="59982"/>
                      </a:lnTo>
                      <a:lnTo>
                        <a:pt x="72593" y="63131"/>
                      </a:lnTo>
                      <a:lnTo>
                        <a:pt x="82054" y="41046"/>
                      </a:lnTo>
                      <a:lnTo>
                        <a:pt x="67335" y="22098"/>
                      </a:lnTo>
                      <a:lnTo>
                        <a:pt x="66281" y="6311"/>
                      </a:lnTo>
                      <a:lnTo>
                        <a:pt x="47345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0" name="object 67">
                  <a:extLst>
                    <a:ext uri="{FF2B5EF4-FFF2-40B4-BE49-F238E27FC236}">
                      <a16:creationId xmlns:a16="http://schemas.microsoft.com/office/drawing/2014/main" xmlns="" id="{A3ADDE85-7036-4902-A26B-E392166DD9D4}"/>
                    </a:ext>
                  </a:extLst>
                </p:cNvPr>
                <p:cNvSpPr/>
                <p:nvPr/>
              </p:nvSpPr>
              <p:spPr>
                <a:xfrm>
                  <a:off x="3266142" y="1340010"/>
                  <a:ext cx="575698" cy="428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95" h="518794">
                      <a:moveTo>
                        <a:pt x="125019" y="476656"/>
                      </a:moveTo>
                      <a:lnTo>
                        <a:pt x="70497" y="476656"/>
                      </a:lnTo>
                      <a:lnTo>
                        <a:pt x="83121" y="495604"/>
                      </a:lnTo>
                      <a:lnTo>
                        <a:pt x="94703" y="495604"/>
                      </a:lnTo>
                      <a:lnTo>
                        <a:pt x="111544" y="505079"/>
                      </a:lnTo>
                      <a:lnTo>
                        <a:pt x="111544" y="518756"/>
                      </a:lnTo>
                      <a:lnTo>
                        <a:pt x="129412" y="510336"/>
                      </a:lnTo>
                      <a:lnTo>
                        <a:pt x="135724" y="504024"/>
                      </a:lnTo>
                      <a:lnTo>
                        <a:pt x="130467" y="485076"/>
                      </a:lnTo>
                      <a:lnTo>
                        <a:pt x="125019" y="476656"/>
                      </a:lnTo>
                      <a:close/>
                    </a:path>
                    <a:path w="696595" h="518794">
                      <a:moveTo>
                        <a:pt x="21031" y="286207"/>
                      </a:moveTo>
                      <a:lnTo>
                        <a:pt x="4216" y="309346"/>
                      </a:lnTo>
                      <a:lnTo>
                        <a:pt x="0" y="332511"/>
                      </a:lnTo>
                      <a:lnTo>
                        <a:pt x="12623" y="350393"/>
                      </a:lnTo>
                      <a:lnTo>
                        <a:pt x="28409" y="351447"/>
                      </a:lnTo>
                      <a:lnTo>
                        <a:pt x="35775" y="370382"/>
                      </a:lnTo>
                      <a:lnTo>
                        <a:pt x="43141" y="372491"/>
                      </a:lnTo>
                      <a:lnTo>
                        <a:pt x="42087" y="397751"/>
                      </a:lnTo>
                      <a:lnTo>
                        <a:pt x="53657" y="407212"/>
                      </a:lnTo>
                      <a:lnTo>
                        <a:pt x="47345" y="417741"/>
                      </a:lnTo>
                      <a:lnTo>
                        <a:pt x="30518" y="422998"/>
                      </a:lnTo>
                      <a:lnTo>
                        <a:pt x="24193" y="441947"/>
                      </a:lnTo>
                      <a:lnTo>
                        <a:pt x="41033" y="459816"/>
                      </a:lnTo>
                      <a:lnTo>
                        <a:pt x="63144" y="480872"/>
                      </a:lnTo>
                      <a:lnTo>
                        <a:pt x="70497" y="476656"/>
                      </a:lnTo>
                      <a:lnTo>
                        <a:pt x="125019" y="476656"/>
                      </a:lnTo>
                      <a:lnTo>
                        <a:pt x="118897" y="467194"/>
                      </a:lnTo>
                      <a:lnTo>
                        <a:pt x="127317" y="439839"/>
                      </a:lnTo>
                      <a:lnTo>
                        <a:pt x="117843" y="412470"/>
                      </a:lnTo>
                      <a:lnTo>
                        <a:pt x="125209" y="393547"/>
                      </a:lnTo>
                      <a:lnTo>
                        <a:pt x="125209" y="367233"/>
                      </a:lnTo>
                      <a:lnTo>
                        <a:pt x="139941" y="352501"/>
                      </a:lnTo>
                      <a:lnTo>
                        <a:pt x="146265" y="331457"/>
                      </a:lnTo>
                      <a:lnTo>
                        <a:pt x="164147" y="324091"/>
                      </a:lnTo>
                      <a:lnTo>
                        <a:pt x="164147" y="304088"/>
                      </a:lnTo>
                      <a:lnTo>
                        <a:pt x="170539" y="298831"/>
                      </a:lnTo>
                      <a:lnTo>
                        <a:pt x="54711" y="298831"/>
                      </a:lnTo>
                      <a:lnTo>
                        <a:pt x="47345" y="295681"/>
                      </a:lnTo>
                      <a:lnTo>
                        <a:pt x="41033" y="288315"/>
                      </a:lnTo>
                      <a:lnTo>
                        <a:pt x="21031" y="286207"/>
                      </a:lnTo>
                      <a:close/>
                    </a:path>
                    <a:path w="696595" h="518794">
                      <a:moveTo>
                        <a:pt x="105232" y="233591"/>
                      </a:moveTo>
                      <a:lnTo>
                        <a:pt x="88391" y="244119"/>
                      </a:lnTo>
                      <a:lnTo>
                        <a:pt x="101015" y="257797"/>
                      </a:lnTo>
                      <a:lnTo>
                        <a:pt x="82067" y="277787"/>
                      </a:lnTo>
                      <a:lnTo>
                        <a:pt x="57873" y="285153"/>
                      </a:lnTo>
                      <a:lnTo>
                        <a:pt x="54711" y="298831"/>
                      </a:lnTo>
                      <a:lnTo>
                        <a:pt x="170539" y="298831"/>
                      </a:lnTo>
                      <a:lnTo>
                        <a:pt x="182041" y="289369"/>
                      </a:lnTo>
                      <a:lnTo>
                        <a:pt x="204127" y="289369"/>
                      </a:lnTo>
                      <a:lnTo>
                        <a:pt x="217804" y="266217"/>
                      </a:lnTo>
                      <a:lnTo>
                        <a:pt x="228333" y="252539"/>
                      </a:lnTo>
                      <a:lnTo>
                        <a:pt x="242011" y="252539"/>
                      </a:lnTo>
                      <a:lnTo>
                        <a:pt x="253580" y="240969"/>
                      </a:lnTo>
                      <a:lnTo>
                        <a:pt x="124155" y="240969"/>
                      </a:lnTo>
                      <a:lnTo>
                        <a:pt x="105232" y="233591"/>
                      </a:lnTo>
                      <a:close/>
                    </a:path>
                    <a:path w="696595" h="518794">
                      <a:moveTo>
                        <a:pt x="153631" y="209384"/>
                      </a:moveTo>
                      <a:lnTo>
                        <a:pt x="129425" y="209384"/>
                      </a:lnTo>
                      <a:lnTo>
                        <a:pt x="129425" y="225183"/>
                      </a:lnTo>
                      <a:lnTo>
                        <a:pt x="124155" y="240969"/>
                      </a:lnTo>
                      <a:lnTo>
                        <a:pt x="253580" y="240969"/>
                      </a:lnTo>
                      <a:lnTo>
                        <a:pt x="263855" y="230695"/>
                      </a:lnTo>
                      <a:lnTo>
                        <a:pt x="273049" y="230695"/>
                      </a:lnTo>
                      <a:lnTo>
                        <a:pt x="273049" y="220967"/>
                      </a:lnTo>
                      <a:lnTo>
                        <a:pt x="165201" y="220967"/>
                      </a:lnTo>
                      <a:lnTo>
                        <a:pt x="153631" y="209384"/>
                      </a:lnTo>
                      <a:close/>
                    </a:path>
                    <a:path w="696595" h="518794">
                      <a:moveTo>
                        <a:pt x="273049" y="230695"/>
                      </a:moveTo>
                      <a:lnTo>
                        <a:pt x="263855" y="230695"/>
                      </a:lnTo>
                      <a:lnTo>
                        <a:pt x="273049" y="239915"/>
                      </a:lnTo>
                      <a:lnTo>
                        <a:pt x="273049" y="230695"/>
                      </a:lnTo>
                      <a:close/>
                    </a:path>
                    <a:path w="696595" h="518794">
                      <a:moveTo>
                        <a:pt x="293283" y="214134"/>
                      </a:moveTo>
                      <a:lnTo>
                        <a:pt x="273049" y="214134"/>
                      </a:lnTo>
                      <a:lnTo>
                        <a:pt x="282003" y="223075"/>
                      </a:lnTo>
                      <a:lnTo>
                        <a:pt x="294627" y="223075"/>
                      </a:lnTo>
                      <a:lnTo>
                        <a:pt x="293283" y="214134"/>
                      </a:lnTo>
                      <a:close/>
                    </a:path>
                    <a:path w="696595" h="518794">
                      <a:moveTo>
                        <a:pt x="293585" y="110489"/>
                      </a:moveTo>
                      <a:lnTo>
                        <a:pt x="271487" y="111531"/>
                      </a:lnTo>
                      <a:lnTo>
                        <a:pt x="285165" y="125209"/>
                      </a:lnTo>
                      <a:lnTo>
                        <a:pt x="259905" y="126276"/>
                      </a:lnTo>
                      <a:lnTo>
                        <a:pt x="259905" y="138899"/>
                      </a:lnTo>
                      <a:lnTo>
                        <a:pt x="242011" y="138899"/>
                      </a:lnTo>
                      <a:lnTo>
                        <a:pt x="228333" y="152577"/>
                      </a:lnTo>
                      <a:lnTo>
                        <a:pt x="200977" y="159931"/>
                      </a:lnTo>
                      <a:lnTo>
                        <a:pt x="174675" y="167309"/>
                      </a:lnTo>
                      <a:lnTo>
                        <a:pt x="174675" y="175717"/>
                      </a:lnTo>
                      <a:lnTo>
                        <a:pt x="197294" y="183616"/>
                      </a:lnTo>
                      <a:lnTo>
                        <a:pt x="206235" y="192557"/>
                      </a:lnTo>
                      <a:lnTo>
                        <a:pt x="179933" y="197827"/>
                      </a:lnTo>
                      <a:lnTo>
                        <a:pt x="177304" y="208876"/>
                      </a:lnTo>
                      <a:lnTo>
                        <a:pt x="165201" y="220967"/>
                      </a:lnTo>
                      <a:lnTo>
                        <a:pt x="273049" y="220967"/>
                      </a:lnTo>
                      <a:lnTo>
                        <a:pt x="273049" y="214134"/>
                      </a:lnTo>
                      <a:lnTo>
                        <a:pt x="293283" y="214134"/>
                      </a:lnTo>
                      <a:lnTo>
                        <a:pt x="291464" y="202031"/>
                      </a:lnTo>
                      <a:lnTo>
                        <a:pt x="304101" y="190461"/>
                      </a:lnTo>
                      <a:lnTo>
                        <a:pt x="328609" y="190461"/>
                      </a:lnTo>
                      <a:lnTo>
                        <a:pt x="338823" y="183095"/>
                      </a:lnTo>
                      <a:lnTo>
                        <a:pt x="338823" y="164147"/>
                      </a:lnTo>
                      <a:lnTo>
                        <a:pt x="358718" y="164147"/>
                      </a:lnTo>
                      <a:lnTo>
                        <a:pt x="359867" y="157835"/>
                      </a:lnTo>
                      <a:lnTo>
                        <a:pt x="403329" y="157835"/>
                      </a:lnTo>
                      <a:lnTo>
                        <a:pt x="414578" y="153619"/>
                      </a:lnTo>
                      <a:lnTo>
                        <a:pt x="407225" y="136791"/>
                      </a:lnTo>
                      <a:lnTo>
                        <a:pt x="431419" y="123113"/>
                      </a:lnTo>
                      <a:lnTo>
                        <a:pt x="464032" y="123113"/>
                      </a:lnTo>
                      <a:lnTo>
                        <a:pt x="467973" y="118910"/>
                      </a:lnTo>
                      <a:lnTo>
                        <a:pt x="301993" y="118910"/>
                      </a:lnTo>
                      <a:lnTo>
                        <a:pt x="293585" y="110489"/>
                      </a:lnTo>
                      <a:close/>
                    </a:path>
                    <a:path w="696595" h="518794">
                      <a:moveTo>
                        <a:pt x="328609" y="190461"/>
                      </a:moveTo>
                      <a:lnTo>
                        <a:pt x="304101" y="190461"/>
                      </a:lnTo>
                      <a:lnTo>
                        <a:pt x="304101" y="208343"/>
                      </a:lnTo>
                      <a:lnTo>
                        <a:pt x="319874" y="196761"/>
                      </a:lnTo>
                      <a:lnTo>
                        <a:pt x="328609" y="190461"/>
                      </a:lnTo>
                      <a:close/>
                    </a:path>
                    <a:path w="696595" h="518794">
                      <a:moveTo>
                        <a:pt x="358718" y="164147"/>
                      </a:moveTo>
                      <a:lnTo>
                        <a:pt x="338823" y="164147"/>
                      </a:lnTo>
                      <a:lnTo>
                        <a:pt x="357758" y="169418"/>
                      </a:lnTo>
                      <a:lnTo>
                        <a:pt x="358718" y="164147"/>
                      </a:lnTo>
                      <a:close/>
                    </a:path>
                    <a:path w="696595" h="518794">
                      <a:moveTo>
                        <a:pt x="403329" y="157835"/>
                      </a:moveTo>
                      <a:lnTo>
                        <a:pt x="377748" y="157835"/>
                      </a:lnTo>
                      <a:lnTo>
                        <a:pt x="397738" y="159931"/>
                      </a:lnTo>
                      <a:lnTo>
                        <a:pt x="403329" y="157835"/>
                      </a:lnTo>
                      <a:close/>
                    </a:path>
                    <a:path w="696595" h="518794">
                      <a:moveTo>
                        <a:pt x="307251" y="62090"/>
                      </a:moveTo>
                      <a:lnTo>
                        <a:pt x="299885" y="73660"/>
                      </a:lnTo>
                      <a:lnTo>
                        <a:pt x="311454" y="87325"/>
                      </a:lnTo>
                      <a:lnTo>
                        <a:pt x="300939" y="97866"/>
                      </a:lnTo>
                      <a:lnTo>
                        <a:pt x="301993" y="118910"/>
                      </a:lnTo>
                      <a:lnTo>
                        <a:pt x="467973" y="118910"/>
                      </a:lnTo>
                      <a:lnTo>
                        <a:pt x="479818" y="106273"/>
                      </a:lnTo>
                      <a:lnTo>
                        <a:pt x="555586" y="106273"/>
                      </a:lnTo>
                      <a:lnTo>
                        <a:pt x="568210" y="93649"/>
                      </a:lnTo>
                      <a:lnTo>
                        <a:pt x="619176" y="93649"/>
                      </a:lnTo>
                      <a:lnTo>
                        <a:pt x="628192" y="89446"/>
                      </a:lnTo>
                      <a:lnTo>
                        <a:pt x="654494" y="87325"/>
                      </a:lnTo>
                      <a:lnTo>
                        <a:pt x="667816" y="74714"/>
                      </a:lnTo>
                      <a:lnTo>
                        <a:pt x="319874" y="74714"/>
                      </a:lnTo>
                      <a:lnTo>
                        <a:pt x="307251" y="62090"/>
                      </a:lnTo>
                      <a:close/>
                    </a:path>
                    <a:path w="696595" h="518794">
                      <a:moveTo>
                        <a:pt x="555586" y="106273"/>
                      </a:moveTo>
                      <a:lnTo>
                        <a:pt x="521906" y="106273"/>
                      </a:lnTo>
                      <a:lnTo>
                        <a:pt x="554532" y="107327"/>
                      </a:lnTo>
                      <a:lnTo>
                        <a:pt x="555586" y="106273"/>
                      </a:lnTo>
                      <a:close/>
                    </a:path>
                    <a:path w="696595" h="518794">
                      <a:moveTo>
                        <a:pt x="619176" y="93649"/>
                      </a:moveTo>
                      <a:lnTo>
                        <a:pt x="568210" y="93649"/>
                      </a:lnTo>
                      <a:lnTo>
                        <a:pt x="596620" y="104165"/>
                      </a:lnTo>
                      <a:lnTo>
                        <a:pt x="619176" y="93649"/>
                      </a:lnTo>
                      <a:close/>
                    </a:path>
                    <a:path w="696595" h="518794">
                      <a:moveTo>
                        <a:pt x="335673" y="58915"/>
                      </a:moveTo>
                      <a:lnTo>
                        <a:pt x="335673" y="74714"/>
                      </a:lnTo>
                      <a:lnTo>
                        <a:pt x="667816" y="74714"/>
                      </a:lnTo>
                      <a:lnTo>
                        <a:pt x="674484" y="68402"/>
                      </a:lnTo>
                      <a:lnTo>
                        <a:pt x="675648" y="67348"/>
                      </a:lnTo>
                      <a:lnTo>
                        <a:pt x="358813" y="67348"/>
                      </a:lnTo>
                      <a:lnTo>
                        <a:pt x="335673" y="58915"/>
                      </a:lnTo>
                      <a:close/>
                    </a:path>
                    <a:path w="696595" h="518794">
                      <a:moveTo>
                        <a:pt x="421944" y="29464"/>
                      </a:moveTo>
                      <a:lnTo>
                        <a:pt x="396697" y="41033"/>
                      </a:lnTo>
                      <a:lnTo>
                        <a:pt x="381965" y="41033"/>
                      </a:lnTo>
                      <a:lnTo>
                        <a:pt x="370395" y="54711"/>
                      </a:lnTo>
                      <a:lnTo>
                        <a:pt x="358813" y="67348"/>
                      </a:lnTo>
                      <a:lnTo>
                        <a:pt x="675648" y="67348"/>
                      </a:lnTo>
                      <a:lnTo>
                        <a:pt x="696582" y="48399"/>
                      </a:lnTo>
                      <a:lnTo>
                        <a:pt x="696582" y="44196"/>
                      </a:lnTo>
                      <a:lnTo>
                        <a:pt x="546112" y="44196"/>
                      </a:lnTo>
                      <a:lnTo>
                        <a:pt x="537692" y="35775"/>
                      </a:lnTo>
                      <a:lnTo>
                        <a:pt x="439839" y="35775"/>
                      </a:lnTo>
                      <a:lnTo>
                        <a:pt x="421944" y="29464"/>
                      </a:lnTo>
                      <a:close/>
                    </a:path>
                    <a:path w="696595" h="518794">
                      <a:moveTo>
                        <a:pt x="681850" y="0"/>
                      </a:moveTo>
                      <a:lnTo>
                        <a:pt x="656590" y="0"/>
                      </a:lnTo>
                      <a:lnTo>
                        <a:pt x="629246" y="10515"/>
                      </a:lnTo>
                      <a:lnTo>
                        <a:pt x="608723" y="21577"/>
                      </a:lnTo>
                      <a:lnTo>
                        <a:pt x="591362" y="38925"/>
                      </a:lnTo>
                      <a:lnTo>
                        <a:pt x="565048" y="38925"/>
                      </a:lnTo>
                      <a:lnTo>
                        <a:pt x="546112" y="44196"/>
                      </a:lnTo>
                      <a:lnTo>
                        <a:pt x="696582" y="44196"/>
                      </a:lnTo>
                      <a:lnTo>
                        <a:pt x="696582" y="23152"/>
                      </a:lnTo>
                      <a:lnTo>
                        <a:pt x="681850" y="0"/>
                      </a:lnTo>
                      <a:close/>
                    </a:path>
                    <a:path w="696595" h="518794">
                      <a:moveTo>
                        <a:pt x="483501" y="18415"/>
                      </a:moveTo>
                      <a:lnTo>
                        <a:pt x="466140" y="35775"/>
                      </a:lnTo>
                      <a:lnTo>
                        <a:pt x="537692" y="35775"/>
                      </a:lnTo>
                      <a:lnTo>
                        <a:pt x="535584" y="33667"/>
                      </a:lnTo>
                      <a:lnTo>
                        <a:pt x="513486" y="33667"/>
                      </a:lnTo>
                      <a:lnTo>
                        <a:pt x="504024" y="19989"/>
                      </a:lnTo>
                      <a:lnTo>
                        <a:pt x="483501" y="18415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1" name="object 68">
                  <a:extLst>
                    <a:ext uri="{FF2B5EF4-FFF2-40B4-BE49-F238E27FC236}">
                      <a16:creationId xmlns:a16="http://schemas.microsoft.com/office/drawing/2014/main" xmlns="" id="{583D8964-7DD8-4C99-AF9E-71CF7A8B4F2D}"/>
                    </a:ext>
                  </a:extLst>
                </p:cNvPr>
                <p:cNvSpPr/>
                <p:nvPr/>
              </p:nvSpPr>
              <p:spPr>
                <a:xfrm>
                  <a:off x="3266142" y="1340010"/>
                  <a:ext cx="575698" cy="428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95" h="518794">
                      <a:moveTo>
                        <a:pt x="94703" y="495604"/>
                      </a:moveTo>
                      <a:lnTo>
                        <a:pt x="83121" y="495604"/>
                      </a:lnTo>
                      <a:lnTo>
                        <a:pt x="70497" y="476656"/>
                      </a:lnTo>
                      <a:lnTo>
                        <a:pt x="63144" y="480872"/>
                      </a:lnTo>
                      <a:lnTo>
                        <a:pt x="41033" y="459816"/>
                      </a:lnTo>
                      <a:lnTo>
                        <a:pt x="24193" y="441947"/>
                      </a:lnTo>
                      <a:lnTo>
                        <a:pt x="30518" y="422998"/>
                      </a:lnTo>
                      <a:lnTo>
                        <a:pt x="47345" y="417741"/>
                      </a:lnTo>
                      <a:lnTo>
                        <a:pt x="53657" y="407212"/>
                      </a:lnTo>
                      <a:lnTo>
                        <a:pt x="42087" y="397751"/>
                      </a:lnTo>
                      <a:lnTo>
                        <a:pt x="43141" y="372491"/>
                      </a:lnTo>
                      <a:lnTo>
                        <a:pt x="35775" y="370382"/>
                      </a:lnTo>
                      <a:lnTo>
                        <a:pt x="28409" y="351447"/>
                      </a:lnTo>
                      <a:lnTo>
                        <a:pt x="12623" y="350393"/>
                      </a:lnTo>
                      <a:lnTo>
                        <a:pt x="0" y="332511"/>
                      </a:lnTo>
                      <a:lnTo>
                        <a:pt x="4216" y="309346"/>
                      </a:lnTo>
                      <a:lnTo>
                        <a:pt x="21031" y="286207"/>
                      </a:lnTo>
                      <a:lnTo>
                        <a:pt x="41033" y="288315"/>
                      </a:lnTo>
                      <a:lnTo>
                        <a:pt x="47345" y="295681"/>
                      </a:lnTo>
                      <a:lnTo>
                        <a:pt x="54711" y="298831"/>
                      </a:lnTo>
                      <a:lnTo>
                        <a:pt x="57873" y="285153"/>
                      </a:lnTo>
                      <a:lnTo>
                        <a:pt x="82067" y="277787"/>
                      </a:lnTo>
                      <a:lnTo>
                        <a:pt x="101015" y="257797"/>
                      </a:lnTo>
                      <a:lnTo>
                        <a:pt x="88391" y="244119"/>
                      </a:lnTo>
                      <a:lnTo>
                        <a:pt x="105232" y="233591"/>
                      </a:lnTo>
                      <a:lnTo>
                        <a:pt x="124155" y="240969"/>
                      </a:lnTo>
                      <a:lnTo>
                        <a:pt x="129425" y="225183"/>
                      </a:lnTo>
                      <a:lnTo>
                        <a:pt x="129425" y="209384"/>
                      </a:lnTo>
                      <a:lnTo>
                        <a:pt x="153631" y="209384"/>
                      </a:lnTo>
                      <a:lnTo>
                        <a:pt x="165201" y="220967"/>
                      </a:lnTo>
                      <a:lnTo>
                        <a:pt x="177304" y="208876"/>
                      </a:lnTo>
                      <a:lnTo>
                        <a:pt x="179933" y="197827"/>
                      </a:lnTo>
                      <a:lnTo>
                        <a:pt x="206235" y="192557"/>
                      </a:lnTo>
                      <a:lnTo>
                        <a:pt x="197294" y="183616"/>
                      </a:lnTo>
                      <a:lnTo>
                        <a:pt x="174675" y="175717"/>
                      </a:lnTo>
                      <a:lnTo>
                        <a:pt x="174675" y="167309"/>
                      </a:lnTo>
                      <a:lnTo>
                        <a:pt x="200977" y="159931"/>
                      </a:lnTo>
                      <a:lnTo>
                        <a:pt x="228333" y="152577"/>
                      </a:lnTo>
                      <a:lnTo>
                        <a:pt x="242011" y="138899"/>
                      </a:lnTo>
                      <a:lnTo>
                        <a:pt x="259905" y="138899"/>
                      </a:lnTo>
                      <a:lnTo>
                        <a:pt x="259905" y="126276"/>
                      </a:lnTo>
                      <a:lnTo>
                        <a:pt x="285165" y="125209"/>
                      </a:lnTo>
                      <a:lnTo>
                        <a:pt x="271487" y="111531"/>
                      </a:lnTo>
                      <a:lnTo>
                        <a:pt x="293585" y="110489"/>
                      </a:lnTo>
                      <a:lnTo>
                        <a:pt x="301993" y="118910"/>
                      </a:lnTo>
                      <a:lnTo>
                        <a:pt x="300939" y="97866"/>
                      </a:lnTo>
                      <a:lnTo>
                        <a:pt x="311454" y="87325"/>
                      </a:lnTo>
                      <a:lnTo>
                        <a:pt x="299885" y="73660"/>
                      </a:lnTo>
                      <a:lnTo>
                        <a:pt x="307251" y="62090"/>
                      </a:lnTo>
                      <a:lnTo>
                        <a:pt x="319874" y="74714"/>
                      </a:lnTo>
                      <a:lnTo>
                        <a:pt x="335673" y="74714"/>
                      </a:lnTo>
                      <a:lnTo>
                        <a:pt x="335673" y="58915"/>
                      </a:lnTo>
                      <a:lnTo>
                        <a:pt x="358813" y="67348"/>
                      </a:lnTo>
                      <a:lnTo>
                        <a:pt x="370395" y="54711"/>
                      </a:lnTo>
                      <a:lnTo>
                        <a:pt x="381965" y="41033"/>
                      </a:lnTo>
                      <a:lnTo>
                        <a:pt x="396697" y="41033"/>
                      </a:lnTo>
                      <a:lnTo>
                        <a:pt x="421944" y="29464"/>
                      </a:lnTo>
                      <a:lnTo>
                        <a:pt x="439839" y="35775"/>
                      </a:lnTo>
                      <a:lnTo>
                        <a:pt x="466140" y="35775"/>
                      </a:lnTo>
                      <a:lnTo>
                        <a:pt x="483501" y="18415"/>
                      </a:lnTo>
                      <a:lnTo>
                        <a:pt x="504024" y="19989"/>
                      </a:lnTo>
                      <a:lnTo>
                        <a:pt x="513486" y="33667"/>
                      </a:lnTo>
                      <a:lnTo>
                        <a:pt x="535584" y="33667"/>
                      </a:lnTo>
                      <a:lnTo>
                        <a:pt x="546112" y="44196"/>
                      </a:lnTo>
                      <a:lnTo>
                        <a:pt x="565048" y="38925"/>
                      </a:lnTo>
                      <a:lnTo>
                        <a:pt x="591362" y="38925"/>
                      </a:lnTo>
                      <a:lnTo>
                        <a:pt x="608723" y="21577"/>
                      </a:lnTo>
                      <a:lnTo>
                        <a:pt x="629246" y="10515"/>
                      </a:lnTo>
                      <a:lnTo>
                        <a:pt x="656590" y="0"/>
                      </a:lnTo>
                      <a:lnTo>
                        <a:pt x="681850" y="0"/>
                      </a:lnTo>
                      <a:lnTo>
                        <a:pt x="696582" y="23152"/>
                      </a:lnTo>
                      <a:lnTo>
                        <a:pt x="696582" y="48399"/>
                      </a:lnTo>
                      <a:lnTo>
                        <a:pt x="674484" y="68402"/>
                      </a:lnTo>
                      <a:lnTo>
                        <a:pt x="654494" y="87325"/>
                      </a:lnTo>
                      <a:lnTo>
                        <a:pt x="628192" y="89446"/>
                      </a:lnTo>
                      <a:lnTo>
                        <a:pt x="596620" y="104165"/>
                      </a:lnTo>
                      <a:lnTo>
                        <a:pt x="568210" y="93649"/>
                      </a:lnTo>
                      <a:lnTo>
                        <a:pt x="554532" y="107327"/>
                      </a:lnTo>
                      <a:lnTo>
                        <a:pt x="521906" y="106273"/>
                      </a:lnTo>
                      <a:lnTo>
                        <a:pt x="479818" y="106273"/>
                      </a:lnTo>
                      <a:lnTo>
                        <a:pt x="464032" y="123113"/>
                      </a:lnTo>
                      <a:lnTo>
                        <a:pt x="431419" y="123113"/>
                      </a:lnTo>
                      <a:lnTo>
                        <a:pt x="407225" y="136791"/>
                      </a:lnTo>
                      <a:lnTo>
                        <a:pt x="414578" y="153619"/>
                      </a:lnTo>
                      <a:lnTo>
                        <a:pt x="397738" y="159931"/>
                      </a:lnTo>
                      <a:lnTo>
                        <a:pt x="377748" y="157835"/>
                      </a:lnTo>
                      <a:lnTo>
                        <a:pt x="359867" y="157835"/>
                      </a:lnTo>
                      <a:lnTo>
                        <a:pt x="357758" y="169418"/>
                      </a:lnTo>
                      <a:lnTo>
                        <a:pt x="338823" y="164147"/>
                      </a:lnTo>
                      <a:lnTo>
                        <a:pt x="338823" y="183095"/>
                      </a:lnTo>
                      <a:lnTo>
                        <a:pt x="319874" y="196761"/>
                      </a:lnTo>
                      <a:lnTo>
                        <a:pt x="304101" y="208343"/>
                      </a:lnTo>
                      <a:lnTo>
                        <a:pt x="304101" y="190461"/>
                      </a:lnTo>
                      <a:lnTo>
                        <a:pt x="291464" y="202031"/>
                      </a:lnTo>
                      <a:lnTo>
                        <a:pt x="294627" y="223075"/>
                      </a:lnTo>
                      <a:lnTo>
                        <a:pt x="282003" y="223075"/>
                      </a:lnTo>
                      <a:lnTo>
                        <a:pt x="273049" y="214134"/>
                      </a:lnTo>
                      <a:lnTo>
                        <a:pt x="273049" y="224129"/>
                      </a:lnTo>
                      <a:lnTo>
                        <a:pt x="273049" y="239915"/>
                      </a:lnTo>
                      <a:lnTo>
                        <a:pt x="263855" y="230695"/>
                      </a:lnTo>
                      <a:lnTo>
                        <a:pt x="252018" y="242531"/>
                      </a:lnTo>
                      <a:lnTo>
                        <a:pt x="242011" y="252539"/>
                      </a:lnTo>
                      <a:lnTo>
                        <a:pt x="228333" y="252539"/>
                      </a:lnTo>
                      <a:lnTo>
                        <a:pt x="217804" y="266217"/>
                      </a:lnTo>
                      <a:lnTo>
                        <a:pt x="204127" y="289369"/>
                      </a:lnTo>
                      <a:lnTo>
                        <a:pt x="182041" y="289369"/>
                      </a:lnTo>
                      <a:lnTo>
                        <a:pt x="164147" y="304088"/>
                      </a:lnTo>
                      <a:lnTo>
                        <a:pt x="164147" y="324091"/>
                      </a:lnTo>
                      <a:lnTo>
                        <a:pt x="146265" y="331457"/>
                      </a:lnTo>
                      <a:lnTo>
                        <a:pt x="139941" y="352501"/>
                      </a:lnTo>
                      <a:lnTo>
                        <a:pt x="125209" y="367233"/>
                      </a:lnTo>
                      <a:lnTo>
                        <a:pt x="125209" y="393547"/>
                      </a:lnTo>
                      <a:lnTo>
                        <a:pt x="117843" y="412470"/>
                      </a:lnTo>
                      <a:lnTo>
                        <a:pt x="127317" y="439839"/>
                      </a:lnTo>
                      <a:lnTo>
                        <a:pt x="118897" y="467194"/>
                      </a:lnTo>
                      <a:lnTo>
                        <a:pt x="130467" y="485076"/>
                      </a:lnTo>
                      <a:lnTo>
                        <a:pt x="135724" y="504024"/>
                      </a:lnTo>
                      <a:lnTo>
                        <a:pt x="129412" y="510336"/>
                      </a:lnTo>
                      <a:lnTo>
                        <a:pt x="111544" y="518756"/>
                      </a:lnTo>
                      <a:lnTo>
                        <a:pt x="111544" y="505079"/>
                      </a:lnTo>
                      <a:lnTo>
                        <a:pt x="94703" y="495604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2" name="object 69">
                  <a:extLst>
                    <a:ext uri="{FF2B5EF4-FFF2-40B4-BE49-F238E27FC236}">
                      <a16:creationId xmlns:a16="http://schemas.microsoft.com/office/drawing/2014/main" xmlns="" id="{B3437C23-C623-4DF4-A4F9-FEAAD00D343C}"/>
                    </a:ext>
                  </a:extLst>
                </p:cNvPr>
                <p:cNvSpPr/>
                <p:nvPr/>
              </p:nvSpPr>
              <p:spPr>
                <a:xfrm>
                  <a:off x="4105702" y="1033509"/>
                  <a:ext cx="23091" cy="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9" h="16510">
                      <a:moveTo>
                        <a:pt x="14350" y="0"/>
                      </a:moveTo>
                      <a:lnTo>
                        <a:pt x="5651" y="1739"/>
                      </a:lnTo>
                      <a:lnTo>
                        <a:pt x="0" y="7391"/>
                      </a:lnTo>
                      <a:lnTo>
                        <a:pt x="8699" y="16078"/>
                      </a:lnTo>
                      <a:lnTo>
                        <a:pt x="20434" y="12179"/>
                      </a:lnTo>
                      <a:lnTo>
                        <a:pt x="27393" y="5219"/>
                      </a:lnTo>
                      <a:lnTo>
                        <a:pt x="1435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3" name="object 70">
                  <a:extLst>
                    <a:ext uri="{FF2B5EF4-FFF2-40B4-BE49-F238E27FC236}">
                      <a16:creationId xmlns:a16="http://schemas.microsoft.com/office/drawing/2014/main" xmlns="" id="{6B6B7F99-2F6D-42AC-A46F-9BB18FA13939}"/>
                    </a:ext>
                  </a:extLst>
                </p:cNvPr>
                <p:cNvSpPr/>
                <p:nvPr/>
              </p:nvSpPr>
              <p:spPr>
                <a:xfrm>
                  <a:off x="4105702" y="1033509"/>
                  <a:ext cx="23091" cy="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9" h="16510">
                      <a:moveTo>
                        <a:pt x="14350" y="0"/>
                      </a:moveTo>
                      <a:lnTo>
                        <a:pt x="5651" y="1739"/>
                      </a:lnTo>
                      <a:lnTo>
                        <a:pt x="0" y="7391"/>
                      </a:lnTo>
                      <a:lnTo>
                        <a:pt x="8699" y="16078"/>
                      </a:lnTo>
                      <a:lnTo>
                        <a:pt x="20434" y="12179"/>
                      </a:lnTo>
                      <a:lnTo>
                        <a:pt x="27393" y="5219"/>
                      </a:lnTo>
                      <a:lnTo>
                        <a:pt x="14350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4" name="object 71">
                  <a:extLst>
                    <a:ext uri="{FF2B5EF4-FFF2-40B4-BE49-F238E27FC236}">
                      <a16:creationId xmlns:a16="http://schemas.microsoft.com/office/drawing/2014/main" xmlns="" id="{4B5367EE-030D-4B0D-9CB9-9F5E7CFC0021}"/>
                    </a:ext>
                  </a:extLst>
                </p:cNvPr>
                <p:cNvSpPr/>
                <p:nvPr/>
              </p:nvSpPr>
              <p:spPr>
                <a:xfrm>
                  <a:off x="4275676" y="1018410"/>
                  <a:ext cx="22041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0" h="21589">
                      <a:moveTo>
                        <a:pt x="26085" y="0"/>
                      </a:moveTo>
                      <a:lnTo>
                        <a:pt x="7823" y="876"/>
                      </a:lnTo>
                      <a:lnTo>
                        <a:pt x="0" y="8699"/>
                      </a:lnTo>
                      <a:lnTo>
                        <a:pt x="12611" y="21310"/>
                      </a:lnTo>
                      <a:lnTo>
                        <a:pt x="26085" y="8699"/>
                      </a:lnTo>
                      <a:lnTo>
                        <a:pt x="26085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5" name="object 72">
                  <a:extLst>
                    <a:ext uri="{FF2B5EF4-FFF2-40B4-BE49-F238E27FC236}">
                      <a16:creationId xmlns:a16="http://schemas.microsoft.com/office/drawing/2014/main" xmlns="" id="{2F4AB9EE-354F-4BD9-AD20-9EF1A8AB8C5D}"/>
                    </a:ext>
                  </a:extLst>
                </p:cNvPr>
                <p:cNvSpPr/>
                <p:nvPr/>
              </p:nvSpPr>
              <p:spPr>
                <a:xfrm>
                  <a:off x="4275676" y="1018410"/>
                  <a:ext cx="22041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0" h="21589">
                      <a:moveTo>
                        <a:pt x="7823" y="876"/>
                      </a:moveTo>
                      <a:lnTo>
                        <a:pt x="0" y="8699"/>
                      </a:lnTo>
                      <a:lnTo>
                        <a:pt x="6083" y="14795"/>
                      </a:lnTo>
                      <a:lnTo>
                        <a:pt x="12611" y="21310"/>
                      </a:lnTo>
                      <a:lnTo>
                        <a:pt x="26085" y="8699"/>
                      </a:lnTo>
                      <a:lnTo>
                        <a:pt x="26085" y="0"/>
                      </a:lnTo>
                      <a:lnTo>
                        <a:pt x="7823" y="876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6" name="object 73">
                  <a:extLst>
                    <a:ext uri="{FF2B5EF4-FFF2-40B4-BE49-F238E27FC236}">
                      <a16:creationId xmlns:a16="http://schemas.microsoft.com/office/drawing/2014/main" xmlns="" id="{41B0D6CF-73B7-4500-B360-A0C4957C2F82}"/>
                    </a:ext>
                  </a:extLst>
                </p:cNvPr>
                <p:cNvSpPr/>
                <p:nvPr/>
              </p:nvSpPr>
              <p:spPr>
                <a:xfrm>
                  <a:off x="4307294" y="1009793"/>
                  <a:ext cx="93937" cy="123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64" h="149225">
                      <a:moveTo>
                        <a:pt x="53047" y="0"/>
                      </a:moveTo>
                      <a:lnTo>
                        <a:pt x="50444" y="17386"/>
                      </a:lnTo>
                      <a:lnTo>
                        <a:pt x="34785" y="24345"/>
                      </a:lnTo>
                      <a:lnTo>
                        <a:pt x="11303" y="40005"/>
                      </a:lnTo>
                      <a:lnTo>
                        <a:pt x="11303" y="61747"/>
                      </a:lnTo>
                      <a:lnTo>
                        <a:pt x="20866" y="71310"/>
                      </a:lnTo>
                      <a:lnTo>
                        <a:pt x="8267" y="83908"/>
                      </a:lnTo>
                      <a:lnTo>
                        <a:pt x="0" y="99999"/>
                      </a:lnTo>
                      <a:lnTo>
                        <a:pt x="11303" y="115658"/>
                      </a:lnTo>
                      <a:lnTo>
                        <a:pt x="15659" y="131305"/>
                      </a:lnTo>
                      <a:lnTo>
                        <a:pt x="35661" y="148704"/>
                      </a:lnTo>
                      <a:lnTo>
                        <a:pt x="53911" y="131305"/>
                      </a:lnTo>
                      <a:lnTo>
                        <a:pt x="66090" y="131305"/>
                      </a:lnTo>
                      <a:lnTo>
                        <a:pt x="84353" y="120878"/>
                      </a:lnTo>
                      <a:lnTo>
                        <a:pt x="106095" y="113919"/>
                      </a:lnTo>
                      <a:lnTo>
                        <a:pt x="100012" y="93052"/>
                      </a:lnTo>
                      <a:lnTo>
                        <a:pt x="100012" y="66954"/>
                      </a:lnTo>
                      <a:lnTo>
                        <a:pt x="113055" y="55651"/>
                      </a:lnTo>
                      <a:lnTo>
                        <a:pt x="80010" y="22606"/>
                      </a:lnTo>
                      <a:lnTo>
                        <a:pt x="72174" y="5219"/>
                      </a:lnTo>
                      <a:lnTo>
                        <a:pt x="53047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7" name="object 74">
                  <a:extLst>
                    <a:ext uri="{FF2B5EF4-FFF2-40B4-BE49-F238E27FC236}">
                      <a16:creationId xmlns:a16="http://schemas.microsoft.com/office/drawing/2014/main" xmlns="" id="{1F1827FA-9B98-4245-AAB5-0A0AFC3FF871}"/>
                    </a:ext>
                  </a:extLst>
                </p:cNvPr>
                <p:cNvSpPr/>
                <p:nvPr/>
              </p:nvSpPr>
              <p:spPr>
                <a:xfrm>
                  <a:off x="4307294" y="1009793"/>
                  <a:ext cx="93937" cy="123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64" h="149225">
                      <a:moveTo>
                        <a:pt x="53047" y="0"/>
                      </a:moveTo>
                      <a:lnTo>
                        <a:pt x="50444" y="17386"/>
                      </a:lnTo>
                      <a:lnTo>
                        <a:pt x="34785" y="24345"/>
                      </a:lnTo>
                      <a:lnTo>
                        <a:pt x="11303" y="40005"/>
                      </a:lnTo>
                      <a:lnTo>
                        <a:pt x="11303" y="61747"/>
                      </a:lnTo>
                      <a:lnTo>
                        <a:pt x="20866" y="71310"/>
                      </a:lnTo>
                      <a:lnTo>
                        <a:pt x="8267" y="83908"/>
                      </a:lnTo>
                      <a:lnTo>
                        <a:pt x="0" y="99999"/>
                      </a:lnTo>
                      <a:lnTo>
                        <a:pt x="11303" y="115658"/>
                      </a:lnTo>
                      <a:lnTo>
                        <a:pt x="15659" y="131305"/>
                      </a:lnTo>
                      <a:lnTo>
                        <a:pt x="35661" y="148704"/>
                      </a:lnTo>
                      <a:lnTo>
                        <a:pt x="53911" y="131305"/>
                      </a:lnTo>
                      <a:lnTo>
                        <a:pt x="66090" y="131305"/>
                      </a:lnTo>
                      <a:lnTo>
                        <a:pt x="84353" y="120878"/>
                      </a:lnTo>
                      <a:lnTo>
                        <a:pt x="106095" y="113919"/>
                      </a:lnTo>
                      <a:lnTo>
                        <a:pt x="100012" y="93052"/>
                      </a:lnTo>
                      <a:lnTo>
                        <a:pt x="100012" y="66954"/>
                      </a:lnTo>
                      <a:lnTo>
                        <a:pt x="113055" y="55651"/>
                      </a:lnTo>
                      <a:lnTo>
                        <a:pt x="102184" y="44780"/>
                      </a:lnTo>
                      <a:lnTo>
                        <a:pt x="80010" y="22606"/>
                      </a:lnTo>
                      <a:lnTo>
                        <a:pt x="72174" y="5219"/>
                      </a:lnTo>
                      <a:lnTo>
                        <a:pt x="53047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8" name="object 75">
                  <a:extLst>
                    <a:ext uri="{FF2B5EF4-FFF2-40B4-BE49-F238E27FC236}">
                      <a16:creationId xmlns:a16="http://schemas.microsoft.com/office/drawing/2014/main" xmlns="" id="{1681BADE-5D7B-4995-A7E7-1EE15A737C71}"/>
                    </a:ext>
                  </a:extLst>
                </p:cNvPr>
                <p:cNvSpPr/>
                <p:nvPr/>
              </p:nvSpPr>
              <p:spPr>
                <a:xfrm>
                  <a:off x="4296516" y="1127656"/>
                  <a:ext cx="39884" cy="36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60" h="44450">
                      <a:moveTo>
                        <a:pt x="0" y="0"/>
                      </a:moveTo>
                      <a:lnTo>
                        <a:pt x="2603" y="19126"/>
                      </a:lnTo>
                      <a:lnTo>
                        <a:pt x="2603" y="31305"/>
                      </a:lnTo>
                      <a:lnTo>
                        <a:pt x="21742" y="36525"/>
                      </a:lnTo>
                      <a:lnTo>
                        <a:pt x="29565" y="44348"/>
                      </a:lnTo>
                      <a:lnTo>
                        <a:pt x="41300" y="32600"/>
                      </a:lnTo>
                      <a:lnTo>
                        <a:pt x="47828" y="15659"/>
                      </a:lnTo>
                      <a:lnTo>
                        <a:pt x="36525" y="6959"/>
                      </a:lnTo>
                      <a:lnTo>
                        <a:pt x="14782" y="17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79" name="object 76">
                  <a:extLst>
                    <a:ext uri="{FF2B5EF4-FFF2-40B4-BE49-F238E27FC236}">
                      <a16:creationId xmlns:a16="http://schemas.microsoft.com/office/drawing/2014/main" xmlns="" id="{46F7D232-BEDA-41C7-A6FF-8F3A4086E471}"/>
                    </a:ext>
                  </a:extLst>
                </p:cNvPr>
                <p:cNvSpPr/>
                <p:nvPr/>
              </p:nvSpPr>
              <p:spPr>
                <a:xfrm>
                  <a:off x="4296516" y="1127656"/>
                  <a:ext cx="39884" cy="36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60" h="44450">
                      <a:moveTo>
                        <a:pt x="14782" y="1739"/>
                      </a:moveTo>
                      <a:lnTo>
                        <a:pt x="0" y="0"/>
                      </a:lnTo>
                      <a:lnTo>
                        <a:pt x="2603" y="19126"/>
                      </a:lnTo>
                      <a:lnTo>
                        <a:pt x="2603" y="31305"/>
                      </a:lnTo>
                      <a:lnTo>
                        <a:pt x="21742" y="36525"/>
                      </a:lnTo>
                      <a:lnTo>
                        <a:pt x="29565" y="44348"/>
                      </a:lnTo>
                      <a:lnTo>
                        <a:pt x="41300" y="32600"/>
                      </a:lnTo>
                      <a:lnTo>
                        <a:pt x="47828" y="15659"/>
                      </a:lnTo>
                      <a:lnTo>
                        <a:pt x="36525" y="6959"/>
                      </a:lnTo>
                      <a:lnTo>
                        <a:pt x="14782" y="1739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0" name="object 77">
                  <a:extLst>
                    <a:ext uri="{FF2B5EF4-FFF2-40B4-BE49-F238E27FC236}">
                      <a16:creationId xmlns:a16="http://schemas.microsoft.com/office/drawing/2014/main" xmlns="" id="{1DFCD3BD-3EC0-49C0-8DDA-B2A96700C492}"/>
                    </a:ext>
                  </a:extLst>
                </p:cNvPr>
                <p:cNvSpPr/>
                <p:nvPr/>
              </p:nvSpPr>
              <p:spPr>
                <a:xfrm>
                  <a:off x="4112174" y="1497061"/>
                  <a:ext cx="16269" cy="1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5" h="12700">
                      <a:moveTo>
                        <a:pt x="5651" y="0"/>
                      </a:moveTo>
                      <a:lnTo>
                        <a:pt x="0" y="5638"/>
                      </a:lnTo>
                      <a:lnTo>
                        <a:pt x="7391" y="12179"/>
                      </a:lnTo>
                      <a:lnTo>
                        <a:pt x="19557" y="8699"/>
                      </a:lnTo>
                      <a:lnTo>
                        <a:pt x="5651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1" name="object 78">
                  <a:extLst>
                    <a:ext uri="{FF2B5EF4-FFF2-40B4-BE49-F238E27FC236}">
                      <a16:creationId xmlns:a16="http://schemas.microsoft.com/office/drawing/2014/main" xmlns="" id="{A6E2A339-9D5D-41A5-B1F5-DEADDD26D4FF}"/>
                    </a:ext>
                  </a:extLst>
                </p:cNvPr>
                <p:cNvSpPr/>
                <p:nvPr/>
              </p:nvSpPr>
              <p:spPr>
                <a:xfrm>
                  <a:off x="4112174" y="1497061"/>
                  <a:ext cx="16269" cy="1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5" h="12700">
                      <a:moveTo>
                        <a:pt x="5651" y="0"/>
                      </a:moveTo>
                      <a:lnTo>
                        <a:pt x="0" y="5638"/>
                      </a:lnTo>
                      <a:lnTo>
                        <a:pt x="7391" y="12179"/>
                      </a:lnTo>
                      <a:lnTo>
                        <a:pt x="19557" y="8699"/>
                      </a:lnTo>
                      <a:lnTo>
                        <a:pt x="5651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2" name="object 79">
                  <a:extLst>
                    <a:ext uri="{FF2B5EF4-FFF2-40B4-BE49-F238E27FC236}">
                      <a16:creationId xmlns:a16="http://schemas.microsoft.com/office/drawing/2014/main" xmlns="" id="{64E53ECC-05BD-49DF-83B6-6C6EEC75A4C9}"/>
                    </a:ext>
                  </a:extLst>
                </p:cNvPr>
                <p:cNvSpPr/>
                <p:nvPr/>
              </p:nvSpPr>
              <p:spPr>
                <a:xfrm>
                  <a:off x="6360067" y="2539656"/>
                  <a:ext cx="33587" cy="3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40" h="46354">
                      <a:moveTo>
                        <a:pt x="35115" y="37109"/>
                      </a:moveTo>
                      <a:lnTo>
                        <a:pt x="17043" y="37109"/>
                      </a:lnTo>
                      <a:lnTo>
                        <a:pt x="26085" y="46139"/>
                      </a:lnTo>
                      <a:lnTo>
                        <a:pt x="35115" y="37109"/>
                      </a:lnTo>
                      <a:close/>
                    </a:path>
                    <a:path w="40640" h="46354">
                      <a:moveTo>
                        <a:pt x="29082" y="0"/>
                      </a:moveTo>
                      <a:lnTo>
                        <a:pt x="10020" y="4013"/>
                      </a:lnTo>
                      <a:lnTo>
                        <a:pt x="0" y="15049"/>
                      </a:lnTo>
                      <a:lnTo>
                        <a:pt x="0" y="44132"/>
                      </a:lnTo>
                      <a:lnTo>
                        <a:pt x="17043" y="37109"/>
                      </a:lnTo>
                      <a:lnTo>
                        <a:pt x="35115" y="37109"/>
                      </a:lnTo>
                      <a:lnTo>
                        <a:pt x="36106" y="36118"/>
                      </a:lnTo>
                      <a:lnTo>
                        <a:pt x="40119" y="16040"/>
                      </a:lnTo>
                      <a:lnTo>
                        <a:pt x="29082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3" name="object 80">
                  <a:extLst>
                    <a:ext uri="{FF2B5EF4-FFF2-40B4-BE49-F238E27FC236}">
                      <a16:creationId xmlns:a16="http://schemas.microsoft.com/office/drawing/2014/main" xmlns="" id="{E1E6006B-8B16-4BCC-9147-824206C422D1}"/>
                    </a:ext>
                  </a:extLst>
                </p:cNvPr>
                <p:cNvSpPr/>
                <p:nvPr/>
              </p:nvSpPr>
              <p:spPr>
                <a:xfrm>
                  <a:off x="6360067" y="2539656"/>
                  <a:ext cx="33587" cy="3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40" h="46354">
                      <a:moveTo>
                        <a:pt x="10020" y="4013"/>
                      </a:moveTo>
                      <a:lnTo>
                        <a:pt x="0" y="15049"/>
                      </a:lnTo>
                      <a:lnTo>
                        <a:pt x="0" y="29095"/>
                      </a:lnTo>
                      <a:lnTo>
                        <a:pt x="0" y="44132"/>
                      </a:lnTo>
                      <a:lnTo>
                        <a:pt x="17043" y="37109"/>
                      </a:lnTo>
                      <a:lnTo>
                        <a:pt x="26085" y="46139"/>
                      </a:lnTo>
                      <a:lnTo>
                        <a:pt x="36106" y="36118"/>
                      </a:lnTo>
                      <a:lnTo>
                        <a:pt x="40119" y="16040"/>
                      </a:lnTo>
                      <a:lnTo>
                        <a:pt x="29082" y="0"/>
                      </a:lnTo>
                      <a:lnTo>
                        <a:pt x="10020" y="4013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4" name="object 81">
                  <a:extLst>
                    <a:ext uri="{FF2B5EF4-FFF2-40B4-BE49-F238E27FC236}">
                      <a16:creationId xmlns:a16="http://schemas.microsoft.com/office/drawing/2014/main" xmlns="" id="{94F32CA1-E600-444F-897A-43DA162E5ABD}"/>
                    </a:ext>
                  </a:extLst>
                </p:cNvPr>
                <p:cNvSpPr/>
                <p:nvPr/>
              </p:nvSpPr>
              <p:spPr>
                <a:xfrm>
                  <a:off x="6587232" y="2432703"/>
                  <a:ext cx="500128" cy="54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154" h="661670">
                      <a:moveTo>
                        <a:pt x="33108" y="84277"/>
                      </a:moveTo>
                      <a:lnTo>
                        <a:pt x="33108" y="99326"/>
                      </a:lnTo>
                      <a:lnTo>
                        <a:pt x="26085" y="119379"/>
                      </a:lnTo>
                      <a:lnTo>
                        <a:pt x="54178" y="128422"/>
                      </a:lnTo>
                      <a:lnTo>
                        <a:pt x="68224" y="154495"/>
                      </a:lnTo>
                      <a:lnTo>
                        <a:pt x="94297" y="180581"/>
                      </a:lnTo>
                      <a:lnTo>
                        <a:pt x="94297" y="195618"/>
                      </a:lnTo>
                      <a:lnTo>
                        <a:pt x="118376" y="228739"/>
                      </a:lnTo>
                      <a:lnTo>
                        <a:pt x="136448" y="230746"/>
                      </a:lnTo>
                      <a:lnTo>
                        <a:pt x="166535" y="243789"/>
                      </a:lnTo>
                      <a:lnTo>
                        <a:pt x="204647" y="260832"/>
                      </a:lnTo>
                      <a:lnTo>
                        <a:pt x="218706" y="283908"/>
                      </a:lnTo>
                      <a:lnTo>
                        <a:pt x="240779" y="314007"/>
                      </a:lnTo>
                      <a:lnTo>
                        <a:pt x="295948" y="369176"/>
                      </a:lnTo>
                      <a:lnTo>
                        <a:pt x="333070" y="420344"/>
                      </a:lnTo>
                      <a:lnTo>
                        <a:pt x="350126" y="456450"/>
                      </a:lnTo>
                      <a:lnTo>
                        <a:pt x="370192" y="462470"/>
                      </a:lnTo>
                      <a:lnTo>
                        <a:pt x="391261" y="474510"/>
                      </a:lnTo>
                      <a:lnTo>
                        <a:pt x="411314" y="493560"/>
                      </a:lnTo>
                      <a:lnTo>
                        <a:pt x="427380" y="524675"/>
                      </a:lnTo>
                      <a:lnTo>
                        <a:pt x="440423" y="541718"/>
                      </a:lnTo>
                      <a:lnTo>
                        <a:pt x="479539" y="580847"/>
                      </a:lnTo>
                      <a:lnTo>
                        <a:pt x="479539" y="599909"/>
                      </a:lnTo>
                      <a:lnTo>
                        <a:pt x="509638" y="627989"/>
                      </a:lnTo>
                      <a:lnTo>
                        <a:pt x="526681" y="645058"/>
                      </a:lnTo>
                      <a:lnTo>
                        <a:pt x="539737" y="661098"/>
                      </a:lnTo>
                      <a:lnTo>
                        <a:pt x="555777" y="648055"/>
                      </a:lnTo>
                      <a:lnTo>
                        <a:pt x="543750" y="621969"/>
                      </a:lnTo>
                      <a:lnTo>
                        <a:pt x="527697" y="605916"/>
                      </a:lnTo>
                      <a:lnTo>
                        <a:pt x="522681" y="585863"/>
                      </a:lnTo>
                      <a:lnTo>
                        <a:pt x="530707" y="565302"/>
                      </a:lnTo>
                      <a:lnTo>
                        <a:pt x="556285" y="565302"/>
                      </a:lnTo>
                      <a:lnTo>
                        <a:pt x="572673" y="556051"/>
                      </a:lnTo>
                      <a:lnTo>
                        <a:pt x="600460" y="556051"/>
                      </a:lnTo>
                      <a:lnTo>
                        <a:pt x="599922" y="554761"/>
                      </a:lnTo>
                      <a:lnTo>
                        <a:pt x="585863" y="536701"/>
                      </a:lnTo>
                      <a:lnTo>
                        <a:pt x="548754" y="536701"/>
                      </a:lnTo>
                      <a:lnTo>
                        <a:pt x="526681" y="535698"/>
                      </a:lnTo>
                      <a:lnTo>
                        <a:pt x="517652" y="516635"/>
                      </a:lnTo>
                      <a:lnTo>
                        <a:pt x="500595" y="516635"/>
                      </a:lnTo>
                      <a:lnTo>
                        <a:pt x="485546" y="501599"/>
                      </a:lnTo>
                      <a:lnTo>
                        <a:pt x="459473" y="501599"/>
                      </a:lnTo>
                      <a:lnTo>
                        <a:pt x="442417" y="490562"/>
                      </a:lnTo>
                      <a:lnTo>
                        <a:pt x="422351" y="470496"/>
                      </a:lnTo>
                      <a:lnTo>
                        <a:pt x="408817" y="453657"/>
                      </a:lnTo>
                      <a:lnTo>
                        <a:pt x="407511" y="437758"/>
                      </a:lnTo>
                      <a:lnTo>
                        <a:pt x="409143" y="425460"/>
                      </a:lnTo>
                      <a:lnTo>
                        <a:pt x="408332" y="420548"/>
                      </a:lnTo>
                      <a:lnTo>
                        <a:pt x="395262" y="405282"/>
                      </a:lnTo>
                      <a:lnTo>
                        <a:pt x="378205" y="379196"/>
                      </a:lnTo>
                      <a:lnTo>
                        <a:pt x="378205" y="367156"/>
                      </a:lnTo>
                      <a:lnTo>
                        <a:pt x="382219" y="352107"/>
                      </a:lnTo>
                      <a:lnTo>
                        <a:pt x="378205" y="331050"/>
                      </a:lnTo>
                      <a:lnTo>
                        <a:pt x="393255" y="331050"/>
                      </a:lnTo>
                      <a:lnTo>
                        <a:pt x="412318" y="325031"/>
                      </a:lnTo>
                      <a:lnTo>
                        <a:pt x="422338" y="315010"/>
                      </a:lnTo>
                      <a:lnTo>
                        <a:pt x="426351" y="301955"/>
                      </a:lnTo>
                      <a:lnTo>
                        <a:pt x="398259" y="290918"/>
                      </a:lnTo>
                      <a:lnTo>
                        <a:pt x="382206" y="277888"/>
                      </a:lnTo>
                      <a:lnTo>
                        <a:pt x="357136" y="262839"/>
                      </a:lnTo>
                      <a:lnTo>
                        <a:pt x="328040" y="247789"/>
                      </a:lnTo>
                      <a:lnTo>
                        <a:pt x="305968" y="228726"/>
                      </a:lnTo>
                      <a:lnTo>
                        <a:pt x="271856" y="209676"/>
                      </a:lnTo>
                      <a:lnTo>
                        <a:pt x="246773" y="187604"/>
                      </a:lnTo>
                      <a:lnTo>
                        <a:pt x="220687" y="177571"/>
                      </a:lnTo>
                      <a:lnTo>
                        <a:pt x="201637" y="172554"/>
                      </a:lnTo>
                      <a:lnTo>
                        <a:pt x="172046" y="141947"/>
                      </a:lnTo>
                      <a:lnTo>
                        <a:pt x="156489" y="126403"/>
                      </a:lnTo>
                      <a:lnTo>
                        <a:pt x="146456" y="99313"/>
                      </a:lnTo>
                      <a:lnTo>
                        <a:pt x="140805" y="91300"/>
                      </a:lnTo>
                      <a:lnTo>
                        <a:pt x="56184" y="91300"/>
                      </a:lnTo>
                      <a:lnTo>
                        <a:pt x="33108" y="84277"/>
                      </a:lnTo>
                      <a:close/>
                    </a:path>
                    <a:path w="605154" h="661670">
                      <a:moveTo>
                        <a:pt x="600460" y="556051"/>
                      </a:moveTo>
                      <a:lnTo>
                        <a:pt x="572673" y="556051"/>
                      </a:lnTo>
                      <a:lnTo>
                        <a:pt x="587927" y="562829"/>
                      </a:lnTo>
                      <a:lnTo>
                        <a:pt x="599922" y="566800"/>
                      </a:lnTo>
                      <a:lnTo>
                        <a:pt x="604939" y="566800"/>
                      </a:lnTo>
                      <a:lnTo>
                        <a:pt x="600460" y="556051"/>
                      </a:lnTo>
                      <a:close/>
                    </a:path>
                    <a:path w="605154" h="661670">
                      <a:moveTo>
                        <a:pt x="562292" y="523163"/>
                      </a:moveTo>
                      <a:lnTo>
                        <a:pt x="548754" y="536701"/>
                      </a:lnTo>
                      <a:lnTo>
                        <a:pt x="585863" y="536701"/>
                      </a:lnTo>
                      <a:lnTo>
                        <a:pt x="562292" y="523163"/>
                      </a:lnTo>
                      <a:close/>
                    </a:path>
                    <a:path w="605154" h="661670">
                      <a:moveTo>
                        <a:pt x="47155" y="30098"/>
                      </a:moveTo>
                      <a:lnTo>
                        <a:pt x="14046" y="30098"/>
                      </a:lnTo>
                      <a:lnTo>
                        <a:pt x="33362" y="36868"/>
                      </a:lnTo>
                      <a:lnTo>
                        <a:pt x="46659" y="50164"/>
                      </a:lnTo>
                      <a:lnTo>
                        <a:pt x="46659" y="57696"/>
                      </a:lnTo>
                      <a:lnTo>
                        <a:pt x="60197" y="71234"/>
                      </a:lnTo>
                      <a:lnTo>
                        <a:pt x="56184" y="91300"/>
                      </a:lnTo>
                      <a:lnTo>
                        <a:pt x="140805" y="91300"/>
                      </a:lnTo>
                      <a:lnTo>
                        <a:pt x="134429" y="82257"/>
                      </a:lnTo>
                      <a:lnTo>
                        <a:pt x="119379" y="82257"/>
                      </a:lnTo>
                      <a:lnTo>
                        <a:pt x="91287" y="64198"/>
                      </a:lnTo>
                      <a:lnTo>
                        <a:pt x="85267" y="48158"/>
                      </a:lnTo>
                      <a:lnTo>
                        <a:pt x="60197" y="43141"/>
                      </a:lnTo>
                      <a:lnTo>
                        <a:pt x="47155" y="30098"/>
                      </a:lnTo>
                      <a:close/>
                    </a:path>
                    <a:path w="605154" h="661670">
                      <a:moveTo>
                        <a:pt x="0" y="0"/>
                      </a:moveTo>
                      <a:lnTo>
                        <a:pt x="0" y="15049"/>
                      </a:lnTo>
                      <a:lnTo>
                        <a:pt x="6019" y="32105"/>
                      </a:lnTo>
                      <a:lnTo>
                        <a:pt x="14046" y="30098"/>
                      </a:lnTo>
                      <a:lnTo>
                        <a:pt x="47155" y="30098"/>
                      </a:lnTo>
                      <a:lnTo>
                        <a:pt x="46151" y="29095"/>
                      </a:lnTo>
                      <a:lnTo>
                        <a:pt x="39115" y="13030"/>
                      </a:lnTo>
                      <a:lnTo>
                        <a:pt x="26085" y="70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5" name="object 82">
                  <a:extLst>
                    <a:ext uri="{FF2B5EF4-FFF2-40B4-BE49-F238E27FC236}">
                      <a16:creationId xmlns:a16="http://schemas.microsoft.com/office/drawing/2014/main" xmlns="" id="{83F411CD-878D-4CFE-887B-E2E589D65C27}"/>
                    </a:ext>
                  </a:extLst>
                </p:cNvPr>
                <p:cNvSpPr/>
                <p:nvPr/>
              </p:nvSpPr>
              <p:spPr>
                <a:xfrm>
                  <a:off x="6587232" y="2432703"/>
                  <a:ext cx="500128" cy="54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154" h="661670">
                      <a:moveTo>
                        <a:pt x="14046" y="30098"/>
                      </a:moveTo>
                      <a:lnTo>
                        <a:pt x="6019" y="32105"/>
                      </a:lnTo>
                      <a:lnTo>
                        <a:pt x="0" y="15049"/>
                      </a:lnTo>
                      <a:lnTo>
                        <a:pt x="0" y="0"/>
                      </a:lnTo>
                      <a:lnTo>
                        <a:pt x="26085" y="7023"/>
                      </a:lnTo>
                      <a:lnTo>
                        <a:pt x="39115" y="13030"/>
                      </a:lnTo>
                      <a:lnTo>
                        <a:pt x="46151" y="29095"/>
                      </a:lnTo>
                      <a:lnTo>
                        <a:pt x="60197" y="43141"/>
                      </a:lnTo>
                      <a:lnTo>
                        <a:pt x="85267" y="48158"/>
                      </a:lnTo>
                      <a:lnTo>
                        <a:pt x="91287" y="64198"/>
                      </a:lnTo>
                      <a:lnTo>
                        <a:pt x="119379" y="82257"/>
                      </a:lnTo>
                      <a:lnTo>
                        <a:pt x="134429" y="82257"/>
                      </a:lnTo>
                      <a:lnTo>
                        <a:pt x="146456" y="99313"/>
                      </a:lnTo>
                      <a:lnTo>
                        <a:pt x="156489" y="126403"/>
                      </a:lnTo>
                      <a:lnTo>
                        <a:pt x="172046" y="141947"/>
                      </a:lnTo>
                      <a:lnTo>
                        <a:pt x="201637" y="172554"/>
                      </a:lnTo>
                      <a:lnTo>
                        <a:pt x="220687" y="177571"/>
                      </a:lnTo>
                      <a:lnTo>
                        <a:pt x="246773" y="187604"/>
                      </a:lnTo>
                      <a:lnTo>
                        <a:pt x="271856" y="209676"/>
                      </a:lnTo>
                      <a:lnTo>
                        <a:pt x="305968" y="228726"/>
                      </a:lnTo>
                      <a:lnTo>
                        <a:pt x="328040" y="247789"/>
                      </a:lnTo>
                      <a:lnTo>
                        <a:pt x="357136" y="262839"/>
                      </a:lnTo>
                      <a:lnTo>
                        <a:pt x="382206" y="277888"/>
                      </a:lnTo>
                      <a:lnTo>
                        <a:pt x="398259" y="290918"/>
                      </a:lnTo>
                      <a:lnTo>
                        <a:pt x="426351" y="301955"/>
                      </a:lnTo>
                      <a:lnTo>
                        <a:pt x="422338" y="315010"/>
                      </a:lnTo>
                      <a:lnTo>
                        <a:pt x="412318" y="325031"/>
                      </a:lnTo>
                      <a:lnTo>
                        <a:pt x="393255" y="331050"/>
                      </a:lnTo>
                      <a:lnTo>
                        <a:pt x="378205" y="331050"/>
                      </a:lnTo>
                      <a:lnTo>
                        <a:pt x="382219" y="352107"/>
                      </a:lnTo>
                      <a:lnTo>
                        <a:pt x="378205" y="367156"/>
                      </a:lnTo>
                      <a:lnTo>
                        <a:pt x="378205" y="379196"/>
                      </a:lnTo>
                      <a:lnTo>
                        <a:pt x="395262" y="405282"/>
                      </a:lnTo>
                      <a:lnTo>
                        <a:pt x="408332" y="420548"/>
                      </a:lnTo>
                      <a:lnTo>
                        <a:pt x="409143" y="425460"/>
                      </a:lnTo>
                      <a:lnTo>
                        <a:pt x="407511" y="437758"/>
                      </a:lnTo>
                      <a:lnTo>
                        <a:pt x="408817" y="453657"/>
                      </a:lnTo>
                      <a:lnTo>
                        <a:pt x="422351" y="470496"/>
                      </a:lnTo>
                      <a:lnTo>
                        <a:pt x="442417" y="490562"/>
                      </a:lnTo>
                      <a:lnTo>
                        <a:pt x="459473" y="501599"/>
                      </a:lnTo>
                      <a:lnTo>
                        <a:pt x="485546" y="501599"/>
                      </a:lnTo>
                      <a:lnTo>
                        <a:pt x="500595" y="516635"/>
                      </a:lnTo>
                      <a:lnTo>
                        <a:pt x="517652" y="516635"/>
                      </a:lnTo>
                      <a:lnTo>
                        <a:pt x="526681" y="535698"/>
                      </a:lnTo>
                      <a:lnTo>
                        <a:pt x="548754" y="536701"/>
                      </a:lnTo>
                      <a:lnTo>
                        <a:pt x="562292" y="523163"/>
                      </a:lnTo>
                      <a:lnTo>
                        <a:pt x="585863" y="536701"/>
                      </a:lnTo>
                      <a:lnTo>
                        <a:pt x="599922" y="554761"/>
                      </a:lnTo>
                      <a:lnTo>
                        <a:pt x="604939" y="566800"/>
                      </a:lnTo>
                      <a:lnTo>
                        <a:pt x="599922" y="566800"/>
                      </a:lnTo>
                      <a:lnTo>
                        <a:pt x="587927" y="562829"/>
                      </a:lnTo>
                      <a:lnTo>
                        <a:pt x="572673" y="556051"/>
                      </a:lnTo>
                      <a:lnTo>
                        <a:pt x="556285" y="565302"/>
                      </a:lnTo>
                      <a:lnTo>
                        <a:pt x="530707" y="565302"/>
                      </a:lnTo>
                      <a:lnTo>
                        <a:pt x="522681" y="585863"/>
                      </a:lnTo>
                      <a:lnTo>
                        <a:pt x="527697" y="605916"/>
                      </a:lnTo>
                      <a:lnTo>
                        <a:pt x="543750" y="621969"/>
                      </a:lnTo>
                      <a:lnTo>
                        <a:pt x="555777" y="648055"/>
                      </a:lnTo>
                      <a:lnTo>
                        <a:pt x="539737" y="661098"/>
                      </a:lnTo>
                      <a:lnTo>
                        <a:pt x="526681" y="645058"/>
                      </a:lnTo>
                      <a:lnTo>
                        <a:pt x="509638" y="627989"/>
                      </a:lnTo>
                      <a:lnTo>
                        <a:pt x="479539" y="599909"/>
                      </a:lnTo>
                      <a:lnTo>
                        <a:pt x="479539" y="580847"/>
                      </a:lnTo>
                      <a:lnTo>
                        <a:pt x="459473" y="560781"/>
                      </a:lnTo>
                      <a:lnTo>
                        <a:pt x="440423" y="541718"/>
                      </a:lnTo>
                      <a:lnTo>
                        <a:pt x="427380" y="524675"/>
                      </a:lnTo>
                      <a:lnTo>
                        <a:pt x="411314" y="493560"/>
                      </a:lnTo>
                      <a:lnTo>
                        <a:pt x="391261" y="474510"/>
                      </a:lnTo>
                      <a:lnTo>
                        <a:pt x="370192" y="462470"/>
                      </a:lnTo>
                      <a:lnTo>
                        <a:pt x="350126" y="456450"/>
                      </a:lnTo>
                      <a:lnTo>
                        <a:pt x="333070" y="420344"/>
                      </a:lnTo>
                      <a:lnTo>
                        <a:pt x="295948" y="369176"/>
                      </a:lnTo>
                      <a:lnTo>
                        <a:pt x="265849" y="339077"/>
                      </a:lnTo>
                      <a:lnTo>
                        <a:pt x="240779" y="314007"/>
                      </a:lnTo>
                      <a:lnTo>
                        <a:pt x="218706" y="283908"/>
                      </a:lnTo>
                      <a:lnTo>
                        <a:pt x="204647" y="260832"/>
                      </a:lnTo>
                      <a:lnTo>
                        <a:pt x="166535" y="243789"/>
                      </a:lnTo>
                      <a:lnTo>
                        <a:pt x="136448" y="230746"/>
                      </a:lnTo>
                      <a:lnTo>
                        <a:pt x="118376" y="228739"/>
                      </a:lnTo>
                      <a:lnTo>
                        <a:pt x="94297" y="195618"/>
                      </a:lnTo>
                      <a:lnTo>
                        <a:pt x="94297" y="180581"/>
                      </a:lnTo>
                      <a:lnTo>
                        <a:pt x="68224" y="154495"/>
                      </a:lnTo>
                      <a:lnTo>
                        <a:pt x="54178" y="128422"/>
                      </a:lnTo>
                      <a:lnTo>
                        <a:pt x="26085" y="119379"/>
                      </a:lnTo>
                      <a:lnTo>
                        <a:pt x="33108" y="99326"/>
                      </a:lnTo>
                      <a:lnTo>
                        <a:pt x="33108" y="84277"/>
                      </a:lnTo>
                      <a:lnTo>
                        <a:pt x="56184" y="91300"/>
                      </a:lnTo>
                      <a:lnTo>
                        <a:pt x="60197" y="71234"/>
                      </a:lnTo>
                      <a:lnTo>
                        <a:pt x="46659" y="57696"/>
                      </a:lnTo>
                      <a:lnTo>
                        <a:pt x="46659" y="50164"/>
                      </a:lnTo>
                      <a:lnTo>
                        <a:pt x="33362" y="36868"/>
                      </a:lnTo>
                      <a:lnTo>
                        <a:pt x="14046" y="30098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6" name="object 83">
                  <a:extLst>
                    <a:ext uri="{FF2B5EF4-FFF2-40B4-BE49-F238E27FC236}">
                      <a16:creationId xmlns:a16="http://schemas.microsoft.com/office/drawing/2014/main" xmlns="" id="{8A88A292-02A6-4F41-8889-507E5A172B37}"/>
                    </a:ext>
                  </a:extLst>
                </p:cNvPr>
                <p:cNvSpPr/>
                <p:nvPr/>
              </p:nvSpPr>
              <p:spPr>
                <a:xfrm>
                  <a:off x="7299418" y="2887852"/>
                  <a:ext cx="16793" cy="3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0" h="47625">
                      <a:moveTo>
                        <a:pt x="20066" y="0"/>
                      </a:moveTo>
                      <a:lnTo>
                        <a:pt x="0" y="3022"/>
                      </a:lnTo>
                      <a:lnTo>
                        <a:pt x="4013" y="24079"/>
                      </a:lnTo>
                      <a:lnTo>
                        <a:pt x="6019" y="44157"/>
                      </a:lnTo>
                      <a:lnTo>
                        <a:pt x="14046" y="47155"/>
                      </a:lnTo>
                      <a:lnTo>
                        <a:pt x="14046" y="31114"/>
                      </a:lnTo>
                      <a:lnTo>
                        <a:pt x="20066" y="18059"/>
                      </a:lnTo>
                      <a:lnTo>
                        <a:pt x="2006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7" name="object 84">
                  <a:extLst>
                    <a:ext uri="{FF2B5EF4-FFF2-40B4-BE49-F238E27FC236}">
                      <a16:creationId xmlns:a16="http://schemas.microsoft.com/office/drawing/2014/main" xmlns="" id="{554ADC83-836E-43A7-BA46-FC137A599F6F}"/>
                    </a:ext>
                  </a:extLst>
                </p:cNvPr>
                <p:cNvSpPr/>
                <p:nvPr/>
              </p:nvSpPr>
              <p:spPr>
                <a:xfrm>
                  <a:off x="7356626" y="2900299"/>
                  <a:ext cx="11021" cy="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6510">
                      <a:moveTo>
                        <a:pt x="0" y="0"/>
                      </a:moveTo>
                      <a:lnTo>
                        <a:pt x="0" y="9017"/>
                      </a:lnTo>
                      <a:lnTo>
                        <a:pt x="13042" y="16052"/>
                      </a:lnTo>
                      <a:lnTo>
                        <a:pt x="13042" y="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8" name="object 85">
                  <a:extLst>
                    <a:ext uri="{FF2B5EF4-FFF2-40B4-BE49-F238E27FC236}">
                      <a16:creationId xmlns:a16="http://schemas.microsoft.com/office/drawing/2014/main" xmlns="" id="{315EAFE0-1CF1-40D3-9A9D-82E93B6AA947}"/>
                    </a:ext>
                  </a:extLst>
                </p:cNvPr>
                <p:cNvSpPr/>
                <p:nvPr/>
              </p:nvSpPr>
              <p:spPr>
                <a:xfrm>
                  <a:off x="7320147" y="2765154"/>
                  <a:ext cx="19942" cy="72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9" h="87629">
                      <a:moveTo>
                        <a:pt x="5016" y="0"/>
                      </a:moveTo>
                      <a:lnTo>
                        <a:pt x="0" y="26085"/>
                      </a:lnTo>
                      <a:lnTo>
                        <a:pt x="6527" y="32600"/>
                      </a:lnTo>
                      <a:lnTo>
                        <a:pt x="1003" y="52158"/>
                      </a:lnTo>
                      <a:lnTo>
                        <a:pt x="3009" y="82257"/>
                      </a:lnTo>
                      <a:lnTo>
                        <a:pt x="15049" y="87274"/>
                      </a:lnTo>
                      <a:lnTo>
                        <a:pt x="19062" y="71221"/>
                      </a:lnTo>
                      <a:lnTo>
                        <a:pt x="13042" y="39128"/>
                      </a:lnTo>
                      <a:lnTo>
                        <a:pt x="24079" y="28092"/>
                      </a:lnTo>
                      <a:lnTo>
                        <a:pt x="22072" y="5016"/>
                      </a:lnTo>
                      <a:lnTo>
                        <a:pt x="501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89" name="object 86">
                  <a:extLst>
                    <a:ext uri="{FF2B5EF4-FFF2-40B4-BE49-F238E27FC236}">
                      <a16:creationId xmlns:a16="http://schemas.microsoft.com/office/drawing/2014/main" xmlns="" id="{26380DAB-8878-42D0-9973-D345BDFFCDF5}"/>
                    </a:ext>
                  </a:extLst>
                </p:cNvPr>
                <p:cNvSpPr/>
                <p:nvPr/>
              </p:nvSpPr>
              <p:spPr>
                <a:xfrm>
                  <a:off x="7343362" y="2723693"/>
                  <a:ext cx="9971" cy="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5" h="22225">
                      <a:moveTo>
                        <a:pt x="5016" y="0"/>
                      </a:moveTo>
                      <a:lnTo>
                        <a:pt x="0" y="5016"/>
                      </a:lnTo>
                      <a:lnTo>
                        <a:pt x="4013" y="22085"/>
                      </a:lnTo>
                      <a:lnTo>
                        <a:pt x="12039" y="10045"/>
                      </a:lnTo>
                      <a:lnTo>
                        <a:pt x="501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0" name="object 87">
                  <a:extLst>
                    <a:ext uri="{FF2B5EF4-FFF2-40B4-BE49-F238E27FC236}">
                      <a16:creationId xmlns:a16="http://schemas.microsoft.com/office/drawing/2014/main" xmlns="" id="{6CB86237-42DF-4EDA-850D-68C82779BC0B}"/>
                    </a:ext>
                  </a:extLst>
                </p:cNvPr>
                <p:cNvSpPr/>
                <p:nvPr/>
              </p:nvSpPr>
              <p:spPr>
                <a:xfrm>
                  <a:off x="7355799" y="2613006"/>
                  <a:ext cx="18368" cy="6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" h="76200">
                      <a:moveTo>
                        <a:pt x="17551" y="0"/>
                      </a:moveTo>
                      <a:lnTo>
                        <a:pt x="4013" y="13550"/>
                      </a:lnTo>
                      <a:lnTo>
                        <a:pt x="0" y="30607"/>
                      </a:lnTo>
                      <a:lnTo>
                        <a:pt x="7010" y="46647"/>
                      </a:lnTo>
                      <a:lnTo>
                        <a:pt x="2006" y="72732"/>
                      </a:lnTo>
                      <a:lnTo>
                        <a:pt x="15049" y="75742"/>
                      </a:lnTo>
                      <a:lnTo>
                        <a:pt x="22072" y="59690"/>
                      </a:lnTo>
                      <a:lnTo>
                        <a:pt x="18059" y="37630"/>
                      </a:lnTo>
                      <a:lnTo>
                        <a:pt x="21056" y="18567"/>
                      </a:lnTo>
                      <a:lnTo>
                        <a:pt x="17551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1" name="object 88">
                  <a:extLst>
                    <a:ext uri="{FF2B5EF4-FFF2-40B4-BE49-F238E27FC236}">
                      <a16:creationId xmlns:a16="http://schemas.microsoft.com/office/drawing/2014/main" xmlns="" id="{670635E5-1734-42B4-87F9-DEDD4B48F966}"/>
                    </a:ext>
                  </a:extLst>
                </p:cNvPr>
                <p:cNvSpPr/>
                <p:nvPr/>
              </p:nvSpPr>
              <p:spPr>
                <a:xfrm>
                  <a:off x="6884044" y="1412072"/>
                  <a:ext cx="30963" cy="7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5" h="91439">
                      <a:moveTo>
                        <a:pt x="14046" y="0"/>
                      </a:moveTo>
                      <a:lnTo>
                        <a:pt x="2006" y="7023"/>
                      </a:lnTo>
                      <a:lnTo>
                        <a:pt x="2006" y="29082"/>
                      </a:lnTo>
                      <a:lnTo>
                        <a:pt x="0" y="49161"/>
                      </a:lnTo>
                      <a:lnTo>
                        <a:pt x="12039" y="57188"/>
                      </a:lnTo>
                      <a:lnTo>
                        <a:pt x="20066" y="67221"/>
                      </a:lnTo>
                      <a:lnTo>
                        <a:pt x="21069" y="85267"/>
                      </a:lnTo>
                      <a:lnTo>
                        <a:pt x="37122" y="91287"/>
                      </a:lnTo>
                      <a:lnTo>
                        <a:pt x="33108" y="73240"/>
                      </a:lnTo>
                      <a:lnTo>
                        <a:pt x="26085" y="59181"/>
                      </a:lnTo>
                      <a:lnTo>
                        <a:pt x="33108" y="36118"/>
                      </a:lnTo>
                      <a:lnTo>
                        <a:pt x="33108" y="8026"/>
                      </a:lnTo>
                      <a:lnTo>
                        <a:pt x="14046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2" name="object 89">
                  <a:extLst>
                    <a:ext uri="{FF2B5EF4-FFF2-40B4-BE49-F238E27FC236}">
                      <a16:creationId xmlns:a16="http://schemas.microsoft.com/office/drawing/2014/main" xmlns="" id="{615CEBB9-88CB-4239-A181-0CFB25C936B7}"/>
                    </a:ext>
                  </a:extLst>
                </p:cNvPr>
                <p:cNvSpPr/>
                <p:nvPr/>
              </p:nvSpPr>
              <p:spPr>
                <a:xfrm>
                  <a:off x="6884044" y="1412072"/>
                  <a:ext cx="30963" cy="7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5" h="91439">
                      <a:moveTo>
                        <a:pt x="2006" y="7023"/>
                      </a:moveTo>
                      <a:lnTo>
                        <a:pt x="2006" y="29082"/>
                      </a:lnTo>
                      <a:lnTo>
                        <a:pt x="0" y="49161"/>
                      </a:lnTo>
                      <a:lnTo>
                        <a:pt x="12039" y="57188"/>
                      </a:lnTo>
                      <a:lnTo>
                        <a:pt x="20066" y="67221"/>
                      </a:lnTo>
                      <a:lnTo>
                        <a:pt x="21069" y="85267"/>
                      </a:lnTo>
                      <a:lnTo>
                        <a:pt x="37122" y="91287"/>
                      </a:lnTo>
                      <a:lnTo>
                        <a:pt x="33108" y="73240"/>
                      </a:lnTo>
                      <a:lnTo>
                        <a:pt x="26085" y="59181"/>
                      </a:lnTo>
                      <a:lnTo>
                        <a:pt x="33108" y="36118"/>
                      </a:lnTo>
                      <a:lnTo>
                        <a:pt x="33108" y="8026"/>
                      </a:lnTo>
                      <a:lnTo>
                        <a:pt x="14046" y="0"/>
                      </a:lnTo>
                      <a:lnTo>
                        <a:pt x="2006" y="7023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3" name="object 90">
                  <a:extLst>
                    <a:ext uri="{FF2B5EF4-FFF2-40B4-BE49-F238E27FC236}">
                      <a16:creationId xmlns:a16="http://schemas.microsoft.com/office/drawing/2014/main" xmlns="" id="{6C449C65-AAC2-4214-A3AC-3D7B1028390A}"/>
                    </a:ext>
                  </a:extLst>
                </p:cNvPr>
                <p:cNvSpPr/>
                <p:nvPr/>
              </p:nvSpPr>
              <p:spPr>
                <a:xfrm>
                  <a:off x="7196610" y="1504104"/>
                  <a:ext cx="58252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4" h="21589">
                      <a:moveTo>
                        <a:pt x="14046" y="1003"/>
                      </a:moveTo>
                      <a:lnTo>
                        <a:pt x="0" y="6019"/>
                      </a:lnTo>
                      <a:lnTo>
                        <a:pt x="7023" y="21069"/>
                      </a:lnTo>
                      <a:lnTo>
                        <a:pt x="55181" y="21069"/>
                      </a:lnTo>
                      <a:lnTo>
                        <a:pt x="68224" y="8026"/>
                      </a:lnTo>
                      <a:lnTo>
                        <a:pt x="32105" y="8026"/>
                      </a:lnTo>
                      <a:lnTo>
                        <a:pt x="14046" y="1003"/>
                      </a:lnTo>
                      <a:close/>
                    </a:path>
                    <a:path w="70484" h="21589">
                      <a:moveTo>
                        <a:pt x="51168" y="0"/>
                      </a:moveTo>
                      <a:lnTo>
                        <a:pt x="32105" y="8026"/>
                      </a:lnTo>
                      <a:lnTo>
                        <a:pt x="68224" y="8026"/>
                      </a:lnTo>
                      <a:lnTo>
                        <a:pt x="70230" y="6019"/>
                      </a:lnTo>
                      <a:lnTo>
                        <a:pt x="51168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4" name="object 91">
                  <a:extLst>
                    <a:ext uri="{FF2B5EF4-FFF2-40B4-BE49-F238E27FC236}">
                      <a16:creationId xmlns:a16="http://schemas.microsoft.com/office/drawing/2014/main" xmlns="" id="{E0CEB631-AA48-44D2-A53B-4C65C88B1873}"/>
                    </a:ext>
                  </a:extLst>
                </p:cNvPr>
                <p:cNvSpPr/>
                <p:nvPr/>
              </p:nvSpPr>
              <p:spPr>
                <a:xfrm>
                  <a:off x="7196610" y="1504104"/>
                  <a:ext cx="58252" cy="1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84" h="21589">
                      <a:moveTo>
                        <a:pt x="14046" y="1003"/>
                      </a:moveTo>
                      <a:lnTo>
                        <a:pt x="0" y="6019"/>
                      </a:lnTo>
                      <a:lnTo>
                        <a:pt x="7023" y="21069"/>
                      </a:lnTo>
                      <a:lnTo>
                        <a:pt x="31102" y="21069"/>
                      </a:lnTo>
                      <a:lnTo>
                        <a:pt x="55181" y="21069"/>
                      </a:lnTo>
                      <a:lnTo>
                        <a:pt x="70230" y="6019"/>
                      </a:lnTo>
                      <a:lnTo>
                        <a:pt x="51168" y="0"/>
                      </a:lnTo>
                      <a:lnTo>
                        <a:pt x="32105" y="8026"/>
                      </a:lnTo>
                      <a:lnTo>
                        <a:pt x="14046" y="1003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5" name="object 92">
                  <a:extLst>
                    <a:ext uri="{FF2B5EF4-FFF2-40B4-BE49-F238E27FC236}">
                      <a16:creationId xmlns:a16="http://schemas.microsoft.com/office/drawing/2014/main" xmlns="" id="{74120097-2B75-4F73-8C11-BD90668299FC}"/>
                    </a:ext>
                  </a:extLst>
                </p:cNvPr>
                <p:cNvSpPr/>
                <p:nvPr/>
              </p:nvSpPr>
              <p:spPr>
                <a:xfrm>
                  <a:off x="7252591" y="2115966"/>
                  <a:ext cx="39360" cy="8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104139">
                      <a:moveTo>
                        <a:pt x="15544" y="0"/>
                      </a:moveTo>
                      <a:lnTo>
                        <a:pt x="9525" y="18059"/>
                      </a:lnTo>
                      <a:lnTo>
                        <a:pt x="0" y="27584"/>
                      </a:lnTo>
                      <a:lnTo>
                        <a:pt x="11036" y="38633"/>
                      </a:lnTo>
                      <a:lnTo>
                        <a:pt x="17551" y="52158"/>
                      </a:lnTo>
                      <a:lnTo>
                        <a:pt x="15544" y="70218"/>
                      </a:lnTo>
                      <a:lnTo>
                        <a:pt x="14541" y="93294"/>
                      </a:lnTo>
                      <a:lnTo>
                        <a:pt x="25069" y="103822"/>
                      </a:lnTo>
                      <a:lnTo>
                        <a:pt x="36614" y="97307"/>
                      </a:lnTo>
                      <a:lnTo>
                        <a:pt x="36614" y="73228"/>
                      </a:lnTo>
                      <a:lnTo>
                        <a:pt x="47142" y="62699"/>
                      </a:lnTo>
                      <a:lnTo>
                        <a:pt x="38620" y="42138"/>
                      </a:lnTo>
                      <a:lnTo>
                        <a:pt x="24574" y="28079"/>
                      </a:lnTo>
                      <a:lnTo>
                        <a:pt x="25577" y="10033"/>
                      </a:lnTo>
                      <a:lnTo>
                        <a:pt x="15544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6" name="object 93">
                  <a:extLst>
                    <a:ext uri="{FF2B5EF4-FFF2-40B4-BE49-F238E27FC236}">
                      <a16:creationId xmlns:a16="http://schemas.microsoft.com/office/drawing/2014/main" xmlns="" id="{32250B5F-2F78-4E1A-BFA7-9AF83386C6E7}"/>
                    </a:ext>
                  </a:extLst>
                </p:cNvPr>
                <p:cNvSpPr/>
                <p:nvPr/>
              </p:nvSpPr>
              <p:spPr>
                <a:xfrm>
                  <a:off x="7252591" y="2115966"/>
                  <a:ext cx="39360" cy="8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104139">
                      <a:moveTo>
                        <a:pt x="15544" y="0"/>
                      </a:moveTo>
                      <a:lnTo>
                        <a:pt x="9525" y="18059"/>
                      </a:lnTo>
                      <a:lnTo>
                        <a:pt x="0" y="27584"/>
                      </a:lnTo>
                      <a:lnTo>
                        <a:pt x="11036" y="38633"/>
                      </a:lnTo>
                      <a:lnTo>
                        <a:pt x="17551" y="52158"/>
                      </a:lnTo>
                      <a:lnTo>
                        <a:pt x="15544" y="70218"/>
                      </a:lnTo>
                      <a:lnTo>
                        <a:pt x="14541" y="93294"/>
                      </a:lnTo>
                      <a:lnTo>
                        <a:pt x="25069" y="103822"/>
                      </a:lnTo>
                      <a:lnTo>
                        <a:pt x="36614" y="97307"/>
                      </a:lnTo>
                      <a:lnTo>
                        <a:pt x="36614" y="73228"/>
                      </a:lnTo>
                      <a:lnTo>
                        <a:pt x="47142" y="62699"/>
                      </a:lnTo>
                      <a:lnTo>
                        <a:pt x="38620" y="42138"/>
                      </a:lnTo>
                      <a:lnTo>
                        <a:pt x="24574" y="28079"/>
                      </a:lnTo>
                      <a:lnTo>
                        <a:pt x="25577" y="10033"/>
                      </a:lnTo>
                      <a:lnTo>
                        <a:pt x="15544" y="0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7" name="object 94">
                  <a:extLst>
                    <a:ext uri="{FF2B5EF4-FFF2-40B4-BE49-F238E27FC236}">
                      <a16:creationId xmlns:a16="http://schemas.microsoft.com/office/drawing/2014/main" xmlns="" id="{18BDEDF8-D539-42E9-9BD9-476C2D0E64DE}"/>
                    </a:ext>
                  </a:extLst>
                </p:cNvPr>
                <p:cNvSpPr/>
                <p:nvPr/>
              </p:nvSpPr>
              <p:spPr>
                <a:xfrm>
                  <a:off x="7301085" y="2245302"/>
                  <a:ext cx="14169" cy="16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" h="20320">
                      <a:moveTo>
                        <a:pt x="0" y="0"/>
                      </a:moveTo>
                      <a:lnTo>
                        <a:pt x="0" y="15049"/>
                      </a:lnTo>
                      <a:lnTo>
                        <a:pt x="10033" y="20066"/>
                      </a:lnTo>
                      <a:lnTo>
                        <a:pt x="17056" y="110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8" name="object 96">
                  <a:extLst>
                    <a:ext uri="{FF2B5EF4-FFF2-40B4-BE49-F238E27FC236}">
                      <a16:creationId xmlns:a16="http://schemas.microsoft.com/office/drawing/2014/main" xmlns="" id="{F6E4BE75-A77E-49DB-88A3-04D11C98F7CD}"/>
                    </a:ext>
                  </a:extLst>
                </p:cNvPr>
                <p:cNvSpPr/>
                <p:nvPr/>
              </p:nvSpPr>
              <p:spPr>
                <a:xfrm>
                  <a:off x="7267932" y="1459318"/>
                  <a:ext cx="22041" cy="16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0" h="19685">
                      <a:moveTo>
                        <a:pt x="26085" y="0"/>
                      </a:moveTo>
                      <a:lnTo>
                        <a:pt x="13042" y="3009"/>
                      </a:lnTo>
                      <a:lnTo>
                        <a:pt x="0" y="12039"/>
                      </a:lnTo>
                      <a:lnTo>
                        <a:pt x="7023" y="19062"/>
                      </a:lnTo>
                      <a:lnTo>
                        <a:pt x="26085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99" name="object 97">
                  <a:extLst>
                    <a:ext uri="{FF2B5EF4-FFF2-40B4-BE49-F238E27FC236}">
                      <a16:creationId xmlns:a16="http://schemas.microsoft.com/office/drawing/2014/main" xmlns="" id="{4CB44EE1-3E9B-4F0F-8617-18BAF69E4E00}"/>
                    </a:ext>
                  </a:extLst>
                </p:cNvPr>
                <p:cNvSpPr/>
                <p:nvPr/>
              </p:nvSpPr>
              <p:spPr>
                <a:xfrm>
                  <a:off x="7267932" y="1459318"/>
                  <a:ext cx="22041" cy="16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0" h="19685">
                      <a:moveTo>
                        <a:pt x="13042" y="3009"/>
                      </a:moveTo>
                      <a:lnTo>
                        <a:pt x="0" y="12039"/>
                      </a:lnTo>
                      <a:lnTo>
                        <a:pt x="7023" y="19062"/>
                      </a:lnTo>
                      <a:lnTo>
                        <a:pt x="16548" y="9525"/>
                      </a:lnTo>
                      <a:lnTo>
                        <a:pt x="26085" y="0"/>
                      </a:lnTo>
                      <a:lnTo>
                        <a:pt x="13042" y="3009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00" name="object 98">
                  <a:extLst>
                    <a:ext uri="{FF2B5EF4-FFF2-40B4-BE49-F238E27FC236}">
                      <a16:creationId xmlns:a16="http://schemas.microsoft.com/office/drawing/2014/main" xmlns="" id="{F56C7149-E78D-45F1-B735-166D487C4D71}"/>
                    </a:ext>
                  </a:extLst>
                </p:cNvPr>
                <p:cNvSpPr/>
                <p:nvPr/>
              </p:nvSpPr>
              <p:spPr>
                <a:xfrm>
                  <a:off x="6136771" y="461681"/>
                  <a:ext cx="59302" cy="108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54" h="131444">
                      <a:moveTo>
                        <a:pt x="44869" y="0"/>
                      </a:moveTo>
                      <a:lnTo>
                        <a:pt x="36817" y="8432"/>
                      </a:lnTo>
                      <a:lnTo>
                        <a:pt x="19177" y="17640"/>
                      </a:lnTo>
                      <a:lnTo>
                        <a:pt x="4800" y="32029"/>
                      </a:lnTo>
                      <a:lnTo>
                        <a:pt x="6134" y="56768"/>
                      </a:lnTo>
                      <a:lnTo>
                        <a:pt x="0" y="62903"/>
                      </a:lnTo>
                      <a:lnTo>
                        <a:pt x="3060" y="82842"/>
                      </a:lnTo>
                      <a:lnTo>
                        <a:pt x="14566" y="99720"/>
                      </a:lnTo>
                      <a:lnTo>
                        <a:pt x="26466" y="127342"/>
                      </a:lnTo>
                      <a:lnTo>
                        <a:pt x="44869" y="131178"/>
                      </a:lnTo>
                      <a:lnTo>
                        <a:pt x="57340" y="118706"/>
                      </a:lnTo>
                      <a:lnTo>
                        <a:pt x="66738" y="101638"/>
                      </a:lnTo>
                      <a:lnTo>
                        <a:pt x="56375" y="90512"/>
                      </a:lnTo>
                      <a:lnTo>
                        <a:pt x="71716" y="68275"/>
                      </a:lnTo>
                      <a:lnTo>
                        <a:pt x="69037" y="44107"/>
                      </a:lnTo>
                      <a:lnTo>
                        <a:pt x="69037" y="15341"/>
                      </a:lnTo>
                      <a:lnTo>
                        <a:pt x="54076" y="3454"/>
                      </a:lnTo>
                      <a:lnTo>
                        <a:pt x="44869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01" name="object 99">
                  <a:extLst>
                    <a:ext uri="{FF2B5EF4-FFF2-40B4-BE49-F238E27FC236}">
                      <a16:creationId xmlns:a16="http://schemas.microsoft.com/office/drawing/2014/main" xmlns="" id="{19BC0D3A-7F4B-48A7-84E9-C5F30A98F9B9}"/>
                    </a:ext>
                  </a:extLst>
                </p:cNvPr>
                <p:cNvSpPr/>
                <p:nvPr/>
              </p:nvSpPr>
              <p:spPr>
                <a:xfrm>
                  <a:off x="6136771" y="461681"/>
                  <a:ext cx="59302" cy="108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54" h="131444">
                      <a:moveTo>
                        <a:pt x="54076" y="3454"/>
                      </a:moveTo>
                      <a:lnTo>
                        <a:pt x="44869" y="0"/>
                      </a:lnTo>
                      <a:lnTo>
                        <a:pt x="36817" y="8432"/>
                      </a:lnTo>
                      <a:lnTo>
                        <a:pt x="19177" y="17640"/>
                      </a:lnTo>
                      <a:lnTo>
                        <a:pt x="4800" y="32029"/>
                      </a:lnTo>
                      <a:lnTo>
                        <a:pt x="6134" y="56768"/>
                      </a:lnTo>
                      <a:lnTo>
                        <a:pt x="0" y="62903"/>
                      </a:lnTo>
                      <a:lnTo>
                        <a:pt x="3060" y="82842"/>
                      </a:lnTo>
                      <a:lnTo>
                        <a:pt x="14566" y="99720"/>
                      </a:lnTo>
                      <a:lnTo>
                        <a:pt x="26466" y="127342"/>
                      </a:lnTo>
                      <a:lnTo>
                        <a:pt x="44869" y="131178"/>
                      </a:lnTo>
                      <a:lnTo>
                        <a:pt x="57340" y="118706"/>
                      </a:lnTo>
                      <a:lnTo>
                        <a:pt x="66738" y="101638"/>
                      </a:lnTo>
                      <a:lnTo>
                        <a:pt x="56375" y="90512"/>
                      </a:lnTo>
                      <a:lnTo>
                        <a:pt x="71716" y="68275"/>
                      </a:lnTo>
                      <a:lnTo>
                        <a:pt x="69037" y="44107"/>
                      </a:lnTo>
                      <a:lnTo>
                        <a:pt x="69037" y="15341"/>
                      </a:lnTo>
                      <a:lnTo>
                        <a:pt x="54076" y="3454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02" name="object 100">
                  <a:extLst>
                    <a:ext uri="{FF2B5EF4-FFF2-40B4-BE49-F238E27FC236}">
                      <a16:creationId xmlns:a16="http://schemas.microsoft.com/office/drawing/2014/main" xmlns="" id="{23CD954E-8E90-4403-93D1-09870D6AACBF}"/>
                    </a:ext>
                  </a:extLst>
                </p:cNvPr>
                <p:cNvSpPr/>
                <p:nvPr/>
              </p:nvSpPr>
              <p:spPr>
                <a:xfrm>
                  <a:off x="1428478" y="1770578"/>
                  <a:ext cx="115455" cy="13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0" h="159385">
                      <a:moveTo>
                        <a:pt x="0" y="11785"/>
                      </a:moveTo>
                      <a:lnTo>
                        <a:pt x="33883" y="89496"/>
                      </a:lnTo>
                      <a:lnTo>
                        <a:pt x="92443" y="159092"/>
                      </a:lnTo>
                      <a:lnTo>
                        <a:pt x="131102" y="139572"/>
                      </a:lnTo>
                      <a:lnTo>
                        <a:pt x="139204" y="122631"/>
                      </a:lnTo>
                      <a:lnTo>
                        <a:pt x="135890" y="100164"/>
                      </a:lnTo>
                      <a:lnTo>
                        <a:pt x="126682" y="93903"/>
                      </a:lnTo>
                      <a:lnTo>
                        <a:pt x="117475" y="78816"/>
                      </a:lnTo>
                      <a:lnTo>
                        <a:pt x="119684" y="61506"/>
                      </a:lnTo>
                      <a:lnTo>
                        <a:pt x="119684" y="53403"/>
                      </a:lnTo>
                      <a:lnTo>
                        <a:pt x="96481" y="53403"/>
                      </a:lnTo>
                      <a:lnTo>
                        <a:pt x="79908" y="50457"/>
                      </a:lnTo>
                      <a:lnTo>
                        <a:pt x="77698" y="36461"/>
                      </a:lnTo>
                      <a:lnTo>
                        <a:pt x="67017" y="33146"/>
                      </a:lnTo>
                      <a:lnTo>
                        <a:pt x="66488" y="15836"/>
                      </a:lnTo>
                      <a:lnTo>
                        <a:pt x="18046" y="15836"/>
                      </a:lnTo>
                      <a:lnTo>
                        <a:pt x="0" y="11785"/>
                      </a:lnTo>
                      <a:close/>
                    </a:path>
                    <a:path w="139700" h="159385">
                      <a:moveTo>
                        <a:pt x="98882" y="23393"/>
                      </a:moveTo>
                      <a:lnTo>
                        <a:pt x="91147" y="31114"/>
                      </a:lnTo>
                      <a:lnTo>
                        <a:pt x="100164" y="40144"/>
                      </a:lnTo>
                      <a:lnTo>
                        <a:pt x="96481" y="53403"/>
                      </a:lnTo>
                      <a:lnTo>
                        <a:pt x="119684" y="53403"/>
                      </a:lnTo>
                      <a:lnTo>
                        <a:pt x="119684" y="41617"/>
                      </a:lnTo>
                      <a:lnTo>
                        <a:pt x="103860" y="28359"/>
                      </a:lnTo>
                      <a:lnTo>
                        <a:pt x="98882" y="23393"/>
                      </a:lnTo>
                      <a:close/>
                    </a:path>
                    <a:path w="139700" h="159385">
                      <a:moveTo>
                        <a:pt x="39408" y="0"/>
                      </a:moveTo>
                      <a:lnTo>
                        <a:pt x="33515" y="11417"/>
                      </a:lnTo>
                      <a:lnTo>
                        <a:pt x="18046" y="15836"/>
                      </a:lnTo>
                      <a:lnTo>
                        <a:pt x="66488" y="15836"/>
                      </a:lnTo>
                      <a:lnTo>
                        <a:pt x="66471" y="15290"/>
                      </a:lnTo>
                      <a:lnTo>
                        <a:pt x="53390" y="2209"/>
                      </a:lnTo>
                      <a:lnTo>
                        <a:pt x="39408" y="0"/>
                      </a:lnTo>
                      <a:close/>
                    </a:path>
                  </a:pathLst>
                </a:custGeom>
                <a:solidFill>
                  <a:srgbClr val="D9DBDC"/>
                </a:solidFill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  <p:sp>
              <p:nvSpPr>
                <p:cNvPr id="103" name="object 101">
                  <a:extLst>
                    <a:ext uri="{FF2B5EF4-FFF2-40B4-BE49-F238E27FC236}">
                      <a16:creationId xmlns:a16="http://schemas.microsoft.com/office/drawing/2014/main" xmlns="" id="{97BD3B85-6A1D-4A7A-9044-A4C0D1F5A36C}"/>
                    </a:ext>
                  </a:extLst>
                </p:cNvPr>
                <p:cNvSpPr/>
                <p:nvPr/>
              </p:nvSpPr>
              <p:spPr>
                <a:xfrm>
                  <a:off x="1428478" y="1770578"/>
                  <a:ext cx="115455" cy="13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0" h="159385">
                      <a:moveTo>
                        <a:pt x="0" y="11785"/>
                      </a:moveTo>
                      <a:lnTo>
                        <a:pt x="18046" y="15836"/>
                      </a:lnTo>
                      <a:lnTo>
                        <a:pt x="33515" y="11417"/>
                      </a:lnTo>
                      <a:lnTo>
                        <a:pt x="39408" y="0"/>
                      </a:lnTo>
                      <a:lnTo>
                        <a:pt x="53390" y="2209"/>
                      </a:lnTo>
                      <a:lnTo>
                        <a:pt x="66471" y="15290"/>
                      </a:lnTo>
                      <a:lnTo>
                        <a:pt x="67017" y="33146"/>
                      </a:lnTo>
                      <a:lnTo>
                        <a:pt x="77698" y="36461"/>
                      </a:lnTo>
                      <a:lnTo>
                        <a:pt x="79908" y="50457"/>
                      </a:lnTo>
                      <a:lnTo>
                        <a:pt x="96481" y="53403"/>
                      </a:lnTo>
                      <a:lnTo>
                        <a:pt x="100164" y="40144"/>
                      </a:lnTo>
                      <a:lnTo>
                        <a:pt x="91147" y="31114"/>
                      </a:lnTo>
                      <a:lnTo>
                        <a:pt x="98882" y="23393"/>
                      </a:lnTo>
                      <a:lnTo>
                        <a:pt x="103860" y="28359"/>
                      </a:lnTo>
                      <a:lnTo>
                        <a:pt x="119684" y="41617"/>
                      </a:lnTo>
                      <a:lnTo>
                        <a:pt x="119684" y="61506"/>
                      </a:lnTo>
                      <a:lnTo>
                        <a:pt x="117475" y="78816"/>
                      </a:lnTo>
                      <a:lnTo>
                        <a:pt x="126682" y="93903"/>
                      </a:lnTo>
                      <a:lnTo>
                        <a:pt x="135890" y="100164"/>
                      </a:lnTo>
                      <a:lnTo>
                        <a:pt x="139204" y="122631"/>
                      </a:lnTo>
                      <a:lnTo>
                        <a:pt x="131102" y="139572"/>
                      </a:lnTo>
                      <a:lnTo>
                        <a:pt x="92443" y="159092"/>
                      </a:lnTo>
                      <a:lnTo>
                        <a:pt x="33883" y="89496"/>
                      </a:lnTo>
                      <a:lnTo>
                        <a:pt x="0" y="11785"/>
                      </a:lnTo>
                      <a:close/>
                    </a:path>
                  </a:pathLst>
                </a:custGeom>
                <a:ln w="9004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3360"/>
                </a:p>
              </p:txBody>
            </p:sp>
          </p:grpSp>
          <p:grpSp>
            <p:nvGrpSpPr>
              <p:cNvPr id="104" name="Группа 103">
                <a:extLst>
                  <a:ext uri="{FF2B5EF4-FFF2-40B4-BE49-F238E27FC236}">
                    <a16:creationId xmlns:a16="http://schemas.microsoft.com/office/drawing/2014/main" xmlns="" id="{EDBF7197-78B1-4AA9-AD53-7B70919F9D0D}"/>
                  </a:ext>
                </a:extLst>
              </p:cNvPr>
              <p:cNvGrpSpPr/>
              <p:nvPr/>
            </p:nvGrpSpPr>
            <p:grpSpPr>
              <a:xfrm>
                <a:off x="8887332" y="4592946"/>
                <a:ext cx="1397859" cy="1323560"/>
                <a:chOff x="6623050" y="3405603"/>
                <a:chExt cx="1618112" cy="1618112"/>
              </a:xfrm>
            </p:grpSpPr>
            <p:sp>
              <p:nvSpPr>
                <p:cNvPr id="105" name="Овал 104">
                  <a:extLst>
                    <a:ext uri="{FF2B5EF4-FFF2-40B4-BE49-F238E27FC236}">
                      <a16:creationId xmlns:a16="http://schemas.microsoft.com/office/drawing/2014/main" xmlns="" id="{E2422C27-DE00-4A05-81BC-AAF00B061A65}"/>
                    </a:ext>
                  </a:extLst>
                </p:cNvPr>
                <p:cNvSpPr/>
                <p:nvPr/>
              </p:nvSpPr>
              <p:spPr>
                <a:xfrm>
                  <a:off x="6652142" y="3434695"/>
                  <a:ext cx="1559929" cy="15599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223"/>
                </a:p>
              </p:txBody>
            </p:sp>
            <p:pic>
              <p:nvPicPr>
                <p:cNvPr id="106" name="Picture 2" descr="Что такое оптово-распределительный центр (ОРЦ)">
                  <a:extLst>
                    <a:ext uri="{FF2B5EF4-FFF2-40B4-BE49-F238E27FC236}">
                      <a16:creationId xmlns:a16="http://schemas.microsoft.com/office/drawing/2014/main" xmlns="" id="{449DC30D-C9C4-434D-9E1E-1B0F2F21F2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21"/>
                <a:stretch>
                  <a:fillRect/>
                </a:stretch>
              </p:blipFill>
              <p:spPr bwMode="auto">
                <a:xfrm>
                  <a:off x="6667500" y="3800396"/>
                  <a:ext cx="1558044" cy="801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7" name="Овал 106">
                  <a:extLst>
                    <a:ext uri="{FF2B5EF4-FFF2-40B4-BE49-F238E27FC236}">
                      <a16:creationId xmlns:a16="http://schemas.microsoft.com/office/drawing/2014/main" xmlns="" id="{1F9121C1-3169-4415-BD31-794A0AB5BC37}"/>
                    </a:ext>
                  </a:extLst>
                </p:cNvPr>
                <p:cNvSpPr/>
                <p:nvPr/>
              </p:nvSpPr>
              <p:spPr>
                <a:xfrm>
                  <a:off x="6623050" y="3405603"/>
                  <a:ext cx="1618112" cy="1618112"/>
                </a:xfrm>
                <a:prstGeom prst="ellipse">
                  <a:avLst/>
                </a:prstGeom>
                <a:noFill/>
                <a:ln w="825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223"/>
                </a:p>
              </p:txBody>
            </p:sp>
          </p:grpSp>
          <p:cxnSp>
            <p:nvCxnSpPr>
              <p:cNvPr id="129" name="Соединительная линия уступом 1047">
                <a:extLst>
                  <a:ext uri="{FF2B5EF4-FFF2-40B4-BE49-F238E27FC236}">
                    <a16:creationId xmlns:a16="http://schemas.microsoft.com/office/drawing/2014/main" xmlns="" id="{7D5CDD58-94C3-4D00-AC66-7E5896907FD6}"/>
                  </a:ext>
                </a:extLst>
              </p:cNvPr>
              <p:cNvCxnSpPr>
                <a:stCxn id="105" idx="4"/>
                <a:endCxn id="119" idx="3"/>
              </p:cNvCxnSpPr>
              <p:nvPr/>
            </p:nvCxnSpPr>
            <p:spPr>
              <a:xfrm rot="5400000">
                <a:off x="9082725" y="6137451"/>
                <a:ext cx="748278" cy="258798"/>
              </a:xfrm>
              <a:prstGeom prst="bentConnector2">
                <a:avLst/>
              </a:prstGeom>
              <a:ln w="19050">
                <a:solidFill>
                  <a:srgbClr val="FFC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xmlns="" id="{F225092A-D064-421E-B042-17D59C02EC4C}"/>
                  </a:ext>
                </a:extLst>
              </p:cNvPr>
              <p:cNvSpPr txBox="1"/>
              <p:nvPr/>
            </p:nvSpPr>
            <p:spPr>
              <a:xfrm>
                <a:off x="7870623" y="6222557"/>
                <a:ext cx="1500511" cy="674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275590" indent="-275590" defTabSz="1075334" eaLnBrk="1" fontAlgn="auto" hangingPunct="1">
                  <a:lnSpc>
                    <a:spcPct val="95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rgbClr val="2B89BF"/>
                  </a:buClr>
                  <a:buSzPct val="100000"/>
                  <a:buFont typeface="Wingdings" panose="05000000000000000000" pitchFamily="2" charset="2"/>
                  <a:buChar char="§"/>
                  <a:defRPr sz="1050">
                    <a:solidFill>
                      <a:prstClr val="black"/>
                    </a:solidFill>
                    <a:latin typeface="+mj-lt"/>
                  </a:defRPr>
                </a:lvl1pPr>
              </a:lstStyle>
              <a:p>
                <a:pPr marL="0" indent="0" algn="ctr">
                  <a:lnSpc>
                    <a:spcPct val="100000"/>
                  </a:lnSpc>
                  <a:spcBef>
                    <a:spcPts val="1260"/>
                  </a:spcBef>
                  <a:buNone/>
                </a:pPr>
                <a:r>
                  <a:rPr lang="ru-RU" sz="1260" b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</a:rPr>
                  <a:t>Торговая онлайн-площадка </a:t>
                </a:r>
              </a:p>
            </p:txBody>
          </p:sp>
          <p:cxnSp>
            <p:nvCxnSpPr>
              <p:cNvPr id="134" name="Соединительная линия уступом 1049">
                <a:extLst>
                  <a:ext uri="{FF2B5EF4-FFF2-40B4-BE49-F238E27FC236}">
                    <a16:creationId xmlns:a16="http://schemas.microsoft.com/office/drawing/2014/main" xmlns="" id="{76CC1CA1-B1D2-4395-98E5-1AE9116897B9}"/>
                  </a:ext>
                </a:extLst>
              </p:cNvPr>
              <p:cNvCxnSpPr>
                <a:cxnSpLocks/>
                <a:stCxn id="150" idx="4"/>
              </p:cNvCxnSpPr>
              <p:nvPr/>
            </p:nvCxnSpPr>
            <p:spPr>
              <a:xfrm rot="16200000" flipH="1">
                <a:off x="8366789" y="4601224"/>
                <a:ext cx="910470" cy="358433"/>
              </a:xfrm>
              <a:prstGeom prst="bentConnector2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xmlns="" id="{CCB24787-5397-4438-9B59-E77FFC7AAA24}"/>
                  </a:ext>
                </a:extLst>
              </p:cNvPr>
              <p:cNvSpPr txBox="1"/>
              <p:nvPr/>
            </p:nvSpPr>
            <p:spPr>
              <a:xfrm>
                <a:off x="7339430" y="3282579"/>
                <a:ext cx="506570" cy="92933"/>
              </a:xfrm>
              <a:prstGeom prst="rect">
                <a:avLst/>
              </a:prstGeom>
              <a:solidFill>
                <a:srgbClr val="FFE375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500" b="1">
                    <a:solidFill>
                      <a:schemeClr val="accent6">
                        <a:lumMod val="10000"/>
                      </a:schemeClr>
                    </a:solidFill>
                    <a:latin typeface="+mn-lt"/>
                  </a:defRPr>
                </a:lvl1pPr>
              </a:lstStyle>
              <a:p>
                <a:r>
                  <a:rPr lang="ru-RU" sz="800" dirty="0">
                    <a:latin typeface="Arial Narrow" panose="020B0606020202030204" pitchFamily="34" charset="0"/>
                  </a:rPr>
                  <a:t>Санкт-Петербург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xmlns="" id="{DF9A6573-FAE5-4450-B51F-0F7B508BD9F0}"/>
                  </a:ext>
                </a:extLst>
              </p:cNvPr>
              <p:cNvSpPr txBox="1"/>
              <p:nvPr/>
            </p:nvSpPr>
            <p:spPr>
              <a:xfrm>
                <a:off x="7815056" y="3759378"/>
                <a:ext cx="225880" cy="92933"/>
              </a:xfrm>
              <a:prstGeom prst="rect">
                <a:avLst/>
              </a:prstGeom>
              <a:solidFill>
                <a:srgbClr val="FFE375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1800" b="1">
                    <a:solidFill>
                      <a:srgbClr val="0070C0"/>
                    </a:solidFill>
                    <a:latin typeface="Century Gothic" panose="020B0502020202020204" pitchFamily="34" charset="0"/>
                  </a:defRPr>
                </a:lvl1pPr>
              </a:lstStyle>
              <a:p>
                <a:r>
                  <a:rPr lang="ru-RU" sz="800" dirty="0">
                    <a:solidFill>
                      <a:schemeClr val="accent6">
                        <a:lumMod val="10000"/>
                      </a:schemeClr>
                    </a:solidFill>
                    <a:latin typeface="Arial Narrow" panose="020B0606020202030204" pitchFamily="34" charset="0"/>
                  </a:rPr>
                  <a:t>Казань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xmlns="" id="{A749ADA2-2DC7-469A-8384-BF19558A6D08}"/>
                  </a:ext>
                </a:extLst>
              </p:cNvPr>
              <p:cNvSpPr txBox="1"/>
              <p:nvPr/>
            </p:nvSpPr>
            <p:spPr>
              <a:xfrm>
                <a:off x="8972911" y="3193834"/>
                <a:ext cx="1609136" cy="6505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1800" b="1">
                    <a:solidFill>
                      <a:srgbClr val="0070C0"/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ru-RU" sz="1400" dirty="0">
                    <a:solidFill>
                      <a:schemeClr val="accent6">
                        <a:lumMod val="10000"/>
                      </a:schemeClr>
                    </a:solidFill>
                    <a:latin typeface="Arial Narrow" panose="020B0606020202030204" pitchFamily="34" charset="0"/>
                  </a:rPr>
                  <a:t>Федеральная сеть ОРЦ, интегрированная с электронной торговой площадкой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xmlns="" id="{947E74B1-5D92-4CE6-A7E5-595B19FFA21D}"/>
                  </a:ext>
                </a:extLst>
              </p:cNvPr>
              <p:cNvSpPr txBox="1"/>
              <p:nvPr/>
            </p:nvSpPr>
            <p:spPr>
              <a:xfrm>
                <a:off x="8650115" y="4145284"/>
                <a:ext cx="427545" cy="92933"/>
              </a:xfrm>
              <a:prstGeom prst="rect">
                <a:avLst/>
              </a:prstGeom>
              <a:solidFill>
                <a:srgbClr val="FFE375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500" b="1">
                    <a:solidFill>
                      <a:schemeClr val="accent6">
                        <a:lumMod val="10000"/>
                      </a:schemeClr>
                    </a:solidFill>
                    <a:latin typeface="+mn-lt"/>
                  </a:defRPr>
                </a:lvl1pPr>
              </a:lstStyle>
              <a:p>
                <a:r>
                  <a:rPr lang="ru-RU" sz="800" dirty="0">
                    <a:latin typeface="Arial Narrow" panose="020B0606020202030204" pitchFamily="34" charset="0"/>
                  </a:rPr>
                  <a:t>Новосибирск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xmlns="" id="{7135E2DE-CDC2-46E1-9496-E3AB60913F94}"/>
                  </a:ext>
                </a:extLst>
              </p:cNvPr>
              <p:cNvSpPr txBox="1"/>
              <p:nvPr/>
            </p:nvSpPr>
            <p:spPr>
              <a:xfrm>
                <a:off x="10368268" y="4259123"/>
                <a:ext cx="418848" cy="92933"/>
              </a:xfrm>
              <a:prstGeom prst="rect">
                <a:avLst/>
              </a:prstGeom>
              <a:solidFill>
                <a:srgbClr val="FFE375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500" b="1">
                    <a:solidFill>
                      <a:schemeClr val="accent6">
                        <a:lumMod val="10000"/>
                      </a:schemeClr>
                    </a:solidFill>
                    <a:latin typeface="+mn-lt"/>
                  </a:defRPr>
                </a:lvl1pPr>
              </a:lstStyle>
              <a:p>
                <a:r>
                  <a:rPr lang="ru-RU" sz="800" dirty="0">
                    <a:latin typeface="Arial Narrow" panose="020B0606020202030204" pitchFamily="34" charset="0"/>
                  </a:rPr>
                  <a:t>Владивосток</a:t>
                </a:r>
              </a:p>
            </p:txBody>
          </p:sp>
          <p:sp>
            <p:nvSpPr>
              <p:cNvPr id="140" name="Овал 139">
                <a:extLst>
                  <a:ext uri="{FF2B5EF4-FFF2-40B4-BE49-F238E27FC236}">
                    <a16:creationId xmlns:a16="http://schemas.microsoft.com/office/drawing/2014/main" xmlns="" id="{73E98AA4-061F-4CA6-A92A-71BB918317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3096" y="4327796"/>
                <a:ext cx="55515" cy="5551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60004"/>
                </a:solidFill>
              </a:ln>
              <a:effectLst>
                <a:outerShdw blurRad="50800" dist="254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360"/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xmlns="" id="{E92EA01A-AF6A-4858-94AE-BC1A2A76FA57}"/>
                  </a:ext>
                </a:extLst>
              </p:cNvPr>
              <p:cNvSpPr txBox="1"/>
              <p:nvPr/>
            </p:nvSpPr>
            <p:spPr>
              <a:xfrm>
                <a:off x="7306713" y="3554623"/>
                <a:ext cx="248606" cy="92933"/>
              </a:xfrm>
              <a:prstGeom prst="rect">
                <a:avLst/>
              </a:prstGeom>
              <a:solidFill>
                <a:srgbClr val="FFE375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500" b="1">
                    <a:solidFill>
                      <a:schemeClr val="accent6">
                        <a:lumMod val="10000"/>
                      </a:schemeClr>
                    </a:solidFill>
                    <a:latin typeface="+mn-lt"/>
                  </a:defRPr>
                </a:lvl1pPr>
              </a:lstStyle>
              <a:p>
                <a:r>
                  <a:rPr lang="ru-RU" sz="800" dirty="0">
                    <a:latin typeface="Arial Narrow" panose="020B0606020202030204" pitchFamily="34" charset="0"/>
                  </a:rPr>
                  <a:t>Москва</a:t>
                </a:r>
              </a:p>
            </p:txBody>
          </p:sp>
          <p:sp>
            <p:nvSpPr>
              <p:cNvPr id="142" name="Овал 141">
                <a:extLst>
                  <a:ext uri="{FF2B5EF4-FFF2-40B4-BE49-F238E27FC236}">
                    <a16:creationId xmlns:a16="http://schemas.microsoft.com/office/drawing/2014/main" xmlns="" id="{1125EBE3-B3E3-437C-9EC4-80D543563D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0000">
                <a:off x="7511909" y="3673713"/>
                <a:ext cx="55515" cy="5551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60004"/>
                </a:solidFill>
              </a:ln>
              <a:effectLst>
                <a:outerShdw blurRad="50800" dist="254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360"/>
              </a:p>
            </p:txBody>
          </p:sp>
          <p:sp>
            <p:nvSpPr>
              <p:cNvPr id="143" name="Овал 142">
                <a:extLst>
                  <a:ext uri="{FF2B5EF4-FFF2-40B4-BE49-F238E27FC236}">
                    <a16:creationId xmlns:a16="http://schemas.microsoft.com/office/drawing/2014/main" xmlns="" id="{9727ABD7-9826-4ECA-BC34-C2712D89BD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0000">
                <a:off x="7788908" y="3880400"/>
                <a:ext cx="55515" cy="5551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60004"/>
                </a:solidFill>
              </a:ln>
              <a:effectLst>
                <a:outerShdw blurRad="50800" dist="254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36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xmlns="" id="{C8DE64DF-2F81-42B6-AAC4-22F851C66D91}"/>
                  </a:ext>
                </a:extLst>
              </p:cNvPr>
              <p:cNvSpPr txBox="1"/>
              <p:nvPr/>
            </p:nvSpPr>
            <p:spPr>
              <a:xfrm>
                <a:off x="6855211" y="3942650"/>
                <a:ext cx="493370" cy="92933"/>
              </a:xfrm>
              <a:prstGeom prst="rect">
                <a:avLst/>
              </a:prstGeom>
              <a:solidFill>
                <a:srgbClr val="FFE375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ctr">
                  <a:defRPr sz="500" b="1">
                    <a:solidFill>
                      <a:schemeClr val="accent6">
                        <a:lumMod val="10000"/>
                      </a:schemeClr>
                    </a:solidFill>
                    <a:latin typeface="+mn-lt"/>
                  </a:defRPr>
                </a:lvl1pPr>
              </a:lstStyle>
              <a:p>
                <a:r>
                  <a:rPr lang="ru-RU" sz="800" dirty="0">
                    <a:latin typeface="Arial Narrow" panose="020B0606020202030204" pitchFamily="34" charset="0"/>
                  </a:rPr>
                  <a:t>Ростов-на-Дону</a:t>
                </a:r>
              </a:p>
            </p:txBody>
          </p:sp>
          <p:sp>
            <p:nvSpPr>
              <p:cNvPr id="145" name="Овал 144">
                <a:extLst>
                  <a:ext uri="{FF2B5EF4-FFF2-40B4-BE49-F238E27FC236}">
                    <a16:creationId xmlns:a16="http://schemas.microsoft.com/office/drawing/2014/main" xmlns="" id="{86A469C2-773C-465F-80BA-F208A39103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0000">
                <a:off x="7265737" y="4065125"/>
                <a:ext cx="66100" cy="661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60004"/>
                </a:solidFill>
              </a:ln>
              <a:effectLst>
                <a:outerShdw blurRad="50800" dist="254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360"/>
              </a:p>
            </p:txBody>
          </p:sp>
          <p:grpSp>
            <p:nvGrpSpPr>
              <p:cNvPr id="146" name="Группа 145">
                <a:extLst>
                  <a:ext uri="{FF2B5EF4-FFF2-40B4-BE49-F238E27FC236}">
                    <a16:creationId xmlns:a16="http://schemas.microsoft.com/office/drawing/2014/main" xmlns="" id="{A871308E-D6AD-4E95-B102-4B5E5766EAB9}"/>
                  </a:ext>
                </a:extLst>
              </p:cNvPr>
              <p:cNvGrpSpPr/>
              <p:nvPr/>
            </p:nvGrpSpPr>
            <p:grpSpPr>
              <a:xfrm>
                <a:off x="8418514" y="3243201"/>
                <a:ext cx="395411" cy="386736"/>
                <a:chOff x="5897099" y="1608554"/>
                <a:chExt cx="447556" cy="451227"/>
              </a:xfrm>
            </p:grpSpPr>
            <p:sp>
              <p:nvSpPr>
                <p:cNvPr id="147" name="Овал 146">
                  <a:extLst>
                    <a:ext uri="{FF2B5EF4-FFF2-40B4-BE49-F238E27FC236}">
                      <a16:creationId xmlns:a16="http://schemas.microsoft.com/office/drawing/2014/main" xmlns="" id="{337FC151-A285-46DA-B4A0-0B162311AAD5}"/>
                    </a:ext>
                  </a:extLst>
                </p:cNvPr>
                <p:cNvSpPr/>
                <p:nvPr/>
              </p:nvSpPr>
              <p:spPr>
                <a:xfrm>
                  <a:off x="5897099" y="1608554"/>
                  <a:ext cx="447556" cy="451227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223"/>
                </a:p>
              </p:txBody>
            </p:sp>
            <p:pic>
              <p:nvPicPr>
                <p:cNvPr id="148" name="Picture 2" descr="https://d30y9cdsu7xlg0.cloudfront.net/png/1262237-200.png">
                  <a:extLst>
                    <a:ext uri="{FF2B5EF4-FFF2-40B4-BE49-F238E27FC236}">
                      <a16:creationId xmlns:a16="http://schemas.microsoft.com/office/drawing/2014/main" xmlns="" id="{926BF285-E025-410B-9262-156F49356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4188" y="1697478"/>
                  <a:ext cx="273378" cy="2733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xmlns="" id="{E05CE4C1-EC75-40F9-BE71-E2E55BBF08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00000">
                <a:off x="7541164" y="3408017"/>
                <a:ext cx="55515" cy="5551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60004"/>
                </a:solidFill>
              </a:ln>
              <a:effectLst>
                <a:outerShdw blurRad="50800" dist="254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360"/>
              </a:p>
            </p:txBody>
          </p:sp>
          <p:sp>
            <p:nvSpPr>
              <p:cNvPr id="150" name="Овал 149">
                <a:extLst>
                  <a:ext uri="{FF2B5EF4-FFF2-40B4-BE49-F238E27FC236}">
                    <a16:creationId xmlns:a16="http://schemas.microsoft.com/office/drawing/2014/main" xmlns="" id="{92612F3D-3659-42AD-BA5C-553F3310F9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15051" y="4269692"/>
                <a:ext cx="55515" cy="5551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60004"/>
                </a:solidFill>
              </a:ln>
              <a:effectLst>
                <a:outerShdw blurRad="50800" dist="254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360"/>
              </a:p>
            </p:txBody>
          </p:sp>
        </p:grpSp>
      </p:grpSp>
      <p:pic>
        <p:nvPicPr>
          <p:cNvPr id="151" name="Рисунок 150">
            <a:extLst>
              <a:ext uri="{FF2B5EF4-FFF2-40B4-BE49-F238E27FC236}">
                <a16:creationId xmlns:a16="http://schemas.microsoft.com/office/drawing/2014/main" xmlns="" id="{694F333A-5DFA-4D71-B1C6-E8B78DC8C5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" b="12804"/>
          <a:stretch/>
        </p:blipFill>
        <p:spPr>
          <a:xfrm>
            <a:off x="2650030" y="2571143"/>
            <a:ext cx="605685" cy="529014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B836E6FF-BD3A-4B1E-88CC-574535B39548}"/>
              </a:ext>
            </a:extLst>
          </p:cNvPr>
          <p:cNvSpPr txBox="1"/>
          <p:nvPr/>
        </p:nvSpPr>
        <p:spPr>
          <a:xfrm>
            <a:off x="3346697" y="2537599"/>
            <a:ext cx="1454224" cy="737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Аренда морозильного склада</a:t>
            </a: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xmlns="" id="{53F6812F-F31C-40D2-B7E1-FB0D7E20BDE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1"/>
          <a:stretch/>
        </p:blipFill>
        <p:spPr>
          <a:xfrm>
            <a:off x="304444" y="5592153"/>
            <a:ext cx="680854" cy="50189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D2C574B0-C6C4-4C5E-82B0-1555D203C659}"/>
              </a:ext>
            </a:extLst>
          </p:cNvPr>
          <p:cNvSpPr txBox="1"/>
          <p:nvPr/>
        </p:nvSpPr>
        <p:spPr>
          <a:xfrm>
            <a:off x="983869" y="5487044"/>
            <a:ext cx="1678987" cy="737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Продажа в торговом павильоне</a:t>
            </a: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xmlns="" id="{E0B1E99D-15BB-4F23-B5E9-11AD79367C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3975" r="5898" b="17180"/>
          <a:stretch/>
        </p:blipFill>
        <p:spPr>
          <a:xfrm>
            <a:off x="4943418" y="5562984"/>
            <a:ext cx="673441" cy="514689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98153327-6D23-473A-B36C-B6A992FBD209}"/>
              </a:ext>
            </a:extLst>
          </p:cNvPr>
          <p:cNvSpPr txBox="1"/>
          <p:nvPr/>
        </p:nvSpPr>
        <p:spPr>
          <a:xfrm>
            <a:off x="3213953" y="5438541"/>
            <a:ext cx="1805890" cy="737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75590" indent="-275590" defTabSz="1075334" eaLnBrk="1" fontAlgn="auto" hangingPunct="1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2B89BF"/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prstClr val="black"/>
                </a:solidFill>
                <a:latin typeface="+mj-lt"/>
              </a:defRPr>
            </a:lvl1pPr>
          </a:lstStyle>
          <a:p>
            <a:pPr marL="0" indent="0">
              <a:spcBef>
                <a:spcPts val="1260"/>
              </a:spcBef>
              <a:buNone/>
            </a:pP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Продажа через собственную </a:t>
            </a:r>
            <a:b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70" b="1" dirty="0">
                <a:solidFill>
                  <a:schemeClr val="accent2">
                    <a:lumMod val="10000"/>
                  </a:schemeClr>
                </a:solidFill>
                <a:latin typeface="Arial Narrow" panose="020B0606020202030204" pitchFamily="34" charset="0"/>
              </a:rPr>
              <a:t>онлайн -площадку</a:t>
            </a:r>
          </a:p>
        </p:txBody>
      </p:sp>
      <p:pic>
        <p:nvPicPr>
          <p:cNvPr id="160" name="Picture 2" descr="Company">
            <a:extLst>
              <a:ext uri="{FF2B5EF4-FFF2-40B4-BE49-F238E27FC236}">
                <a16:creationId xmlns:a16="http://schemas.microsoft.com/office/drawing/2014/main" xmlns="" id="{64C337B9-CA56-463D-B921-E17C4639D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1" b="31951"/>
          <a:stretch/>
        </p:blipFill>
        <p:spPr bwMode="auto">
          <a:xfrm>
            <a:off x="76123" y="982875"/>
            <a:ext cx="3491817" cy="6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E02F6242-6DBB-4619-8ADF-C2B1C798026C}"/>
              </a:ext>
            </a:extLst>
          </p:cNvPr>
          <p:cNvSpPr txBox="1"/>
          <p:nvPr/>
        </p:nvSpPr>
        <p:spPr>
          <a:xfrm>
            <a:off x="1719507" y="7046541"/>
            <a:ext cx="7050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BB3E2D"/>
                </a:solidFill>
                <a:latin typeface="Arial Narrow" panose="020B0606020202030204" pitchFamily="34" charset="0"/>
              </a:rPr>
              <a:t>Направить заявку на сотрудничество с ОРЦ</a:t>
            </a:r>
            <a:endParaRPr lang="ru-RU" sz="2400" dirty="0">
              <a:solidFill>
                <a:srgbClr val="BB3E2D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CAEA3E0-B024-4B4B-9DEA-24C5AD24AE64}"/>
              </a:ext>
            </a:extLst>
          </p:cNvPr>
          <p:cNvSpPr txBox="1"/>
          <p:nvPr/>
        </p:nvSpPr>
        <p:spPr>
          <a:xfrm>
            <a:off x="1721889" y="7578397"/>
            <a:ext cx="6298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BB3E2D"/>
                </a:solidFill>
              </a:rPr>
              <a:t>https://smbn.ru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533CF573-9634-4A59-8B34-74E6F76C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3" y="6879164"/>
            <a:ext cx="1241464" cy="12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07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976216" y="1059524"/>
            <a:ext cx="3864981" cy="6503402"/>
            <a:chOff x="2858241" y="757780"/>
            <a:chExt cx="3995603" cy="710327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858241" y="7572878"/>
              <a:ext cx="3995603" cy="288174"/>
            </a:xfrm>
            <a:prstGeom prst="rect">
              <a:avLst/>
            </a:prstGeom>
            <a:solidFill>
              <a:srgbClr val="F5F6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39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858241" y="5457825"/>
              <a:ext cx="3995603" cy="1616870"/>
            </a:xfrm>
            <a:prstGeom prst="rect">
              <a:avLst/>
            </a:prstGeom>
            <a:solidFill>
              <a:srgbClr val="EDF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39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8241" y="757780"/>
              <a:ext cx="3995603" cy="527624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b="32004"/>
            <a:stretch/>
          </p:blipFill>
          <p:spPr>
            <a:xfrm>
              <a:off x="2872530" y="5962650"/>
              <a:ext cx="3905284" cy="1898402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754164" y="2667573"/>
            <a:ext cx="1658017" cy="456533"/>
            <a:chOff x="5767387" y="2245986"/>
            <a:chExt cx="1538684" cy="423675"/>
          </a:xfrm>
        </p:grpSpPr>
        <p:cxnSp>
          <p:nvCxnSpPr>
            <p:cNvPr id="21" name="Прямая со стрелкой 20"/>
            <p:cNvCxnSpPr/>
            <p:nvPr/>
          </p:nvCxnSpPr>
          <p:spPr>
            <a:xfrm>
              <a:off x="5767387" y="2669661"/>
              <a:ext cx="1538684" cy="0"/>
            </a:xfrm>
            <a:prstGeom prst="straightConnector1">
              <a:avLst/>
            </a:prstGeom>
            <a:ln w="28575">
              <a:solidFill>
                <a:srgbClr val="2240A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5781675" y="2245986"/>
              <a:ext cx="0" cy="423675"/>
            </a:xfrm>
            <a:prstGeom prst="line">
              <a:avLst/>
            </a:prstGeom>
            <a:ln w="28575">
              <a:solidFill>
                <a:srgbClr val="2240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C415B2FB-FCFF-6D41-B2A3-93C006BD7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9050" r="10308" b="10728"/>
          <a:stretch/>
        </p:blipFill>
        <p:spPr bwMode="auto">
          <a:xfrm>
            <a:off x="11128806" y="7734729"/>
            <a:ext cx="764159" cy="75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30584" y="1078644"/>
            <a:ext cx="2781466" cy="1831869"/>
          </a:xfrm>
          <a:prstGeom prst="rect">
            <a:avLst/>
          </a:prstGeom>
          <a:solidFill>
            <a:srgbClr val="DFE5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39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3EF3B8-9D0D-4255-B93C-CCAC172D9B2A}"/>
              </a:ext>
            </a:extLst>
          </p:cNvPr>
          <p:cNvSpPr txBox="1">
            <a:spLocks/>
          </p:cNvSpPr>
          <p:nvPr/>
        </p:nvSpPr>
        <p:spPr>
          <a:xfrm>
            <a:off x="3806666" y="369433"/>
            <a:ext cx="11521017" cy="563741"/>
          </a:xfrm>
          <a:prstGeom prst="rect">
            <a:avLst/>
          </a:prstGeom>
        </p:spPr>
        <p:txBody>
          <a:bodyPr vert="horz" lIns="98532" tIns="49265" rIns="98532" bIns="49265" rtlCol="0" anchor="ctr">
            <a:noAutofit/>
          </a:bodyPr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18" b="1" dirty="0">
                <a:solidFill>
                  <a:srgbClr val="1E5689"/>
                </a:solidFill>
                <a:latin typeface="Century Gothic" panose="020B0502020202020204" pitchFamily="34" charset="0"/>
              </a:rPr>
              <a:t>Портал бизнес-навигатора МСП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39487" y="1054218"/>
            <a:ext cx="11521017" cy="0"/>
          </a:xfrm>
          <a:prstGeom prst="line">
            <a:avLst/>
          </a:prstGeom>
          <a:ln w="19050">
            <a:solidFill>
              <a:srgbClr val="002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442544" y="8116418"/>
            <a:ext cx="2686262" cy="336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ctr" defTabSz="457200" eaLnBrk="1" latinLnBrk="0" hangingPunct="1">
              <a:defRPr sz="1662">
                <a:solidFill>
                  <a:schemeClr val="lt1"/>
                </a:solidFill>
                <a:latin typeface="+mn-lt"/>
                <a:cs typeface="+mn-cs"/>
              </a:defRPr>
            </a:lvl1pPr>
            <a:lvl2pPr marL="457200" defTabSz="457200" eaLnBrk="1" latinLnBrk="0" hangingPunct="1">
              <a:defRPr sz="1800">
                <a:solidFill>
                  <a:schemeClr val="lt1"/>
                </a:solidFill>
                <a:latin typeface="+mn-lt"/>
                <a:cs typeface="+mn-cs"/>
              </a:defRPr>
            </a:lvl2pPr>
            <a:lvl3pPr marL="914400" defTabSz="457200" eaLnBrk="1" latinLnBrk="0" hangingPunct="1">
              <a:defRPr sz="1800">
                <a:solidFill>
                  <a:schemeClr val="lt1"/>
                </a:solidFill>
                <a:latin typeface="+mn-lt"/>
                <a:cs typeface="+mn-cs"/>
              </a:defRPr>
            </a:lvl3pPr>
            <a:lvl4pPr marL="1371600" defTabSz="457200" eaLnBrk="1" latinLnBrk="0" hangingPunct="1">
              <a:defRPr sz="1800">
                <a:solidFill>
                  <a:schemeClr val="lt1"/>
                </a:solidFill>
                <a:latin typeface="+mn-lt"/>
                <a:cs typeface="+mn-cs"/>
              </a:defRPr>
            </a:lvl4pPr>
            <a:lvl5pPr marL="1828800" defTabSz="457200" eaLnBrk="1" latinLnBrk="0" hangingPunct="1">
              <a:defRPr sz="1800">
                <a:solidFill>
                  <a:schemeClr val="lt1"/>
                </a:solidFill>
                <a:latin typeface="+mn-lt"/>
                <a:cs typeface="+mn-cs"/>
              </a:defRPr>
            </a:lvl5pPr>
            <a:lvl6pPr marL="2286000" defTabSz="457200">
              <a:defRPr sz="1800">
                <a:solidFill>
                  <a:schemeClr val="lt1"/>
                </a:solidFill>
                <a:latin typeface="+mn-lt"/>
                <a:cs typeface="+mn-cs"/>
              </a:defRPr>
            </a:lvl6pPr>
            <a:lvl7pPr marL="2743200" defTabSz="457200">
              <a:defRPr sz="1800">
                <a:solidFill>
                  <a:schemeClr val="lt1"/>
                </a:solidFill>
                <a:latin typeface="+mn-lt"/>
                <a:cs typeface="+mn-cs"/>
              </a:defRPr>
            </a:lvl7pPr>
            <a:lvl8pPr marL="3200400" defTabSz="457200">
              <a:defRPr sz="1800">
                <a:solidFill>
                  <a:schemeClr val="lt1"/>
                </a:solidFill>
                <a:latin typeface="+mn-lt"/>
                <a:cs typeface="+mn-cs"/>
              </a:defRPr>
            </a:lvl8pPr>
            <a:lvl9pPr marL="3657600" defTabSz="457200">
              <a:defRPr sz="1800"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algn="r"/>
            <a:r>
              <a:rPr lang="ru-RU" sz="1186" b="1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более подробная информация доступна по ссылке</a:t>
            </a:r>
          </a:p>
        </p:txBody>
      </p:sp>
      <p:sp>
        <p:nvSpPr>
          <p:cNvPr id="14" name="object 6"/>
          <p:cNvSpPr txBox="1"/>
          <p:nvPr/>
        </p:nvSpPr>
        <p:spPr>
          <a:xfrm>
            <a:off x="5229280" y="1337787"/>
            <a:ext cx="2885249" cy="1356043"/>
          </a:xfrm>
          <a:prstGeom prst="rect">
            <a:avLst/>
          </a:prstGeom>
        </p:spPr>
        <p:txBody>
          <a:bodyPr vert="horz" wrap="square" lIns="0" tIns="9428" rIns="0" bIns="0" rtlCol="0">
            <a:spAutoFit/>
          </a:bodyPr>
          <a:lstStyle/>
          <a:p>
            <a:pPr marR="545933">
              <a:lnSpc>
                <a:spcPts val="1508"/>
              </a:lnSpc>
            </a:pPr>
            <a: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автоматический подбор сервисов на основе  анализа ИНН, региона деятельности </a:t>
            </a:r>
            <a:b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и ОКВЭД предпринимателей</a:t>
            </a:r>
            <a:endParaRPr sz="1764" b="1" dirty="0">
              <a:solidFill>
                <a:srgbClr val="1E5689"/>
              </a:solidFill>
              <a:latin typeface="Century Gothic" panose="020B0502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bject 6"/>
          <p:cNvSpPr txBox="1"/>
          <p:nvPr/>
        </p:nvSpPr>
        <p:spPr>
          <a:xfrm>
            <a:off x="708743" y="2014126"/>
            <a:ext cx="4457845" cy="675894"/>
          </a:xfrm>
          <a:prstGeom prst="rect">
            <a:avLst/>
          </a:prstGeom>
        </p:spPr>
        <p:txBody>
          <a:bodyPr vert="horz" wrap="square" lIns="0" tIns="8957" rIns="0" bIns="0" rtlCol="0">
            <a:spAutoFit/>
          </a:bodyPr>
          <a:lstStyle/>
          <a:p>
            <a:pPr marL="9429" marR="3771">
              <a:lnSpc>
                <a:spcPts val="1724"/>
              </a:lnSpc>
              <a:spcBef>
                <a:spcPts val="71"/>
              </a:spcBef>
            </a:pPr>
            <a:r>
              <a:rPr lang="ru-RU" sz="1764" dirty="0">
                <a:latin typeface="Century Gothic" panose="020B0502020202020204" pitchFamily="34" charset="0"/>
              </a:rPr>
              <a:t>официальный бесплатный онлайн-ресурс для развития малого бизнеса </a:t>
            </a:r>
          </a:p>
          <a:p>
            <a:pPr marL="9429" marR="3771">
              <a:lnSpc>
                <a:spcPts val="1724"/>
              </a:lnSpc>
              <a:spcBef>
                <a:spcPts val="71"/>
              </a:spcBef>
            </a:pPr>
            <a:r>
              <a:rPr lang="ru-RU" sz="1764" dirty="0">
                <a:latin typeface="Century Gothic" panose="020B0502020202020204" pitchFamily="34" charset="0"/>
              </a:rPr>
              <a:t>и тех, кто мечтает открыть своё дело</a:t>
            </a:r>
            <a:endParaRPr sz="1764" dirty="0">
              <a:latin typeface="Century Gothic" panose="020B0502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3177458" y="4092908"/>
            <a:ext cx="4998595" cy="3388559"/>
          </a:xfrm>
          <a:prstGeom prst="rect">
            <a:avLst/>
          </a:prstGeom>
        </p:spPr>
        <p:txBody>
          <a:bodyPr vert="horz" wrap="square" lIns="0" tIns="8957" rIns="0" bIns="0" rtlCol="0">
            <a:spAutoFit/>
          </a:bodyPr>
          <a:lstStyle/>
          <a:p>
            <a:pPr marR="3771" defTabSz="1241496">
              <a:spcAft>
                <a:spcPts val="324"/>
              </a:spcAft>
              <a:defRPr/>
            </a:pPr>
            <a: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ярмарок сельхозпродукции в регионе</a:t>
            </a:r>
          </a:p>
          <a:p>
            <a:pPr marR="3771" defTabSz="1241496">
              <a:spcAft>
                <a:spcPts val="324"/>
              </a:spcAft>
              <a:defRPr/>
            </a:pPr>
            <a:endParaRPr lang="ru-RU" sz="1764" b="1" dirty="0">
              <a:solidFill>
                <a:srgbClr val="1E568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771" defTabSz="1241496">
              <a:spcBef>
                <a:spcPts val="1077"/>
              </a:spcBef>
              <a:spcAft>
                <a:spcPts val="324"/>
              </a:spcAft>
              <a:defRPr/>
            </a:pPr>
            <a: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магазинов системы Центросоюза РФ</a:t>
            </a:r>
          </a:p>
          <a:p>
            <a:pPr marR="3771" defTabSz="1241496">
              <a:spcBef>
                <a:spcPts val="1077"/>
              </a:spcBef>
              <a:spcAft>
                <a:spcPts val="324"/>
              </a:spcAft>
              <a:defRPr/>
            </a:pPr>
            <a:endParaRPr lang="ru-RU" sz="1764" b="1" dirty="0">
              <a:solidFill>
                <a:srgbClr val="1E568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771" defTabSz="1241496">
              <a:spcBef>
                <a:spcPts val="1077"/>
              </a:spcBef>
              <a:spcAft>
                <a:spcPts val="324"/>
              </a:spcAft>
              <a:defRPr/>
            </a:pPr>
            <a: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помещений для открытия собственного магазина (сети магазинов) фермерских продуктов </a:t>
            </a:r>
          </a:p>
          <a:p>
            <a:pPr marR="3771" defTabSz="1241496">
              <a:spcBef>
                <a:spcPts val="1077"/>
              </a:spcBef>
              <a:spcAft>
                <a:spcPts val="324"/>
              </a:spcAft>
              <a:defRPr/>
            </a:pPr>
            <a:endParaRPr lang="ru-RU" sz="1764" b="1" dirty="0">
              <a:solidFill>
                <a:srgbClr val="1E568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771" defTabSz="1241496">
              <a:spcBef>
                <a:spcPts val="1077"/>
              </a:spcBef>
              <a:spcAft>
                <a:spcPts val="324"/>
              </a:spcAft>
              <a:defRPr/>
            </a:pPr>
            <a:r>
              <a:rPr lang="ru-RU" sz="1764" b="1" dirty="0">
                <a:solidFill>
                  <a:srgbClr val="1E568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розничных точек сбыта </a:t>
            </a:r>
          </a:p>
        </p:txBody>
      </p:sp>
      <p:sp>
        <p:nvSpPr>
          <p:cNvPr id="32" name="object 4"/>
          <p:cNvSpPr txBox="1">
            <a:spLocks/>
          </p:cNvSpPr>
          <p:nvPr/>
        </p:nvSpPr>
        <p:spPr>
          <a:xfrm>
            <a:off x="724432" y="1137865"/>
            <a:ext cx="1775528" cy="521069"/>
          </a:xfrm>
          <a:prstGeom prst="rect">
            <a:avLst/>
          </a:prstGeom>
        </p:spPr>
        <p:txBody>
          <a:bodyPr vert="horz" wrap="square" lIns="0" tIns="56099" rIns="0" bIns="0" rtlCol="0">
            <a:spAutoFit/>
          </a:bodyPr>
          <a:lstStyle>
            <a:lvl1pPr>
              <a:defRPr sz="6250" b="1" i="0">
                <a:solidFill>
                  <a:srgbClr val="2F2F2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29">
              <a:spcBef>
                <a:spcPts val="1166"/>
              </a:spcBef>
            </a:pPr>
            <a:r>
              <a:rPr lang="en-US" sz="3018" dirty="0">
                <a:solidFill>
                  <a:srgbClr val="BB332D"/>
                </a:solidFill>
                <a:latin typeface="Century Gothic" panose="020B0502020202020204" pitchFamily="34" charset="0"/>
                <a:cs typeface="+mj-cs"/>
              </a:rPr>
              <a:t>SMBN.RU</a:t>
            </a:r>
          </a:p>
        </p:txBody>
      </p:sp>
      <p:sp>
        <p:nvSpPr>
          <p:cNvPr id="33" name="object 4"/>
          <p:cNvSpPr txBox="1">
            <a:spLocks/>
          </p:cNvSpPr>
          <p:nvPr/>
        </p:nvSpPr>
        <p:spPr>
          <a:xfrm>
            <a:off x="725584" y="3209678"/>
            <a:ext cx="1492859" cy="677138"/>
          </a:xfrm>
          <a:prstGeom prst="rect">
            <a:avLst/>
          </a:prstGeom>
        </p:spPr>
        <p:txBody>
          <a:bodyPr vert="horz" wrap="square" lIns="0" tIns="56099" rIns="0" bIns="0" rtlCol="0">
            <a:spAutoFit/>
          </a:bodyPr>
          <a:lstStyle>
            <a:lvl1pPr>
              <a:defRPr sz="6250" b="1" i="0">
                <a:solidFill>
                  <a:srgbClr val="2F2F2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29">
              <a:spcBef>
                <a:spcPts val="1166"/>
              </a:spcBef>
            </a:pPr>
            <a:r>
              <a:rPr lang="ru-RU" sz="4032" dirty="0">
                <a:solidFill>
                  <a:srgbClr val="BB332D"/>
                </a:solidFill>
                <a:latin typeface="Century Gothic" panose="020B0502020202020204" pitchFamily="34" charset="0"/>
                <a:cs typeface="+mj-cs"/>
              </a:rPr>
              <a:t>170</a:t>
            </a:r>
            <a:endParaRPr lang="en-US" sz="3024" dirty="0">
              <a:solidFill>
                <a:srgbClr val="BB332D"/>
              </a:solidFill>
              <a:latin typeface="Century Gothic" panose="020B0502020202020204" pitchFamily="34" charset="0"/>
              <a:cs typeface="+mj-cs"/>
            </a:endParaRPr>
          </a:p>
        </p:txBody>
      </p:sp>
      <p:sp>
        <p:nvSpPr>
          <p:cNvPr id="34" name="object 4"/>
          <p:cNvSpPr txBox="1">
            <a:spLocks/>
          </p:cNvSpPr>
          <p:nvPr/>
        </p:nvSpPr>
        <p:spPr>
          <a:xfrm>
            <a:off x="1928216" y="3278448"/>
            <a:ext cx="3153698" cy="620904"/>
          </a:xfrm>
          <a:prstGeom prst="rect">
            <a:avLst/>
          </a:prstGeom>
        </p:spPr>
        <p:txBody>
          <a:bodyPr vert="horz" wrap="square" lIns="0" tIns="56099" rIns="0" bIns="0" rtlCol="0">
            <a:spAutoFit/>
          </a:bodyPr>
          <a:lstStyle>
            <a:lvl1pPr>
              <a:defRPr sz="6250" b="1" i="0">
                <a:solidFill>
                  <a:srgbClr val="2F2F2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29">
              <a:lnSpc>
                <a:spcPts val="1617"/>
              </a:lnSpc>
              <a:spcBef>
                <a:spcPts val="1166"/>
              </a:spcBef>
            </a:pPr>
            <a:r>
              <a:rPr lang="ru-RU" sz="2016" dirty="0">
                <a:solidFill>
                  <a:srgbClr val="BB332D"/>
                </a:solidFill>
                <a:latin typeface="Century Gothic" panose="020B0502020202020204" pitchFamily="34" charset="0"/>
              </a:rPr>
              <a:t>сервисов, продуктов </a:t>
            </a:r>
          </a:p>
          <a:p>
            <a:pPr marL="9429">
              <a:lnSpc>
                <a:spcPts val="1617"/>
              </a:lnSpc>
              <a:spcBef>
                <a:spcPts val="1166"/>
              </a:spcBef>
            </a:pPr>
            <a:r>
              <a:rPr lang="ru-RU" sz="2016" dirty="0">
                <a:solidFill>
                  <a:srgbClr val="BB332D"/>
                </a:solidFill>
                <a:latin typeface="Century Gothic" panose="020B0502020202020204" pitchFamily="34" charset="0"/>
              </a:rPr>
              <a:t>и услуг *</a:t>
            </a:r>
            <a:endParaRPr lang="en-US" sz="2016" dirty="0">
              <a:solidFill>
                <a:srgbClr val="BB332D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95562" y="7753059"/>
            <a:ext cx="7746980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5" dirty="0">
                <a:latin typeface="Century Gothic" panose="020B0502020202020204" pitchFamily="34" charset="0"/>
                <a:cs typeface="Helvetica" panose="020B0604020202020204" pitchFamily="34" charset="0"/>
              </a:rPr>
              <a:t>* Используемые данные: открытые данные ФНС России, ЕРП, ЕГРИП/ЕГРЮЛ, ЕИС, Реестр субъектов МСП, база данных конкурентов и поставщиков продукции, база данных точек притяжения, база данных населения в жилых домах, граф автодорог, база данных о потреблении товаров и услуг, база данных структурных нефинансовых показателей бизнеса, граф пешеходной доступности, база данных недвижимости разных форм собственности, база данных франшиз, база данных организаций инфраструктуры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6694" y="3824798"/>
            <a:ext cx="1969318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более </a:t>
            </a:r>
            <a:r>
              <a:rPr lang="ru-RU" alt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8</a:t>
            </a:r>
            <a:r>
              <a:rPr lang="ru-RU" altLang="ru-RU" sz="252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тысяч </a:t>
            </a:r>
            <a:endParaRPr lang="ru-RU" sz="2016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336694" y="4623542"/>
            <a:ext cx="1969318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более </a:t>
            </a:r>
            <a:r>
              <a:rPr lang="ru-RU" alt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3</a:t>
            </a:r>
            <a:r>
              <a:rPr lang="ru-RU" altLang="ru-RU" sz="252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тысяч </a:t>
            </a:r>
            <a:endParaRPr lang="ru-RU" sz="2016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913006" y="5709956"/>
            <a:ext cx="2393005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более </a:t>
            </a:r>
            <a:r>
              <a:rPr lang="ru-RU" alt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350</a:t>
            </a:r>
            <a:r>
              <a:rPr lang="ru-RU" altLang="ru-RU" sz="252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тысяч </a:t>
            </a:r>
            <a:endParaRPr lang="ru-RU" sz="2016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124850" y="7004867"/>
            <a:ext cx="2181161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более </a:t>
            </a:r>
            <a:r>
              <a:rPr lang="ru-RU" alt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95</a:t>
            </a:r>
            <a:r>
              <a:rPr lang="ru-RU" altLang="ru-RU" sz="252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16" b="1" dirty="0">
                <a:solidFill>
                  <a:srgbClr val="C00000"/>
                </a:solidFill>
                <a:latin typeface="Arial Narrow" panose="020B0606020202030204" pitchFamily="34" charset="0"/>
              </a:rPr>
              <a:t>тысяч </a:t>
            </a:r>
            <a:endParaRPr lang="ru-RU" sz="2016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C53E5B26-F157-4478-AA4E-A0972B49C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11278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4300" y="36513"/>
            <a:ext cx="10978851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24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РЕСУРС ПО МЕРАМ ПОДДЕРЖКИ</a:t>
            </a:r>
          </a:p>
          <a:p>
            <a:pPr>
              <a:defRPr/>
            </a:pPr>
            <a:r>
              <a:rPr lang="ru-RU" sz="3024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СЕЛЬХОЗКООПЕРАЦИИ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9296" y="1046391"/>
            <a:ext cx="6212383" cy="1156838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23" b="1" dirty="0">
                <a:solidFill>
                  <a:srgbClr val="C00000"/>
                </a:solidFill>
                <a:latin typeface="Century Gothic" panose="020B0502020202020204" pitchFamily="34" charset="0"/>
              </a:rPr>
              <a:t>AGRO</a:t>
            </a:r>
            <a:r>
              <a:rPr lang="ru-RU" sz="4023" b="1" dirty="0">
                <a:solidFill>
                  <a:srgbClr val="C00000"/>
                </a:solidFill>
                <a:latin typeface="Century Gothic" panose="020B0502020202020204" pitchFamily="34" charset="0"/>
              </a:rPr>
              <a:t>-</a:t>
            </a:r>
            <a:r>
              <a:rPr lang="en-US" sz="4023" b="1" dirty="0">
                <a:solidFill>
                  <a:srgbClr val="C00000"/>
                </a:solidFill>
                <a:latin typeface="Century Gothic" panose="020B0502020202020204" pitchFamily="34" charset="0"/>
              </a:rPr>
              <a:t>COOP</a:t>
            </a:r>
            <a:r>
              <a:rPr lang="ru-RU" sz="4023" b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US" sz="4023" b="1" dirty="0">
                <a:solidFill>
                  <a:srgbClr val="C00000"/>
                </a:solidFill>
                <a:latin typeface="Century Gothic" panose="020B0502020202020204" pitchFamily="34" charset="0"/>
              </a:rPr>
              <a:t>RU</a:t>
            </a:r>
            <a:endParaRPr lang="ru-RU" sz="256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210" y="2324393"/>
            <a:ext cx="5262151" cy="4591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Содержит информацию о доступных 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действующим сельскохозяйственным кооперативам </a:t>
            </a:r>
          </a:p>
          <a:p>
            <a:pPr>
              <a:defRPr/>
            </a:pPr>
            <a:endParaRPr lang="ru-RU" sz="1764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мерах 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кредитно-гарантийной, лизинговой поддержки</a:t>
            </a: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>
              <a:defRPr/>
            </a:pPr>
            <a:endParaRPr lang="ru-RU" sz="504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возможностях 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продвижения своей продукции в Интернете</a:t>
            </a: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и получения 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доступа к закупкам крупнейших заказчиков</a:t>
            </a: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>
              <a:defRPr/>
            </a:pPr>
            <a:endParaRPr lang="ru-RU" sz="504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а также раскрывает 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потенциальных участников </a:t>
            </a:r>
            <a:r>
              <a:rPr lang="en-US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ru-RU" sz="1764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ельхозкооперации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из числа КФХ и ЛПХ</a:t>
            </a:r>
            <a:r>
              <a:rPr 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дополнительные возможности интеграции через </a:t>
            </a:r>
            <a:r>
              <a:rPr lang="ru-RU" sz="176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создание новых и вступление в действующие сельхозкооперативы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2555"/>
          <a:stretch/>
        </p:blipFill>
        <p:spPr>
          <a:xfrm>
            <a:off x="6393313" y="1230734"/>
            <a:ext cx="5488348" cy="3089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103" t="6820" r="24833" b="24581"/>
          <a:stretch/>
        </p:blipFill>
        <p:spPr>
          <a:xfrm>
            <a:off x="6390721" y="4138927"/>
            <a:ext cx="5534332" cy="444561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53E5B26-F157-4478-AA4E-A0972B49C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155299"/>
            <a:ext cx="3458229" cy="765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310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Прямоугольник 7"/>
          <p:cNvSpPr>
            <a:spLocks noChangeArrowheads="1"/>
          </p:cNvSpPr>
          <p:nvPr/>
        </p:nvSpPr>
        <p:spPr bwMode="auto">
          <a:xfrm>
            <a:off x="4570417" y="1193803"/>
            <a:ext cx="8364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Зарегистрированные и воспользовавшиеся сервисами</a:t>
            </a:r>
          </a:p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Портала Бизнес-навигатора МСП </a:t>
            </a:r>
          </a:p>
        </p:txBody>
      </p:sp>
      <p:sp>
        <p:nvSpPr>
          <p:cNvPr id="21510" name="Прямоугольник 47"/>
          <p:cNvSpPr>
            <a:spLocks noChangeArrowheads="1"/>
          </p:cNvSpPr>
          <p:nvPr/>
        </p:nvSpPr>
        <p:spPr bwMode="auto">
          <a:xfrm>
            <a:off x="8934453" y="1989141"/>
            <a:ext cx="1698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chemeClr val="bg1"/>
                </a:solidFill>
                <a:latin typeface="Arial Narrow" panose="020B0606020202030204" pitchFamily="34" charset="0"/>
              </a:rPr>
              <a:t>462</a:t>
            </a:r>
            <a:r>
              <a:rPr lang="ru-RU" altLang="ru-RU" sz="2400" b="1">
                <a:solidFill>
                  <a:schemeClr val="bg1"/>
                </a:solidFill>
                <a:latin typeface="Arial Narrow" panose="020B0606020202030204" pitchFamily="34" charset="0"/>
              </a:rPr>
              <a:t> КФХ</a:t>
            </a:r>
          </a:p>
        </p:txBody>
      </p:sp>
      <p:sp>
        <p:nvSpPr>
          <p:cNvPr id="21511" name="Прямоугольник 48"/>
          <p:cNvSpPr>
            <a:spLocks noChangeArrowheads="1"/>
          </p:cNvSpPr>
          <p:nvPr/>
        </p:nvSpPr>
        <p:spPr bwMode="auto">
          <a:xfrm>
            <a:off x="6578602" y="1981202"/>
            <a:ext cx="1890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chemeClr val="bg1"/>
                </a:solidFill>
                <a:latin typeface="Arial Narrow" panose="020B0606020202030204" pitchFamily="34" charset="0"/>
              </a:rPr>
              <a:t>2 335 </a:t>
            </a:r>
            <a:r>
              <a:rPr lang="ru-RU" altLang="ru-RU" sz="2400" b="1">
                <a:solidFill>
                  <a:schemeClr val="bg1"/>
                </a:solidFill>
                <a:latin typeface="Arial Narrow" panose="020B0606020202030204" pitchFamily="34" charset="0"/>
              </a:rPr>
              <a:t>СХК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7126" y="1304596"/>
            <a:ext cx="13924376" cy="1454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528" b="1" dirty="0">
                <a:solidFill>
                  <a:srgbClr val="BB332D"/>
                </a:solidFill>
                <a:latin typeface="Arial Narrow" panose="020B0606020202030204" pitchFamily="34" charset="0"/>
              </a:rPr>
              <a:t>ПСПК «ЭПСИР» </a:t>
            </a:r>
            <a:r>
              <a:rPr lang="ru-RU" sz="23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(действующее предприятие с 2007 года) </a:t>
            </a:r>
          </a:p>
          <a:p>
            <a:pPr>
              <a:defRPr/>
            </a:pPr>
            <a:endParaRPr lang="ru-RU" sz="252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28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280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6023" y="2789748"/>
            <a:ext cx="11295113" cy="117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Цель проекта: </a:t>
            </a:r>
            <a:r>
              <a:rPr lang="ru-RU" sz="2268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создание </a:t>
            </a:r>
            <a:r>
              <a:rPr lang="ru-RU" altLang="ru-RU" sz="2268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на территории Чеченской Республики  оптово-распределительного центра </a:t>
            </a:r>
            <a:r>
              <a:rPr lang="ru-RU" altLang="ru-RU" sz="2268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 емкостью хранения 8250 тонн, мощностями для переработки мясо-молочной и другой сельскохозяйственной продукции</a:t>
            </a:r>
            <a:endParaRPr lang="ru-RU" sz="2268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2" y="4501835"/>
            <a:ext cx="5052379" cy="370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22717" y="4454872"/>
            <a:ext cx="60786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60" indent="-285760">
              <a:buFontTx/>
              <a:buChar char="-"/>
              <a:defRPr/>
            </a:pPr>
            <a:r>
              <a:rPr lang="ru-RU" sz="2400" b="1" dirty="0">
                <a:solidFill>
                  <a:srgbClr val="BB332D"/>
                </a:solidFill>
                <a:latin typeface="Arial Narrow" panose="020B0606020202030204" pitchFamily="34" charset="0"/>
              </a:rPr>
              <a:t>грант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минсельхоза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ЧР на развитие МТБ </a:t>
            </a:r>
          </a:p>
          <a:p>
            <a:pPr marL="285760" indent="-285760">
              <a:buFontTx/>
              <a:buChar char="-"/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финансирование </a:t>
            </a:r>
            <a:r>
              <a:rPr lang="ru-RU" sz="2400" b="1" dirty="0">
                <a:solidFill>
                  <a:srgbClr val="BB332D"/>
                </a:solidFill>
                <a:latin typeface="Arial Narrow" panose="020B0606020202030204" pitchFamily="34" charset="0"/>
              </a:rPr>
              <a:t>АО  «МСП Банк»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программе Минсельхоза России </a:t>
            </a:r>
            <a:r>
              <a:rPr lang="ru-RU" sz="2400" b="1" dirty="0">
                <a:solidFill>
                  <a:srgbClr val="BB332D"/>
                </a:solidFill>
                <a:latin typeface="Arial Narrow" panose="020B0606020202030204" pitchFamily="34" charset="0"/>
              </a:rPr>
              <a:t>8,5%</a:t>
            </a:r>
          </a:p>
          <a:p>
            <a:pPr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   на сумму </a:t>
            </a:r>
            <a:r>
              <a:rPr lang="ru-RU" sz="2400" b="1" dirty="0">
                <a:solidFill>
                  <a:srgbClr val="BB332D"/>
                </a:solidFill>
                <a:latin typeface="Arial Narrow" panose="020B0606020202030204" pitchFamily="34" charset="0"/>
              </a:rPr>
              <a:t>34,0 млн рублей </a:t>
            </a:r>
          </a:p>
          <a:p>
            <a:pPr marL="285760" indent="-285760">
              <a:buFontTx/>
              <a:buChar char="-"/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поручительство в рамках НГС</a:t>
            </a:r>
          </a:p>
          <a:p>
            <a:pPr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   на сумму </a:t>
            </a:r>
            <a:r>
              <a:rPr lang="ru-RU" sz="2400" b="1" dirty="0">
                <a:solidFill>
                  <a:srgbClr val="BB332D"/>
                </a:solidFill>
                <a:latin typeface="Arial Narrow" panose="020B0606020202030204" pitchFamily="34" charset="0"/>
              </a:rPr>
              <a:t>25,5 млн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753628" y="7042184"/>
            <a:ext cx="9542767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68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РЕЗУЛЬТАТЫ</a:t>
            </a:r>
          </a:p>
          <a:p>
            <a:pPr>
              <a:defRPr/>
            </a:pPr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Выручка за 2019 г. –  </a:t>
            </a:r>
            <a:r>
              <a:rPr lang="ru-RU" sz="2268" b="1" dirty="0">
                <a:solidFill>
                  <a:srgbClr val="C00000"/>
                </a:solidFill>
                <a:latin typeface="Arial Narrow" panose="020B0606020202030204" pitchFamily="34" charset="0"/>
              </a:rPr>
              <a:t>37 млн 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684" y="3956018"/>
            <a:ext cx="376717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Срок  проекта:</a:t>
            </a:r>
            <a:r>
              <a:rPr lang="ru-RU" sz="1764" b="1" dirty="0">
                <a:solidFill>
                  <a:srgbClr val="BB332D"/>
                </a:solidFill>
                <a:latin typeface="Arial Narrow" panose="020B0606020202030204" pitchFamily="34" charset="0"/>
              </a:rPr>
              <a:t> </a:t>
            </a: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84 мес.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88744" y="3627777"/>
            <a:ext cx="666841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68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СТОИМОСТЬ ПРОЕКТА (1)  </a:t>
            </a:r>
            <a:r>
              <a:rPr lang="ru-RU" sz="2520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100</a:t>
            </a:r>
            <a:r>
              <a:rPr lang="ru-RU" sz="2268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 млн рублей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88744" y="3997715"/>
            <a:ext cx="666841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68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СТОИМОСТЬ ПРОЕКТА (2)  </a:t>
            </a:r>
            <a:r>
              <a:rPr lang="ru-RU" sz="2520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300</a:t>
            </a:r>
            <a:r>
              <a:rPr lang="ru-RU" sz="2268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 млн рублей</a:t>
            </a:r>
          </a:p>
        </p:txBody>
      </p:sp>
      <p:pic>
        <p:nvPicPr>
          <p:cNvPr id="21" name="Picture 22" descr="http://cdn.onlinewebfonts.com/svg/img_4611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31" y="3857933"/>
            <a:ext cx="721647" cy="55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0" descr="https://vomac.volgograd.ru/dokumenty/files/logo_true_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6" y="509858"/>
            <a:ext cx="3242561" cy="6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1282899" y="237678"/>
            <a:ext cx="2764024" cy="988957"/>
            <a:chOff x="2647741" y="1198533"/>
            <a:chExt cx="3282143" cy="1323984"/>
          </a:xfrm>
        </p:grpSpPr>
        <p:pic>
          <p:nvPicPr>
            <p:cNvPr id="35" name="Picture 2" descr="https://online.smartyprint.ru/uploads/store/product/icons/6959370575d442343a49704.16727815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7221" y="1249053"/>
              <a:ext cx="1310549" cy="120951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65000"/>
                </a:scheme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3567275" y="1853807"/>
              <a:ext cx="2362609" cy="66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Комплекс мер поддержки </a:t>
              </a:r>
            </a:p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сельхозкооперативов </a:t>
              </a:r>
            </a:p>
          </p:txBody>
        </p:sp>
      </p:grpSp>
      <p:pic>
        <p:nvPicPr>
          <p:cNvPr id="26" name="Picture 33" descr="https://thumbs.dreamstime.com/z/%D0%BB%D0%B8%D0%BD%D0%B8%D1%8F-%D0%B7%D0%BD%D0%B0%D1%87%D0%BE%D0%BA-%D1%81%D0%B5%D0%BB%D1%8C%D1%81%D0%BA%D0%BE%D0%B5-%D1%85%D0%BE%D0%B7%D1%8F%D0%B9%D1%81%D1%82%D0%B2%D0%BE-%D0%B8-%D0%B7%D0%B5%D0%BC%D0%BB%D0%B5%D0%B4%D0%B5%D0%BB%D0%B8%D0%B5-%D1%84%D0%B5%D1%80%D0%BC%D0%B5%D1%80%D0%B0-1105040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6" y="1235672"/>
            <a:ext cx="657930" cy="7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6021" y="2371690"/>
            <a:ext cx="820843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Количество членов кооператива </a:t>
            </a:r>
            <a:r>
              <a:rPr 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: 93 (76 КФХ, 17 ЛПХ)</a:t>
            </a:r>
          </a:p>
        </p:txBody>
      </p:sp>
      <p:pic>
        <p:nvPicPr>
          <p:cNvPr id="31" name="Picture 27" descr="https://yt3.ggpht.com/a/AGF-l7_aMQP8ekX7bSFK8Xosu0CmxhMQE0cFOZs34Q=s900-c-k-c0xffffffff-no-rj-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37" y="6852541"/>
            <a:ext cx="728718" cy="7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947116" y="1961486"/>
            <a:ext cx="365196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ru-RU" sz="252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Чеченская Республика</a:t>
            </a:r>
          </a:p>
        </p:txBody>
      </p:sp>
      <p:pic>
        <p:nvPicPr>
          <p:cNvPr id="53" name="Picture 4" descr="https://upload.wikimedia.org/wikipedia/commons/thumb/8/83/Coat_of_arms_of_Chechnya.svg/1200px-Coat_of_arms_of_Chechnya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59" y="237678"/>
            <a:ext cx="1041679" cy="104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Нижний колонтитул 6"/>
          <p:cNvSpPr txBox="1">
            <a:spLocks/>
          </p:cNvSpPr>
          <p:nvPr/>
        </p:nvSpPr>
        <p:spPr>
          <a:xfrm>
            <a:off x="7418081" y="8124498"/>
            <a:ext cx="3888343" cy="46004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34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C53E5B26-F157-4478-AA4E-A0972B49C3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/>
          <a:stretch/>
        </p:blipFill>
        <p:spPr>
          <a:xfrm>
            <a:off x="6086770" y="395288"/>
            <a:ext cx="2214812" cy="10509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65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0750" y="1417126"/>
            <a:ext cx="11152702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528" b="1" dirty="0">
                <a:solidFill>
                  <a:srgbClr val="BB332D"/>
                </a:solidFill>
                <a:latin typeface="Arial Narrow" panose="020B0606020202030204" pitchFamily="34" charset="0"/>
              </a:rPr>
              <a:t>СПОК «ТУЙМАЗИНСКИЙ ОВОЩЕВОД» </a:t>
            </a:r>
            <a:r>
              <a:rPr 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(действует с 2014 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5663" y="2505846"/>
            <a:ext cx="1111625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Цель проекта: </a:t>
            </a:r>
            <a:r>
              <a:rPr lang="ru-RU" sz="2520" u="sng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ahoma"/>
              </a:rPr>
              <a:t>строительство здания овощехранилища, приобретение и монтаж оборудования, покупка грузового транспорта и погрузчика</a:t>
            </a:r>
            <a:r>
              <a:rPr lang="ru-RU" sz="252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ahoma"/>
              </a:rPr>
              <a:t> для перевозки готовой продукции </a:t>
            </a:r>
            <a:endParaRPr lang="ru-RU" sz="2520" spc="-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57516" y="3671524"/>
            <a:ext cx="642467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СТОИМОСТЬ ПРОЕКТА</a:t>
            </a:r>
            <a:endParaRPr lang="ru-RU" sz="3024" b="1" u="sng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038" y="3671524"/>
            <a:ext cx="356736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Срок  проекта: </a:t>
            </a:r>
            <a:r>
              <a:rPr lang="ru-RU" sz="252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ahoma"/>
              </a:rPr>
              <a:t>84 мес.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76156" y="4650551"/>
            <a:ext cx="5679123" cy="2186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60" indent="-285760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финансирование </a:t>
            </a:r>
            <a:r>
              <a:rPr lang="ru-RU" sz="2268" b="1" dirty="0">
                <a:solidFill>
                  <a:srgbClr val="C00000"/>
                </a:solidFill>
                <a:latin typeface="Arial Narrow" panose="020B0606020202030204" pitchFamily="34" charset="0"/>
              </a:rPr>
              <a:t>АО «МСП Банк»</a:t>
            </a:r>
          </a:p>
          <a:p>
            <a:pPr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   на сумму  </a:t>
            </a:r>
            <a:r>
              <a:rPr lang="ru-RU" sz="2268" b="1" dirty="0">
                <a:solidFill>
                  <a:srgbClr val="C00000"/>
                </a:solidFill>
                <a:latin typeface="Arial Narrow" panose="020B0606020202030204" pitchFamily="34" charset="0"/>
              </a:rPr>
              <a:t>15 млн рублей </a:t>
            </a:r>
          </a:p>
          <a:p>
            <a:pPr marL="285760" indent="-285760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поручительство в рамках </a:t>
            </a:r>
            <a:r>
              <a:rPr lang="ru-RU" sz="2268" b="1" dirty="0">
                <a:solidFill>
                  <a:srgbClr val="C00000"/>
                </a:solidFill>
                <a:latin typeface="Arial Narrow" panose="020B0606020202030204" pitchFamily="34" charset="0"/>
              </a:rPr>
              <a:t>НГС</a:t>
            </a:r>
          </a:p>
          <a:p>
            <a:pPr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   на сумму </a:t>
            </a:r>
            <a:r>
              <a:rPr lang="ru-RU" sz="2268" b="1" dirty="0">
                <a:solidFill>
                  <a:srgbClr val="C00000"/>
                </a:solidFill>
                <a:latin typeface="Arial Narrow" panose="020B0606020202030204" pitchFamily="34" charset="0"/>
              </a:rPr>
              <a:t>7 млн рублей</a:t>
            </a:r>
          </a:p>
          <a:p>
            <a:pPr>
              <a:defRPr/>
            </a:pPr>
            <a:r>
              <a:rPr lang="ru-RU" sz="2268" b="1" dirty="0">
                <a:solidFill>
                  <a:srgbClr val="C00000"/>
                </a:solidFill>
                <a:latin typeface="Arial Narrow" panose="020B0606020202030204" pitchFamily="34" charset="0"/>
              </a:rPr>
              <a:t>-   грант</a:t>
            </a: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268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минсельхоза</a:t>
            </a: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РБ на развитие МТБ </a:t>
            </a:r>
          </a:p>
          <a:p>
            <a:pPr>
              <a:defRPr/>
            </a:pPr>
            <a:endParaRPr lang="ru-RU" sz="2268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35869" y="7093383"/>
            <a:ext cx="5759698" cy="75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Количество членов кооператива – </a:t>
            </a:r>
            <a:r>
              <a:rPr lang="ru-RU" sz="2142" b="1" dirty="0">
                <a:solidFill>
                  <a:srgbClr val="C00000"/>
                </a:solidFill>
                <a:latin typeface="Arial Narrow" panose="020B0606020202030204" pitchFamily="34" charset="0"/>
              </a:rPr>
              <a:t>10</a:t>
            </a:r>
          </a:p>
          <a:p>
            <a:pPr>
              <a:defRPr/>
            </a:pP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Выручка за 2019 г. – </a:t>
            </a:r>
            <a:r>
              <a:rPr lang="ru-RU" sz="2142" b="1" dirty="0">
                <a:solidFill>
                  <a:srgbClr val="C00000"/>
                </a:solidFill>
                <a:latin typeface="Arial Narrow" panose="020B0606020202030204" pitchFamily="34" charset="0"/>
              </a:rPr>
              <a:t>13 млн руб.</a:t>
            </a:r>
          </a:p>
        </p:txBody>
      </p:sp>
      <p:pic>
        <p:nvPicPr>
          <p:cNvPr id="15" name="Рисунок 14" descr="http://xn----8sbcgjdnfczvhfb7cc6c6l.xn--p1ai/upload/iblock/a54/a543ae36ae4b6d959c25e1163579da0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8" y="4376047"/>
            <a:ext cx="5541690" cy="35280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7370216" y="6667569"/>
            <a:ext cx="202331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52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РЕЗУЛЬТАТЫ</a:t>
            </a:r>
          </a:p>
        </p:txBody>
      </p:sp>
      <p:pic>
        <p:nvPicPr>
          <p:cNvPr id="25" name="Picture 22" descr="http://cdn.onlinewebfonts.com/svg/img_4611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69" y="3752713"/>
            <a:ext cx="721647" cy="55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57516" y="3982473"/>
            <a:ext cx="2249334" cy="557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024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50</a:t>
            </a:r>
            <a:r>
              <a:rPr lang="ru-RU" sz="2268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 МЛН РУБЛЕЙ </a:t>
            </a:r>
          </a:p>
        </p:txBody>
      </p:sp>
      <p:pic>
        <p:nvPicPr>
          <p:cNvPr id="26" name="Picture 110" descr="https://vomac.volgograd.ru/dokumenty/files/logo_true_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54" y="563895"/>
            <a:ext cx="3242561" cy="6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064420" y="237678"/>
            <a:ext cx="2764024" cy="988957"/>
            <a:chOff x="2647741" y="1198533"/>
            <a:chExt cx="3282143" cy="1323984"/>
          </a:xfrm>
        </p:grpSpPr>
        <p:pic>
          <p:nvPicPr>
            <p:cNvPr id="29" name="Picture 2" descr="https://online.smartyprint.ru/uploads/store/product/icons/6959370575d442343a49704.16727815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7221" y="1249053"/>
              <a:ext cx="1310549" cy="120951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65000"/>
                </a:scheme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3567275" y="1853807"/>
              <a:ext cx="2362609" cy="66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Комплекс мер поддержки </a:t>
              </a:r>
            </a:p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сельхозкооперативов </a:t>
              </a:r>
            </a:p>
          </p:txBody>
        </p:sp>
      </p:grpSp>
      <p:pic>
        <p:nvPicPr>
          <p:cNvPr id="21" name="Picture 33" descr="https://thumbs.dreamstime.com/z/%D0%BB%D0%B8%D0%BD%D0%B8%D1%8F-%D0%B7%D0%BD%D0%B0%D1%87%D0%BE%D0%BA-%D1%81%D0%B5%D0%BB%D1%8C%D1%81%D0%BA%D0%BE%D0%B5-%D1%85%D0%BE%D0%B7%D1%8F%D0%B9%D1%81%D1%82%D0%B2%D0%BE-%D0%B8-%D0%B7%D0%B5%D0%BC%D0%BB%D0%B5%D0%B4%D0%B5%D0%BB%D0%B8%D0%B5-%D1%84%D0%B5%D1%80%D0%BC%D0%B5%D1%80%D0%B0-1105040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9" y="1242588"/>
            <a:ext cx="657930" cy="7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7" descr="https://yt3.ggpht.com/a/AGF-l7_aMQP8ekX7bSFK8Xosu0CmxhMQE0cFOZs34Q=s900-c-k-c0xffffffff-no-rj-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41" y="6496561"/>
            <a:ext cx="728718" cy="7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Нижний колонтитул 6"/>
          <p:cNvSpPr txBox="1">
            <a:spLocks/>
          </p:cNvSpPr>
          <p:nvPr/>
        </p:nvSpPr>
        <p:spPr>
          <a:xfrm>
            <a:off x="7392751" y="8068755"/>
            <a:ext cx="3888343" cy="460041"/>
          </a:xfrm>
          <a:prstGeom prst="rect">
            <a:avLst/>
          </a:prstGeom>
        </p:spPr>
        <p:txBody>
          <a:bodyPr vert="horz" lIns="115210" tIns="57605" rIns="115210" bIns="57605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34" dirty="0"/>
              <a:t>12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56390" y="2052213"/>
            <a:ext cx="41681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ru-RU" sz="252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Республика Башкортостан</a:t>
            </a:r>
          </a:p>
        </p:txBody>
      </p:sp>
      <p:pic>
        <p:nvPicPr>
          <p:cNvPr id="47" name="Picture 2" descr="https://sitekid.ru/imgn/178/1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06" y="237677"/>
            <a:ext cx="1177766" cy="11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53E5B26-F157-4478-AA4E-A0972B49C3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/>
          <a:stretch/>
        </p:blipFill>
        <p:spPr>
          <a:xfrm>
            <a:off x="6086770" y="395288"/>
            <a:ext cx="2214812" cy="10509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93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7605" y="0"/>
            <a:ext cx="5108578" cy="726441"/>
          </a:xfrm>
          <a:solidFill>
            <a:schemeClr val="bg1"/>
          </a:solidFill>
        </p:spPr>
        <p:txBody>
          <a:bodyPr/>
          <a:lstStyle/>
          <a:p>
            <a:pPr indent="1008564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 КОРПОРАЦИИ</a:t>
            </a:r>
          </a:p>
        </p:txBody>
      </p:sp>
      <p:sp>
        <p:nvSpPr>
          <p:cNvPr id="49" name="Текст 2"/>
          <p:cNvSpPr>
            <a:spLocks noGrp="1"/>
          </p:cNvSpPr>
          <p:nvPr>
            <p:ph type="body" sz="quarter" idx="10"/>
          </p:nvPr>
        </p:nvSpPr>
        <p:spPr>
          <a:xfrm>
            <a:off x="-430160" y="747994"/>
            <a:ext cx="14423562" cy="287403"/>
          </a:xfrm>
          <a:noFill/>
        </p:spPr>
        <p:txBody>
          <a:bodyPr anchor="b">
            <a:noAutofit/>
          </a:bodyPr>
          <a:lstStyle/>
          <a:p>
            <a:pPr indent="1008564">
              <a:lnSpc>
                <a:spcPct val="100000"/>
              </a:lnSpc>
              <a:spcBef>
                <a:spcPct val="0"/>
              </a:spcBef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АО «ФЕДЕРАЛЬНАЯ КОРПОРАЦИЯ ПО РАЗВИТИЮ МАЛОГО И СРЕДНЕГО ПРЕДПРИНИМАТЕЛЬСТВА»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240" y="901092"/>
            <a:ext cx="11854898" cy="1726331"/>
          </a:xfrm>
          <a:prstGeom prst="rect">
            <a:avLst/>
          </a:prstGeom>
          <a:ln>
            <a:noFill/>
          </a:ln>
        </p:spPr>
        <p:txBody>
          <a:bodyPr wrap="square" lIns="54003" tIns="0" rIns="27001" bIns="0" anchor="ctr">
            <a:noAutofit/>
          </a:bodyPr>
          <a:lstStyle/>
          <a:p>
            <a:pPr marL="214335" indent="-214335" algn="just" defTabSz="718022">
              <a:lnSpc>
                <a:spcPct val="106000"/>
              </a:lnSpc>
              <a:spcBef>
                <a:spcPts val="1801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1E5689"/>
                </a:solidFill>
                <a:latin typeface="Century Gothic" panose="020B0502020202020204" pitchFamily="34" charset="0"/>
              </a:rPr>
              <a:t>Корпорация МСП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институт развития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сфере малого и среднего предпринимательства, созданный на основании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Указа Президента Российской Федерации от  05.06.2015 № 287 «О мерах по дальнейшему развитию малого и среднего предпринимательства»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 осуществляющий деятельность в соответствии с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Федеральным законом от 24.07.07 №209-ФЗ «О развитии малого и среднего предпринимательства в Российской Федерации»,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в новом формате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начал работу с ноября 2015 года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39486" y="1071149"/>
            <a:ext cx="100206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1694384" y="8230634"/>
            <a:ext cx="126536" cy="272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" y="2284214"/>
            <a:ext cx="11774713" cy="613051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838051" y="2479420"/>
            <a:ext cx="6188108" cy="6180662"/>
            <a:chOff x="2525024" y="1695145"/>
            <a:chExt cx="5625553" cy="5618784"/>
          </a:xfrm>
        </p:grpSpPr>
        <p:sp>
          <p:nvSpPr>
            <p:cNvPr id="37" name="Овал 36"/>
            <p:cNvSpPr/>
            <p:nvPr/>
          </p:nvSpPr>
          <p:spPr>
            <a:xfrm>
              <a:off x="3160602" y="2302148"/>
              <a:ext cx="4370609" cy="4370609"/>
            </a:xfrm>
            <a:prstGeom prst="ellipse">
              <a:avLst/>
            </a:prstGeom>
            <a:noFill/>
            <a:ln w="28575">
              <a:solidFill>
                <a:srgbClr val="2240A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2525024" y="1695145"/>
              <a:ext cx="5625553" cy="5618784"/>
              <a:chOff x="2525024" y="1666570"/>
              <a:chExt cx="5625553" cy="5618784"/>
            </a:xfrm>
          </p:grpSpPr>
          <p:sp>
            <p:nvSpPr>
              <p:cNvPr id="41" name="Овал 40"/>
              <p:cNvSpPr/>
              <p:nvPr/>
            </p:nvSpPr>
            <p:spPr>
              <a:xfrm>
                <a:off x="4700803" y="1666570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700803" y="5995149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2525024" y="3823299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6860372" y="3823299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3163199" y="2293312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6222197" y="2293312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3163199" y="5373730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6222197" y="5373730"/>
                <a:ext cx="1290205" cy="12902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240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2" name="Прямоугольник 61"/>
          <p:cNvSpPr/>
          <p:nvPr/>
        </p:nvSpPr>
        <p:spPr>
          <a:xfrm>
            <a:off x="3455742" y="3676235"/>
            <a:ext cx="15590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финансовая</a:t>
            </a:r>
            <a:r>
              <a:rPr lang="en-US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/>
            </a:r>
            <a:br>
              <a:rPr lang="en-US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</a:b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и гарантийная поддержка</a:t>
            </a:r>
            <a:endParaRPr lang="ru-RU" sz="1000" b="1" dirty="0">
              <a:solidFill>
                <a:srgbClr val="2240AD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D3C57F5B-C59A-5B42-99CD-73E22B9BD0BF}"/>
              </a:ext>
            </a:extLst>
          </p:cNvPr>
          <p:cNvSpPr/>
          <p:nvPr/>
        </p:nvSpPr>
        <p:spPr>
          <a:xfrm>
            <a:off x="5327930" y="2950760"/>
            <a:ext cx="12473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обеспечение доступа</a:t>
            </a:r>
            <a:r>
              <a:rPr lang="en-US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/>
            </a:r>
            <a:br>
              <a:rPr lang="en-US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</a:b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к закупкам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18A8A102-B607-404D-8620-24D8A7AB1E18}"/>
              </a:ext>
            </a:extLst>
          </p:cNvPr>
          <p:cNvSpPr/>
          <p:nvPr/>
        </p:nvSpPr>
        <p:spPr>
          <a:xfrm>
            <a:off x="3314802" y="7078380"/>
            <a:ext cx="19062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информационно-маркетинговая поддержка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F6B6A010-4E23-BD49-B5E2-31D492D90560}"/>
              </a:ext>
            </a:extLst>
          </p:cNvPr>
          <p:cNvSpPr/>
          <p:nvPr/>
        </p:nvSpPr>
        <p:spPr>
          <a:xfrm>
            <a:off x="6784955" y="3716949"/>
            <a:ext cx="1648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правовая поддержка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9F091D16-20C0-7341-9001-042534F9B14E}"/>
              </a:ext>
            </a:extLst>
          </p:cNvPr>
          <p:cNvSpPr/>
          <p:nvPr/>
        </p:nvSpPr>
        <p:spPr>
          <a:xfrm>
            <a:off x="2796443" y="5409757"/>
            <a:ext cx="151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имущественная поддержка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4686873D-ADC8-F745-9352-2CB2828B470B}"/>
              </a:ext>
            </a:extLst>
          </p:cNvPr>
          <p:cNvSpPr/>
          <p:nvPr/>
        </p:nvSpPr>
        <p:spPr>
          <a:xfrm>
            <a:off x="7469926" y="5193180"/>
            <a:ext cx="1720136" cy="75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специальные программы:</a:t>
            </a:r>
            <a:r>
              <a:rPr lang="en-US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/>
            </a:r>
            <a:br>
              <a:rPr lang="en-US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</a:br>
            <a:r>
              <a:rPr lang="ru-RU" sz="105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сельхозкооперация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ru-RU" sz="1050" b="1" dirty="0">
                <a:solidFill>
                  <a:srgbClr val="2240AD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экспортеры, </a:t>
            </a:r>
            <a:r>
              <a:rPr lang="ru-RU" sz="1100" b="1" dirty="0" err="1">
                <a:solidFill>
                  <a:srgbClr val="2240AD"/>
                </a:solidFill>
                <a:latin typeface="Century Gothic" panose="020B0502020202020204" pitchFamily="34" charset="0"/>
              </a:rPr>
              <a:t>самозанятые</a:t>
            </a:r>
            <a:endParaRPr lang="ru-RU" sz="1100" b="1" dirty="0">
              <a:solidFill>
                <a:srgbClr val="2240AD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3E9F07F4-E18E-0043-A308-83C5F9F70B67}"/>
              </a:ext>
            </a:extLst>
          </p:cNvPr>
          <p:cNvSpPr/>
          <p:nvPr/>
        </p:nvSpPr>
        <p:spPr>
          <a:xfrm>
            <a:off x="5306953" y="7729113"/>
            <a:ext cx="12704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обратная связь от бизнеса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42065FC5-21AF-0541-9AED-76363A3BC751}"/>
              </a:ext>
            </a:extLst>
          </p:cNvPr>
          <p:cNvSpPr/>
          <p:nvPr/>
        </p:nvSpPr>
        <p:spPr>
          <a:xfrm>
            <a:off x="6588709" y="7041355"/>
            <a:ext cx="20496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комплексная поддержка </a:t>
            </a:r>
            <a:r>
              <a:rPr lang="ru-RU" sz="1200" b="1" dirty="0">
                <a:solidFill>
                  <a:srgbClr val="0628A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1200" b="1" dirty="0">
                <a:solidFill>
                  <a:srgbClr val="2240AD"/>
                </a:solidFill>
                <a:latin typeface="Century Gothic" panose="020B0502020202020204" pitchFamily="34" charset="0"/>
              </a:rPr>
              <a:t>  «выращивание»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20" y="4738140"/>
            <a:ext cx="1436488" cy="1436488"/>
          </a:xfrm>
          <a:prstGeom prst="rect">
            <a:avLst/>
          </a:prstGeom>
        </p:spPr>
      </p:pic>
      <p:sp>
        <p:nvSpPr>
          <p:cNvPr id="6" name="AutoShape 8" descr="https://volfgr.com/image/businessma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47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ижний колонтитул 6"/>
          <p:cNvSpPr txBox="1">
            <a:spLocks/>
          </p:cNvSpPr>
          <p:nvPr/>
        </p:nvSpPr>
        <p:spPr>
          <a:xfrm>
            <a:off x="7418081" y="8124498"/>
            <a:ext cx="3888343" cy="46004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34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1477" y="1144945"/>
            <a:ext cx="3850208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528" b="1" dirty="0">
                <a:solidFill>
                  <a:srgbClr val="BB332D"/>
                </a:solidFill>
                <a:latin typeface="Arial Narrow" panose="020B0606020202030204" pitchFamily="34" charset="0"/>
              </a:rPr>
              <a:t>СППОК «УСПЕХ»</a:t>
            </a:r>
            <a:endParaRPr lang="ru-RU" sz="3024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5130" y="2539416"/>
            <a:ext cx="1137649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Цель проекта</a:t>
            </a:r>
            <a:r>
              <a:rPr lang="ru-RU" sz="252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ru-RU" sz="2520" b="1" u="sng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Пополнение оборотных средств СППОК «УСПЕХ» для заготовки, хранения, переработки и сбыта молока и молочной продукции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1448" y="3389380"/>
            <a:ext cx="586278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СТОИМОСТЬ ПРОЕКТА </a:t>
            </a:r>
            <a:r>
              <a:rPr lang="ru-RU" sz="2520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61,8 МЛН РУБЛЕЙ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130" y="3418786"/>
            <a:ext cx="39730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Срок  проекта: </a:t>
            </a:r>
            <a:r>
              <a:rPr 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12 месяцев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4644" y="3922906"/>
            <a:ext cx="6156878" cy="3059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21" indent="-214321" algn="just">
              <a:buFontTx/>
              <a:buChar char="-"/>
              <a:defRPr/>
            </a:pP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финансирование </a:t>
            </a:r>
            <a:r>
              <a:rPr lang="ru-RU" sz="2142" b="1" dirty="0">
                <a:solidFill>
                  <a:srgbClr val="BB332D"/>
                </a:solidFill>
                <a:latin typeface="Arial Narrow" panose="020B0606020202030204" pitchFamily="34" charset="0"/>
              </a:rPr>
              <a:t>АО «МСП Банк» </a:t>
            </a: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ставке </a:t>
            </a:r>
          </a:p>
          <a:p>
            <a:pPr algn="just">
              <a:defRPr/>
            </a:pPr>
            <a:r>
              <a:rPr lang="ru-RU" sz="2142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   </a:t>
            </a:r>
            <a:r>
              <a:rPr lang="ru-RU" sz="2142" b="1" dirty="0">
                <a:solidFill>
                  <a:srgbClr val="BB332D"/>
                </a:solidFill>
                <a:latin typeface="Arial Narrow" panose="020B0606020202030204" pitchFamily="34" charset="0"/>
              </a:rPr>
              <a:t>8,25 % </a:t>
            </a: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на сумму </a:t>
            </a:r>
            <a:r>
              <a:rPr lang="ru-RU" sz="2142" b="1" dirty="0">
                <a:solidFill>
                  <a:srgbClr val="BB332D"/>
                </a:solidFill>
                <a:latin typeface="Arial Narrow" panose="020B0606020202030204" pitchFamily="34" charset="0"/>
              </a:rPr>
              <a:t>10 МЛН РУБЛЕЙ</a:t>
            </a:r>
          </a:p>
          <a:p>
            <a:pPr algn="just">
              <a:defRPr/>
            </a:pPr>
            <a:endParaRPr lang="ru-RU" sz="2142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14321" indent="-214321" algn="just">
              <a:buFontTx/>
              <a:buChar char="-"/>
              <a:defRPr/>
            </a:pPr>
            <a:r>
              <a:rPr lang="ru-RU" sz="214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грантовая</a:t>
            </a: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поддержка на развитие </a:t>
            </a:r>
          </a:p>
          <a:p>
            <a:pPr algn="just">
              <a:defRPr/>
            </a:pP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материально-технической базы МСХ РФ </a:t>
            </a:r>
          </a:p>
          <a:p>
            <a:pPr algn="just">
              <a:defRPr/>
            </a:pP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на сумму </a:t>
            </a:r>
            <a:r>
              <a:rPr lang="ru-RU" sz="2142" b="1" dirty="0">
                <a:solidFill>
                  <a:srgbClr val="BB332D"/>
                </a:solidFill>
                <a:latin typeface="Arial Narrow" panose="020B0606020202030204" pitchFamily="34" charset="0"/>
              </a:rPr>
              <a:t>30,08 МЛН РУБЛЕЙ</a:t>
            </a:r>
          </a:p>
          <a:p>
            <a:pPr algn="just">
              <a:defRPr/>
            </a:pPr>
            <a:endParaRPr lang="ru-RU" sz="2142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>
              <a:defRPr/>
            </a:pPr>
            <a:endParaRPr lang="ru-RU" sz="2142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>
              <a:defRPr/>
            </a:pPr>
            <a:endParaRPr lang="ru-RU" sz="2142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27814" y="6770004"/>
            <a:ext cx="6466996" cy="139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34" indent="-270034">
              <a:buFontTx/>
              <a:buChar char="-"/>
              <a:defRPr/>
            </a:pPr>
            <a:r>
              <a:rPr lang="ru-RU" sz="2142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прирост количества новых рабочих мест – </a:t>
            </a:r>
          </a:p>
          <a:p>
            <a:pPr>
              <a:defRPr/>
            </a:pPr>
            <a:r>
              <a:rPr lang="ru-RU" sz="2142" b="1" dirty="0">
                <a:solidFill>
                  <a:srgbClr val="BB332D"/>
                </a:solidFill>
                <a:latin typeface="Arial Narrow" panose="020B0606020202030204" pitchFamily="34" charset="0"/>
              </a:rPr>
              <a:t>увеличение на 5 человек </a:t>
            </a:r>
            <a:r>
              <a:rPr lang="ru-RU" sz="2142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в 2020 г. </a:t>
            </a:r>
          </a:p>
          <a:p>
            <a:pPr>
              <a:defRPr/>
            </a:pPr>
            <a:r>
              <a:rPr lang="ru-RU" sz="2142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-   прирост выручки </a:t>
            </a:r>
            <a:r>
              <a:rPr lang="ru-RU" sz="2016" b="1" dirty="0">
                <a:solidFill>
                  <a:srgbClr val="BB332D"/>
                </a:solidFill>
                <a:latin typeface="Arial Narrow" panose="020B0606020202030204" pitchFamily="34" charset="0"/>
              </a:rPr>
              <a:t>с 1 млн </a:t>
            </a:r>
            <a:r>
              <a:rPr lang="ru-RU" sz="2016" b="1" dirty="0" err="1">
                <a:solidFill>
                  <a:srgbClr val="BB332D"/>
                </a:solidFill>
                <a:latin typeface="Arial Narrow" panose="020B0606020202030204" pitchFamily="34" charset="0"/>
              </a:rPr>
              <a:t>руб</a:t>
            </a:r>
            <a:r>
              <a:rPr lang="ru-RU" sz="2016" b="1" dirty="0">
                <a:solidFill>
                  <a:srgbClr val="BB332D"/>
                </a:solidFill>
                <a:latin typeface="Arial Narrow" panose="020B0606020202030204" pitchFamily="34" charset="0"/>
              </a:rPr>
              <a:t> в 2019 г до 200 млн </a:t>
            </a:r>
            <a:r>
              <a:rPr lang="ru-RU" sz="2016" b="1" dirty="0" err="1">
                <a:solidFill>
                  <a:srgbClr val="BB332D"/>
                </a:solidFill>
                <a:latin typeface="Arial Narrow" panose="020B0606020202030204" pitchFamily="34" charset="0"/>
              </a:rPr>
              <a:t>руб</a:t>
            </a:r>
            <a:r>
              <a:rPr lang="ru-RU" sz="2016" b="1" dirty="0">
                <a:solidFill>
                  <a:srgbClr val="BB332D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ru-RU" sz="2016" b="1" dirty="0">
                <a:solidFill>
                  <a:srgbClr val="BB332D"/>
                </a:solidFill>
                <a:latin typeface="Arial Narrow" panose="020B0606020202030204" pitchFamily="34" charset="0"/>
              </a:rPr>
              <a:t>в 2019 г.</a:t>
            </a:r>
            <a:endParaRPr lang="ru-RU" sz="2142" b="1" dirty="0">
              <a:solidFill>
                <a:srgbClr val="BB332D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74297" y="6287811"/>
            <a:ext cx="202331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520" b="1" u="sng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РЕЗУЛЬТАТЫ</a:t>
            </a:r>
          </a:p>
        </p:txBody>
      </p:sp>
      <p:pic>
        <p:nvPicPr>
          <p:cNvPr id="24" name="Picture 22" descr="http://cdn.onlinewebfonts.com/svg/img_461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01" y="3336336"/>
            <a:ext cx="721647" cy="55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0" descr="https://vomac.volgograd.ru/dokumenty/files/logo_true_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763" y="419131"/>
            <a:ext cx="3242561" cy="6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942943" y="56226"/>
            <a:ext cx="2764020" cy="988959"/>
            <a:chOff x="2882903" y="1072718"/>
            <a:chExt cx="3282140" cy="1323984"/>
          </a:xfrm>
        </p:grpSpPr>
        <p:pic>
          <p:nvPicPr>
            <p:cNvPr id="28" name="Picture 2" descr="https://online.smartyprint.ru/uploads/store/product/icons/6959370575d442343a49704.16727815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32383" y="1123238"/>
              <a:ext cx="1310552" cy="12095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65000"/>
                </a:scheme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3802433" y="1727994"/>
              <a:ext cx="2362610" cy="668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Комплекс мер поддержки </a:t>
              </a:r>
            </a:p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сельхозкооперативов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6" y="4098284"/>
            <a:ext cx="5130151" cy="38476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4936" y="2142939"/>
            <a:ext cx="61743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Количество членов кооператива : </a:t>
            </a:r>
            <a:r>
              <a:rPr lang="ru-RU" sz="2520" b="1" dirty="0">
                <a:latin typeface="Arial Narrow" panose="020B0606020202030204" pitchFamily="34" charset="0"/>
              </a:rPr>
              <a:t>53</a:t>
            </a:r>
          </a:p>
        </p:txBody>
      </p:sp>
      <p:pic>
        <p:nvPicPr>
          <p:cNvPr id="52251" name="Picture 27" descr="https://yt3.ggpht.com/a/AGF-l7_aMQP8ekX7bSFK8Xosu0CmxhMQE0cFOZs34Q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89" y="6175511"/>
            <a:ext cx="728718" cy="7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7" name="Picture 33" descr="https://thumbs.dreamstime.com/z/%D0%BB%D0%B8%D0%BD%D0%B8%D1%8F-%D0%B7%D0%BD%D0%B0%D1%87%D0%BE%D0%BA-%D1%81%D0%B5%D0%BB%D1%8C%D1%81%D0%BA%D0%BE%D0%B5-%D1%85%D0%BE%D0%B7%D1%8F%D0%B9%D1%81%D1%82%D0%B2%D0%BE-%D0%B8-%D0%B7%D0%B5%D0%BC%D0%BB%D0%B5%D0%B4%D0%B5%D0%BB%D0%B8%D0%B5-%D1%84%D0%B5%D1%80%D0%BC%D0%B5%D1%80%D0%B0-1105040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18" y="1077155"/>
            <a:ext cx="657930" cy="7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47116" y="1689305"/>
            <a:ext cx="4517456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646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Нижегородская область </a:t>
            </a:r>
          </a:p>
        </p:txBody>
      </p:sp>
      <p:pic>
        <p:nvPicPr>
          <p:cNvPr id="21" name="Picture 2" descr="https://cdn1.flamp.ru/690dad4d18f48d7c83fab003a64010c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79" y="146951"/>
            <a:ext cx="1042755" cy="10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C53E5B26-F157-4478-AA4E-A0972B49C3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/>
          <a:stretch/>
        </p:blipFill>
        <p:spPr>
          <a:xfrm>
            <a:off x="6086770" y="395288"/>
            <a:ext cx="2214812" cy="10509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54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ижний колонтитул 6"/>
          <p:cNvSpPr txBox="1">
            <a:spLocks/>
          </p:cNvSpPr>
          <p:nvPr/>
        </p:nvSpPr>
        <p:spPr>
          <a:xfrm>
            <a:off x="7418081" y="8124498"/>
            <a:ext cx="3888343" cy="46004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34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4348" y="1165898"/>
            <a:ext cx="11252983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528" b="1" dirty="0">
                <a:solidFill>
                  <a:srgbClr val="BB332D"/>
                </a:solidFill>
                <a:latin typeface="Arial Narrow" panose="020B0606020202030204" pitchFamily="34" charset="0"/>
              </a:rPr>
              <a:t>СППК «ЗАГОТОВИТЕЛЬ» </a:t>
            </a:r>
            <a:r>
              <a:rPr 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(зарегистрирован в 2018 году 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4936" y="2596573"/>
            <a:ext cx="112529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Цель проекта</a:t>
            </a:r>
            <a:r>
              <a:rPr lang="ru-RU" sz="252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:</a:t>
            </a:r>
            <a:r>
              <a:rPr lang="en-US" sz="252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Развитие инфраструктуры заготовки и переработки трав, ягод, фруктов, чая на базе Кооператива «Заготовитель». Проектом предусмотрено расширение текущего бизнеса путем </a:t>
            </a:r>
            <a:r>
              <a:rPr lang="ru-RU" sz="252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выкупа арендуемых помещений и закупа нового производственного оборудования для расширения ассортимента производимой продукции.</a:t>
            </a:r>
            <a:r>
              <a:rPr lang="en-US" sz="252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2520" u="sng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5994" y="4472055"/>
            <a:ext cx="596667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u="sng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СТОИМОСТЬ ПРОЕКТА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36" y="4592561"/>
            <a:ext cx="39125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Срок  проекта: 72 месяца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64069" y="4970970"/>
            <a:ext cx="6430523" cy="1837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21" indent="-214321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финансирование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АО «МСП Банк» </a:t>
            </a: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ставке </a:t>
            </a:r>
          </a:p>
          <a:p>
            <a:pPr>
              <a:defRPr/>
            </a:pPr>
            <a:r>
              <a:rPr lang="ru-RU" sz="2268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  </a:t>
            </a:r>
            <a:r>
              <a:rPr lang="en-US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7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,</a:t>
            </a:r>
            <a:r>
              <a:rPr lang="en-US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7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5%</a:t>
            </a:r>
            <a:r>
              <a:rPr lang="ru-RU" sz="2268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на сумму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45,9 млн рублей</a:t>
            </a:r>
            <a:endParaRPr lang="en-US" sz="2268" b="1" dirty="0">
              <a:solidFill>
                <a:srgbClr val="BB332D"/>
              </a:solidFill>
              <a:latin typeface="Arial Narrow" panose="020B0606020202030204" pitchFamily="34" charset="0"/>
            </a:endParaRPr>
          </a:p>
          <a:p>
            <a:pPr marL="214321" indent="-214321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грант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Минсельхоза РТ </a:t>
            </a:r>
            <a:r>
              <a:rPr lang="ru-RU" sz="2268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на сумму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28,8 млн </a:t>
            </a:r>
            <a:r>
              <a:rPr lang="ru-RU" sz="2268" b="1" dirty="0" err="1">
                <a:solidFill>
                  <a:srgbClr val="BB332D"/>
                </a:solidFill>
                <a:latin typeface="Arial Narrow" panose="020B0606020202030204" pitchFamily="34" charset="0"/>
              </a:rPr>
              <a:t>руб</a:t>
            </a:r>
            <a:endParaRPr lang="ru-RU" sz="2268" b="1" dirty="0">
              <a:solidFill>
                <a:srgbClr val="BB332D"/>
              </a:solidFill>
              <a:latin typeface="Arial Narrow" panose="020B0606020202030204" pitchFamily="34" charset="0"/>
            </a:endParaRPr>
          </a:p>
          <a:p>
            <a:pPr marL="214321" indent="-214321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поручительство в рамках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НГС</a:t>
            </a: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на сумму </a:t>
            </a:r>
          </a:p>
          <a:p>
            <a:pPr>
              <a:defRPr/>
            </a:pP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   12,1 млн 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93831" y="7418119"/>
            <a:ext cx="6430523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34" indent="-270034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количество новых рабочих мест –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16</a:t>
            </a:r>
          </a:p>
          <a:p>
            <a:pPr marL="270034" indent="-270034">
              <a:buFontTx/>
              <a:buChar char="-"/>
              <a:defRPr/>
            </a:pPr>
            <a:r>
              <a:rPr 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выручка за 2019 г. – </a:t>
            </a:r>
            <a:r>
              <a:rPr lang="ru-RU" sz="2268" b="1" dirty="0">
                <a:solidFill>
                  <a:srgbClr val="BB332D"/>
                </a:solidFill>
                <a:latin typeface="Arial Narrow" panose="020B0606020202030204" pitchFamily="34" charset="0"/>
              </a:rPr>
              <a:t>28 млн руб.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62051" y="6939391"/>
            <a:ext cx="202331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520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РЕЗУЛЬТАТЫ</a:t>
            </a:r>
          </a:p>
        </p:txBody>
      </p:sp>
      <p:pic>
        <p:nvPicPr>
          <p:cNvPr id="1045" name="Picture 21" descr="https://www.tatar-inform.ru/upload/image/gallery/2019/03/05/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8" y="5110940"/>
            <a:ext cx="4632884" cy="31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57399" y="4415573"/>
            <a:ext cx="2448106" cy="557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024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93,3</a:t>
            </a:r>
            <a:r>
              <a:rPr lang="ru-RU" sz="2268" b="1" u="sng" dirty="0">
                <a:solidFill>
                  <a:srgbClr val="BB332D"/>
                </a:solidFill>
                <a:latin typeface="Arial Narrow" panose="020B0606020202030204" pitchFamily="34" charset="0"/>
              </a:rPr>
              <a:t> МЛН РУБЛЕЙ</a:t>
            </a:r>
          </a:p>
        </p:txBody>
      </p:sp>
      <p:pic>
        <p:nvPicPr>
          <p:cNvPr id="19" name="Picture 22" descr="http://cdn.onlinewebfonts.com/svg/img_4611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4" y="4394493"/>
            <a:ext cx="721647" cy="55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0" descr="https://vomac.volgograd.ru/dokumenty/files/logo_true_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543124"/>
            <a:ext cx="3242561" cy="6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1007593" y="168781"/>
            <a:ext cx="2764024" cy="988957"/>
            <a:chOff x="2647741" y="1198533"/>
            <a:chExt cx="3282143" cy="1323984"/>
          </a:xfrm>
        </p:grpSpPr>
        <p:pic>
          <p:nvPicPr>
            <p:cNvPr id="27" name="Picture 2" descr="https://online.smartyprint.ru/uploads/store/product/icons/6959370575d442343a49704.16727815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7221" y="1249053"/>
              <a:ext cx="1310549" cy="120951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65000"/>
                </a:scheme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567275" y="1853807"/>
              <a:ext cx="2362609" cy="66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Комплекс мер поддержки </a:t>
              </a:r>
            </a:p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сельхозкооперативов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4936" y="2142939"/>
            <a:ext cx="61743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20" b="1" dirty="0">
                <a:solidFill>
                  <a:srgbClr val="BB332D"/>
                </a:solidFill>
                <a:latin typeface="Arial Narrow" panose="020B0606020202030204" pitchFamily="34" charset="0"/>
              </a:rPr>
              <a:t>Количество членов кооператива</a:t>
            </a:r>
            <a:r>
              <a:rPr 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: 64 </a:t>
            </a:r>
          </a:p>
        </p:txBody>
      </p:sp>
      <p:pic>
        <p:nvPicPr>
          <p:cNvPr id="21" name="Picture 27" descr="https://yt3.ggpht.com/a/AGF-l7_aMQP8ekX7bSFK8Xosu0CmxhMQE0cFOZs34Q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84" y="6760868"/>
            <a:ext cx="728718" cy="7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3" descr="https://thumbs.dreamstime.com/z/%D0%BB%D0%B8%D0%BD%D0%B8%D1%8F-%D0%B7%D0%BD%D0%B0%D1%87%D0%BE%D0%BA-%D1%81%D0%B5%D0%BB%D1%8C%D1%81%D0%BA%D0%BE%D0%B5-%D1%85%D0%BE%D0%B7%D1%8F%D0%B9%D1%81%D1%82%D0%B2%D0%BE-%D0%B8-%D0%B7%D0%B5%D0%BC%D0%BB%D0%B5%D0%B4%D0%B5%D0%BB%D0%B8%D0%B5-%D1%84%D0%B5%D1%80%D0%BC%D0%B5%D1%80%D0%B0-1105040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7" y="1144945"/>
            <a:ext cx="657930" cy="7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65663" y="1689305"/>
            <a:ext cx="3958366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646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Республика Татарстан </a:t>
            </a:r>
          </a:p>
        </p:txBody>
      </p:sp>
      <p:pic>
        <p:nvPicPr>
          <p:cNvPr id="29" name="Picture 4" descr="Герб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05" y="146951"/>
            <a:ext cx="992186" cy="9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C53E5B26-F157-4478-AA4E-A0972B49C3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/>
          <a:stretch/>
        </p:blipFill>
        <p:spPr>
          <a:xfrm>
            <a:off x="6086770" y="395288"/>
            <a:ext cx="2214812" cy="10509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03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/>
          <a:stretch/>
        </p:blipFill>
        <p:spPr>
          <a:xfrm>
            <a:off x="171440" y="942336"/>
            <a:ext cx="3291413" cy="6791074"/>
          </a:xfrm>
          <a:prstGeom prst="rect">
            <a:avLst/>
          </a:prstGeom>
        </p:spPr>
      </p:pic>
      <p:sp>
        <p:nvSpPr>
          <p:cNvPr id="5" name="AutoShape 2" descr="blob:https://web.whatsapp.com/4fc27379-bb33-4f47-a4d4-a91331554fec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6" name="AutoShape 4" descr="blob:https://web.whatsapp.com/4fc27379-bb33-4f47-a4d4-a91331554fec"/>
          <p:cNvSpPr>
            <a:spLocks noChangeAspect="1" noChangeArrowheads="1"/>
          </p:cNvSpPr>
          <p:nvPr/>
        </p:nvSpPr>
        <p:spPr bwMode="auto">
          <a:xfrm>
            <a:off x="318281" y="784837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7" name="AutoShape 6" descr="blob:https://web.whatsapp.com/4fc27379-bb33-4f47-a4d4-a91331554fec"/>
          <p:cNvSpPr>
            <a:spLocks noChangeAspect="1" noChangeArrowheads="1"/>
          </p:cNvSpPr>
          <p:nvPr/>
        </p:nvSpPr>
        <p:spPr bwMode="auto">
          <a:xfrm>
            <a:off x="475781" y="942337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pic>
        <p:nvPicPr>
          <p:cNvPr id="20" name="Рисунок 19" descr="photo5303340718938500760.jpg"/>
          <p:cNvPicPr>
            <a:picLocks noChangeAspect="1"/>
          </p:cNvPicPr>
          <p:nvPr/>
        </p:nvPicPr>
        <p:blipFill>
          <a:blip r:embed="rId3" cstate="print"/>
          <a:srcRect t="7625" b="9518"/>
          <a:stretch>
            <a:fillRect/>
          </a:stretch>
        </p:blipFill>
        <p:spPr>
          <a:xfrm>
            <a:off x="8904762" y="878798"/>
            <a:ext cx="3534445" cy="679377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598306" y="809989"/>
            <a:ext cx="7403377" cy="6968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2457265" y="3687101"/>
            <a:ext cx="8059175" cy="2926278"/>
          </a:xfrm>
        </p:spPr>
        <p:txBody>
          <a:bodyPr>
            <a:noAutofit/>
          </a:bodyPr>
          <a:lstStyle/>
          <a:p>
            <a:pPr defTabSz="1259425" fontAlgn="base">
              <a:lnSpc>
                <a:spcPct val="100000"/>
              </a:lnSpc>
              <a:spcAft>
                <a:spcPct val="0"/>
              </a:spcAft>
            </a:pP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>Типовое готовое решение </a:t>
            </a: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/>
            </a:r>
            <a:br>
              <a:rPr lang="ru-RU" sz="4134" b="1" dirty="0">
                <a:latin typeface="Arial Narrow" pitchFamily="34" charset="0"/>
                <a:ea typeface="+mn-ea"/>
                <a:cs typeface="+mn-cs"/>
              </a:rPr>
            </a:b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>в отрасли кролиководства</a:t>
            </a:r>
            <a:br>
              <a:rPr lang="ru-RU" sz="4134" b="1" dirty="0">
                <a:latin typeface="Arial Narrow" pitchFamily="34" charset="0"/>
                <a:ea typeface="+mn-ea"/>
                <a:cs typeface="+mn-cs"/>
              </a:rPr>
            </a:b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/>
            </a:r>
            <a:br>
              <a:rPr lang="ru-RU" sz="4134" b="1" dirty="0">
                <a:latin typeface="Arial Narrow" pitchFamily="34" charset="0"/>
                <a:ea typeface="+mn-ea"/>
                <a:cs typeface="+mn-cs"/>
              </a:rPr>
            </a:b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>для </a:t>
            </a: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>создания и развития сельскохозяйственных </a:t>
            </a:r>
            <a:r>
              <a:rPr lang="ru-RU" sz="4134" b="1" dirty="0">
                <a:latin typeface="Arial Narrow" pitchFamily="34" charset="0"/>
                <a:ea typeface="+mn-ea"/>
                <a:cs typeface="+mn-cs"/>
              </a:rPr>
              <a:t>кооперативов</a:t>
            </a:r>
            <a:endParaRPr lang="ru-RU" sz="4134" b="1" dirty="0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9135" y="7014858"/>
            <a:ext cx="2801719" cy="358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54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АО «Корпорация «МСП», 2020 </a:t>
            </a:r>
            <a:endParaRPr lang="ru-RU" sz="1654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10958" y="7335933"/>
            <a:ext cx="2642680" cy="325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47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Не является публичной офертой </a:t>
            </a:r>
          </a:p>
        </p:txBody>
      </p:sp>
      <p:pic>
        <p:nvPicPr>
          <p:cNvPr id="13" name="Picture 2" descr="C:\Users\ПК\Downloads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564" y="1233795"/>
            <a:ext cx="1860467" cy="511874"/>
          </a:xfrm>
          <a:prstGeom prst="rect">
            <a:avLst/>
          </a:prstGeom>
          <a:noFill/>
        </p:spPr>
      </p:pic>
      <p:pic>
        <p:nvPicPr>
          <p:cNvPr id="27650" name="Picture 2" descr="C:\Users\ПК\Desktop\logo_korp_2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4920" y="975149"/>
            <a:ext cx="2086325" cy="895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7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7467" y="1002220"/>
            <a:ext cx="8873670" cy="573089"/>
          </a:xfrm>
        </p:spPr>
        <p:txBody>
          <a:bodyPr/>
          <a:lstStyle/>
          <a:p>
            <a:pPr algn="ctr"/>
            <a:r>
              <a:rPr lang="ru-RU" altLang="ru-RU" sz="2480" b="1" dirty="0">
                <a:solidFill>
                  <a:schemeClr val="accent5">
                    <a:lumMod val="75000"/>
                  </a:schemeClr>
                </a:solidFill>
              </a:rPr>
              <a:t>ДЛЯ КОГО РАЗРАБОТАНО ТИПОВОЕ ГОТОВОЕ РЕШЕНИЕ</a:t>
            </a:r>
            <a:endParaRPr lang="ru-RU" sz="248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89233" y="18362858"/>
            <a:ext cx="47249" cy="1546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через Центры Компетенций</a:t>
            </a:r>
            <a:endParaRPr 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pic>
        <p:nvPicPr>
          <p:cNvPr id="36" name="Picture 4" descr="https://smolinvest.com/upload/resize_cache/iblock/483/2000_2000_1/4832ed025dbd15dcbdc980aa08c2a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" y="1965561"/>
            <a:ext cx="4019350" cy="56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4213482" y="1896203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228598" y="3893431"/>
            <a:ext cx="6715678" cy="75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Крестьянских (фермерских) хозяйств 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– КФХ, личных подсобных хозяйств - ЛПХ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28598" y="6324273"/>
            <a:ext cx="6715678" cy="75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Физических лиц, предпринимателей, планирующих стать 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КФХ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81869" y="5561549"/>
            <a:ext cx="7618119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dirty="0"/>
              <a:t> 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Сельскохозяйственных потребительских кооперативов - СПоК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81243" y="4684717"/>
            <a:ext cx="6715678" cy="75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dirty="0"/>
              <a:t> 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КФХ, ЛПХ, юридических лиц (сельхозтоваропроизводителей) – 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членов кооператива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8598" y="7143645"/>
            <a:ext cx="6715678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КФХ и юридических лиц, планирующих создание СПоК </a:t>
            </a:r>
            <a:r>
              <a:rPr lang="ru-RU" alt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 </a:t>
            </a:r>
          </a:p>
        </p:txBody>
      </p:sp>
      <p:pic>
        <p:nvPicPr>
          <p:cNvPr id="22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81" y="3954352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81" y="4729057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56" y="5573026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25" y="6342884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3" y="7098635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8205"/>
          <p:cNvSpPr txBox="1">
            <a:spLocks noChangeArrowheads="1"/>
          </p:cNvSpPr>
          <p:nvPr/>
        </p:nvSpPr>
        <p:spPr bwMode="auto">
          <a:xfrm>
            <a:off x="4362726" y="1834258"/>
            <a:ext cx="8048507" cy="11804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Типовое готовое решение – это простая и понятная программа оценки эффективности ведения бизнеса в отрасли </a:t>
            </a: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кролиководства</a:t>
            </a:r>
            <a:endParaRPr lang="ru-RU" altLang="ru-RU" sz="227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8205"/>
          <p:cNvSpPr txBox="1">
            <a:spLocks noChangeArrowheads="1"/>
          </p:cNvSpPr>
          <p:nvPr/>
        </p:nvSpPr>
        <p:spPr bwMode="auto">
          <a:xfrm>
            <a:off x="4362726" y="3118247"/>
            <a:ext cx="8048507" cy="4571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Типовое готовое решение </a:t>
            </a: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создано </a:t>
            </a: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для</a:t>
            </a: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  <a:endParaRPr lang="ru-RU" altLang="ru-RU" sz="227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907" y="1021005"/>
            <a:ext cx="9766651" cy="573089"/>
          </a:xfrm>
        </p:spPr>
        <p:txBody>
          <a:bodyPr/>
          <a:lstStyle/>
          <a:p>
            <a:pPr algn="ctr"/>
            <a:r>
              <a:rPr lang="ru-RU" altLang="ru-RU" sz="2480" b="1" dirty="0">
                <a:solidFill>
                  <a:schemeClr val="accent5">
                    <a:lumMod val="75000"/>
                  </a:schemeClr>
                </a:solidFill>
              </a:rPr>
              <a:t>ЭТАПЫ РЕАЛИЗАЦИИ ПРОЕКТА В ОТРАСЛИ КРОЛИКОВОДСТВА</a:t>
            </a:r>
            <a:endParaRPr lang="ru-RU" sz="248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89233" y="18362858"/>
            <a:ext cx="47249" cy="1546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через Центры Компетенций</a:t>
            </a:r>
            <a:endParaRPr 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526468" y="1965561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5486009" y="4998868"/>
            <a:ext cx="6080187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Строительно-монтажные работы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168454" y="5639924"/>
            <a:ext cx="6715295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Приобретение 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оборудования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681053" y="4294127"/>
            <a:ext cx="5690100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Обучение 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промышленному кролиководству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39862" y="6350410"/>
            <a:ext cx="6715678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Приобретение маточного </a:t>
            </a: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поголовья с учетом генетики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16" y="4346127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8205"/>
          <p:cNvSpPr txBox="1">
            <a:spLocks noChangeArrowheads="1"/>
          </p:cNvSpPr>
          <p:nvPr/>
        </p:nvSpPr>
        <p:spPr bwMode="auto">
          <a:xfrm>
            <a:off x="4640976" y="1834258"/>
            <a:ext cx="7770256" cy="11804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Кролиководство является высокорентабельной отраслью животноводства, при соблюдении определённых технологических принципов производства</a:t>
            </a:r>
            <a:endParaRPr lang="ru-RU" altLang="ru-RU" sz="227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40" y="5021293"/>
            <a:ext cx="484270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40" y="5638166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23" y="6324546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8205"/>
          <p:cNvSpPr txBox="1">
            <a:spLocks noChangeArrowheads="1"/>
          </p:cNvSpPr>
          <p:nvPr/>
        </p:nvSpPr>
        <p:spPr bwMode="auto">
          <a:xfrm>
            <a:off x="4640976" y="3292379"/>
            <a:ext cx="7770257" cy="4571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Этапы реализации проекта</a:t>
            </a:r>
            <a:r>
              <a:rPr lang="ru-RU" sz="2274" b="1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  <a:endParaRPr lang="ru-RU" altLang="ru-RU" sz="227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https://cdnimg.rg.ru/i/gallery/e8ef5fdc/5_f59126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r="31860"/>
          <a:stretch/>
        </p:blipFill>
        <p:spPr bwMode="auto">
          <a:xfrm>
            <a:off x="118658" y="1910570"/>
            <a:ext cx="4320196" cy="5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976831" y="7076490"/>
            <a:ext cx="7295899" cy="4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Приобретение кормов, ветеринарных препаратов и пр.</a:t>
            </a:r>
            <a:endParaRPr lang="ru-RU" altLang="ru-RU" sz="206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4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96" y="7058861"/>
            <a:ext cx="503518" cy="5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68733" y="984135"/>
            <a:ext cx="8968076" cy="573089"/>
          </a:xfrm>
        </p:spPr>
        <p:txBody>
          <a:bodyPr/>
          <a:lstStyle/>
          <a:p>
            <a:r>
              <a:rPr lang="ru-RU" altLang="ru-RU" sz="2067" b="1" dirty="0">
                <a:solidFill>
                  <a:schemeClr val="accent5">
                    <a:lumMod val="75000"/>
                  </a:schemeClr>
                </a:solidFill>
              </a:rPr>
              <a:t>Комплекс мер поддержки «коробочный продукт» для сельскохозяйственных кооперативов и фермеров-членов сельскохозяйственных кооперативов*</a:t>
            </a:r>
            <a:endParaRPr lang="ru-RU" sz="2067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89233" y="18362858"/>
            <a:ext cx="47249" cy="1546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через Центры Компетенций</a:t>
            </a:r>
            <a:endParaRPr 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2870553" y="2012754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32178"/>
          <a:stretch>
            <a:fillRect/>
          </a:stretch>
        </p:blipFill>
        <p:spPr bwMode="auto">
          <a:xfrm>
            <a:off x="8985039" y="1899147"/>
            <a:ext cx="2852862" cy="9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5" descr="https://cdn0.iconfinder.com/data/icons/business-and-finance-86/512/business_finance_money-08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00" y="3173447"/>
            <a:ext cx="633872" cy="633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3809828" y="3084653"/>
            <a:ext cx="4364112" cy="707661"/>
          </a:xfrm>
          <a:prstGeom prst="rect">
            <a:avLst/>
          </a:prstGeom>
        </p:spPr>
        <p:txBody>
          <a:bodyPr wrap="square" lIns="148819" tIns="0" rIns="37205" bIns="0" anchor="ctr">
            <a:noAutofit/>
          </a:bodyPr>
          <a:lstStyle/>
          <a:p>
            <a:pPr defTabSz="989331">
              <a:lnSpc>
                <a:spcPct val="106000"/>
              </a:lnSpc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Кредитно-гарантийная и лизинговая поддержка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13" y="4204459"/>
            <a:ext cx="1170413" cy="733073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3935246" y="4066872"/>
            <a:ext cx="4113279" cy="980658"/>
          </a:xfrm>
          <a:prstGeom prst="rect">
            <a:avLst/>
          </a:prstGeom>
        </p:spPr>
        <p:txBody>
          <a:bodyPr wrap="square" lIns="148819" tIns="0" rIns="37205" bIns="0" anchor="ctr">
            <a:noAutofit/>
          </a:bodyPr>
          <a:lstStyle/>
          <a:p>
            <a:pPr defTabSz="989331">
              <a:lnSpc>
                <a:spcPct val="106000"/>
              </a:lnSpc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Маркетинговая и информационная поддержка через Центры Компетенций, в том числе с использованием сервисов Портала Бизнес-навигатор МСП</a:t>
            </a:r>
          </a:p>
        </p:txBody>
      </p:sp>
      <p:pic>
        <p:nvPicPr>
          <p:cNvPr id="52" name="Picture 4" descr="http://tttclub.ru/wp-content/uploads/2016/10/Partn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73" y="5590393"/>
            <a:ext cx="522453" cy="3027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4" name="Прямоугольник 53"/>
          <p:cNvSpPr/>
          <p:nvPr/>
        </p:nvSpPr>
        <p:spPr>
          <a:xfrm>
            <a:off x="3922718" y="5493765"/>
            <a:ext cx="4090125" cy="65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Расширение доступа к закупкам компаний </a:t>
            </a:r>
          </a:p>
          <a:p>
            <a:pPr defTabSz="989331">
              <a:lnSpc>
                <a:spcPct val="106000"/>
              </a:lnSpc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с государственным участием</a:t>
            </a:r>
          </a:p>
        </p:txBody>
      </p:sp>
      <p:pic>
        <p:nvPicPr>
          <p:cNvPr id="64" name="Picture 17" descr="https://image.flaticon.com/icons/png/512/95/956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5" y="6525713"/>
            <a:ext cx="483889" cy="418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5" name="Прямоугольник 64"/>
          <p:cNvSpPr/>
          <p:nvPr/>
        </p:nvSpPr>
        <p:spPr>
          <a:xfrm>
            <a:off x="3974646" y="6473053"/>
            <a:ext cx="4513580" cy="631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через Центры компетенций </a:t>
            </a:r>
          </a:p>
        </p:txBody>
      </p:sp>
      <p:pic>
        <p:nvPicPr>
          <p:cNvPr id="66" name="Picture 26" descr="https://www.shareicon.net/data/2016/08/07/808080_time_512x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63" y="3263501"/>
            <a:ext cx="493658" cy="4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2" descr="http://cdn.onlinewebfonts.com/svg/img_4611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63" y="4280797"/>
            <a:ext cx="465266" cy="3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8985039" y="3079834"/>
            <a:ext cx="3623619" cy="884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Возмещение части капитальных затрат на создание основных средств  развитие </a:t>
            </a:r>
            <a:r>
              <a:rPr lang="ru-RU" sz="1654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СПоК</a:t>
            </a:r>
            <a:endParaRPr lang="ru-RU" sz="1654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022826" y="4118773"/>
            <a:ext cx="3281865" cy="62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Гранты на развитие материально-технической базы </a:t>
            </a:r>
            <a:r>
              <a:rPr lang="ru-RU" sz="1654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СПоК</a:t>
            </a: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70" name="Picture 66" descr="https://img2.pngindir.com/20180414/jzq/kisspng-computer-icons-download-toilet-paper-5ad2b010cfff47.9886074215237570728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19" y="5118419"/>
            <a:ext cx="313324" cy="3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9022826" y="5069264"/>
            <a:ext cx="3837155" cy="65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29950">
              <a:lnSpc>
                <a:spcPct val="107000"/>
              </a:lnSpc>
              <a:defRPr/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Грант на создание и развитие КФХ «АГРОСТАРТАП»</a:t>
            </a:r>
          </a:p>
        </p:txBody>
      </p:sp>
      <p:pic>
        <p:nvPicPr>
          <p:cNvPr id="72" name="Picture 68" descr="http://cdn.onlinewebfonts.com/svg/img_45819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46" y="5749126"/>
            <a:ext cx="392440" cy="3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http://cdn.onlinewebfonts.com/svg/img_4645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331" y="6421414"/>
            <a:ext cx="401039" cy="3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4" descr="https://banner2.kisspng.com/20180525/hl/kisspng-bank-card-credit-card-atm-card-debit-card-credit-card-icon-5b0892d442f323.841558761527288532274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19" y="7031115"/>
            <a:ext cx="578484" cy="3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9113216" y="6431855"/>
            <a:ext cx="3349927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29950">
              <a:lnSpc>
                <a:spcPct val="107000"/>
              </a:lnSpc>
              <a:defRPr/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Грант на развитие семейной фермы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9207239" y="7057026"/>
            <a:ext cx="3050994" cy="37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29950">
              <a:lnSpc>
                <a:spcPct val="107000"/>
              </a:lnSpc>
              <a:defRPr/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Льготное кредитование 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9113216" y="5811178"/>
            <a:ext cx="3349927" cy="37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29950">
              <a:lnSpc>
                <a:spcPct val="107000"/>
              </a:lnSpc>
              <a:defRPr/>
            </a:pP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Грант начинающему фермеру</a:t>
            </a:r>
          </a:p>
        </p:txBody>
      </p:sp>
      <p:sp>
        <p:nvSpPr>
          <p:cNvPr id="78" name="TextBox 8"/>
          <p:cNvSpPr txBox="1">
            <a:spLocks noChangeArrowheads="1"/>
          </p:cNvSpPr>
          <p:nvPr/>
        </p:nvSpPr>
        <p:spPr bwMode="auto">
          <a:xfrm>
            <a:off x="3099336" y="7470537"/>
            <a:ext cx="9996357" cy="32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47" dirty="0">
                <a:latin typeface="Arial Narrow" panose="020B0606020202030204" pitchFamily="34" charset="0"/>
              </a:rPr>
              <a:t>*Полная информация о Комплексе мер поддержки («коробочном» продукте) размещена на сайтах: </a:t>
            </a:r>
            <a:r>
              <a:rPr lang="en-US" alt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corpmsp.ru</a:t>
            </a:r>
            <a:r>
              <a:rPr lang="ru-RU" alt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, </a:t>
            </a:r>
            <a:r>
              <a:rPr lang="en-US" alt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agro-coop.ru</a:t>
            </a:r>
            <a:endParaRPr lang="ru-RU" alt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Picture 2" descr="C:\Users\ПК\Desktop\logo_korp_2 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58152" y="1993103"/>
            <a:ext cx="2086325" cy="895034"/>
          </a:xfrm>
          <a:prstGeom prst="rect">
            <a:avLst/>
          </a:prstGeom>
          <a:noFill/>
        </p:spPr>
      </p:pic>
      <p:pic>
        <p:nvPicPr>
          <p:cNvPr id="39" name="Picture 1" descr="C:\Users\ПК\Desktop\farmer-woman-caring-for-rabbits-farming-and-vector-1630365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3989" y="2085496"/>
            <a:ext cx="2180261" cy="2175900"/>
          </a:xfrm>
          <a:prstGeom prst="rect">
            <a:avLst/>
          </a:prstGeom>
          <a:noFill/>
        </p:spPr>
      </p:pic>
      <p:pic>
        <p:nvPicPr>
          <p:cNvPr id="40" name="Picture 2" descr="C:\Users\ПК\Desktop\smiling-farmer-standing-next-to-rabbit-cages-vector-1630362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6069" y="4898712"/>
            <a:ext cx="2512384" cy="2487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61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453945" y="2387159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356056" y="1902387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8209" y="964290"/>
            <a:ext cx="9766494" cy="573089"/>
          </a:xfrm>
        </p:spPr>
        <p:txBody>
          <a:bodyPr/>
          <a:lstStyle/>
          <a:p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ДЛЯ ЧЕГО НУЖНЫ СЕЛЬСКОХОЗЯЙСТВЕННЫЕ КООПЕРАТИВЫ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56239" y="6174347"/>
            <a:ext cx="6299994" cy="3912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6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Создание СПоК </a:t>
            </a:r>
            <a:endParaRPr lang="ru-RU" sz="186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425971" y="2542171"/>
            <a:ext cx="1251100" cy="489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фермер</a:t>
            </a:r>
            <a:endParaRPr lang="ru-RU" sz="248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564806" y="2561278"/>
            <a:ext cx="1251100" cy="489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фермер</a:t>
            </a:r>
            <a:endParaRPr lang="ru-RU" sz="248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74246" y="2547924"/>
            <a:ext cx="1251100" cy="489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фермер</a:t>
            </a:r>
            <a:endParaRPr lang="ru-RU" sz="248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TextBox 8205"/>
          <p:cNvSpPr txBox="1">
            <a:spLocks noChangeArrowheads="1"/>
          </p:cNvSpPr>
          <p:nvPr/>
        </p:nvSpPr>
        <p:spPr bwMode="auto">
          <a:xfrm>
            <a:off x="3615272" y="6483558"/>
            <a:ext cx="8739329" cy="6014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Кооператив закупает у членов кооператива кроликов в живом весе (по цене выше рыночной), осуществляет убой, разделку, упаковку, хранение и реализацию продукции крупными партиями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4" name="TextBox 8205"/>
          <p:cNvSpPr txBox="1">
            <a:spLocks noChangeArrowheads="1"/>
          </p:cNvSpPr>
          <p:nvPr/>
        </p:nvSpPr>
        <p:spPr bwMode="auto">
          <a:xfrm>
            <a:off x="3615272" y="2997115"/>
            <a:ext cx="8739329" cy="8846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Кооператив приобретает оптовыми партиями и осуществляет поставку фермерам – членам кооператива кормов, </a:t>
            </a:r>
            <a:r>
              <a:rPr lang="ru-RU" altLang="ru-RU" sz="1654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ветпрепаратов</a:t>
            </a: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, семенного материала, поголовья.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Оказывает консультационную и пр. поддержку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https://pbs.twimg.com/media/DU27ovXX0AAAr6C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1" y="4777561"/>
            <a:ext cx="2667246" cy="14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8205"/>
          <p:cNvSpPr txBox="1">
            <a:spLocks noChangeArrowheads="1"/>
          </p:cNvSpPr>
          <p:nvPr/>
        </p:nvSpPr>
        <p:spPr bwMode="auto">
          <a:xfrm>
            <a:off x="3639940" y="4218668"/>
            <a:ext cx="8739329" cy="3584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Снижение стоимости затрат на содержание поголовья для членов кооператива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7574419" y="3890375"/>
            <a:ext cx="435185" cy="28086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" name="Крест 2"/>
          <p:cNvSpPr/>
          <p:nvPr/>
        </p:nvSpPr>
        <p:spPr>
          <a:xfrm>
            <a:off x="5808711" y="2113027"/>
            <a:ext cx="430124" cy="33671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7" name="Крест 26"/>
          <p:cNvSpPr/>
          <p:nvPr/>
        </p:nvSpPr>
        <p:spPr>
          <a:xfrm>
            <a:off x="8857055" y="2113434"/>
            <a:ext cx="430124" cy="33671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8" name="TextBox 8205"/>
          <p:cNvSpPr txBox="1">
            <a:spLocks noChangeArrowheads="1"/>
          </p:cNvSpPr>
          <p:nvPr/>
        </p:nvSpPr>
        <p:spPr bwMode="auto">
          <a:xfrm>
            <a:off x="3615272" y="7390080"/>
            <a:ext cx="8739329" cy="3584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Увеличение стоимости реализации и гарантия стабильных объемов сбыта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7584231" y="7109211"/>
            <a:ext cx="435185" cy="28086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0" y="1825671"/>
            <a:ext cx="2827015" cy="5899551"/>
          </a:xfrm>
          <a:prstGeom prst="rect">
            <a:avLst/>
          </a:prstGeom>
        </p:spPr>
      </p:pic>
      <p:pic>
        <p:nvPicPr>
          <p:cNvPr id="31" name="Picture 2" descr="C:\Users\ПК\Downloads\farm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482" y="1727555"/>
            <a:ext cx="1028208" cy="914206"/>
          </a:xfrm>
          <a:prstGeom prst="rect">
            <a:avLst/>
          </a:prstGeom>
          <a:noFill/>
        </p:spPr>
      </p:pic>
      <p:pic>
        <p:nvPicPr>
          <p:cNvPr id="38" name="Picture 4" descr="C:\Users\ПК\Downloads\rabbit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148" y="2233258"/>
            <a:ext cx="653212" cy="653212"/>
          </a:xfrm>
          <a:prstGeom prst="rect">
            <a:avLst/>
          </a:prstGeom>
          <a:noFill/>
        </p:spPr>
      </p:pic>
      <p:pic>
        <p:nvPicPr>
          <p:cNvPr id="40" name="Picture 2" descr="C:\Users\ПК\Downloads\farm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1525" y="1762325"/>
            <a:ext cx="1028208" cy="914206"/>
          </a:xfrm>
          <a:prstGeom prst="rect">
            <a:avLst/>
          </a:prstGeom>
          <a:noFill/>
        </p:spPr>
      </p:pic>
      <p:pic>
        <p:nvPicPr>
          <p:cNvPr id="42" name="Picture 4" descr="C:\Users\ПК\Downloads\rabbit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0191" y="2268028"/>
            <a:ext cx="653212" cy="653212"/>
          </a:xfrm>
          <a:prstGeom prst="rect">
            <a:avLst/>
          </a:prstGeom>
          <a:noFill/>
        </p:spPr>
      </p:pic>
      <p:pic>
        <p:nvPicPr>
          <p:cNvPr id="43" name="Picture 2" descr="C:\Users\ПК\Downloads\farm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31750" y="1748007"/>
            <a:ext cx="1028208" cy="914206"/>
          </a:xfrm>
          <a:prstGeom prst="rect">
            <a:avLst/>
          </a:prstGeom>
          <a:noFill/>
        </p:spPr>
      </p:pic>
      <p:pic>
        <p:nvPicPr>
          <p:cNvPr id="44" name="Picture 4" descr="C:\Users\ПК\Downloads\rabbit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70416" y="2253710"/>
            <a:ext cx="653212" cy="653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3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4689233" y="18362858"/>
            <a:ext cx="47249" cy="1546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через Центры Компетенций</a:t>
            </a:r>
            <a:endParaRPr 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356056" y="1902387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ПОДДЕРЖКА </a:t>
            </a:r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СЕЛЬСКОХОЗЯЙСТВЕННОЙ КООПЕРАЦИИ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0" y="1825671"/>
            <a:ext cx="2827015" cy="5899551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3493394" y="4798921"/>
            <a:ext cx="2297475" cy="555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4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«Коробочный» продукт </a:t>
            </a:r>
            <a:endParaRPr lang="ru-RU" sz="1447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ru-RU" sz="144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АО «Корпорация «МСП» </a:t>
            </a:r>
            <a:endParaRPr lang="ru-RU" sz="1447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6" name="Picture 21" descr="https://us.123rf.com/450wm/ahasoft2000/ahasoft20001701/ahasoft2000170110635/70572841-coins-donation-hand-vector-pictogram-illustration-style-is-a-flat-iconic-bicolor-blue-and-gray-symbo.jpg?ver=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94" y="5784865"/>
            <a:ext cx="1330274" cy="13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9" descr="http://cdn.onlinewebfonts.com/svg/img_3556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97" y="5266681"/>
            <a:ext cx="1842203" cy="14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05452" y="5793446"/>
            <a:ext cx="876093" cy="856405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6337563" y="6733448"/>
            <a:ext cx="3216465" cy="785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4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Представление и защита интересов кролиководов, организация инфраструктуры поддержки отрасли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9343354" y="4687898"/>
            <a:ext cx="3315278" cy="555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4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Особые условия грантовой поддержки </a:t>
            </a:r>
          </a:p>
          <a:p>
            <a:pPr algn="ctr">
              <a:defRPr/>
            </a:pPr>
            <a:r>
              <a:rPr lang="ru-RU" sz="144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для кооперативов, </a:t>
            </a:r>
          </a:p>
        </p:txBody>
      </p:sp>
      <p:pic>
        <p:nvPicPr>
          <p:cNvPr id="36" name="Picture 2" descr="https://pbs.twimg.com/media/DU27ovXX0AAAr6C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66" y="4215855"/>
            <a:ext cx="2667246" cy="14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8205"/>
          <p:cNvSpPr txBox="1">
            <a:spLocks noChangeArrowheads="1"/>
          </p:cNvSpPr>
          <p:nvPr/>
        </p:nvSpPr>
        <p:spPr bwMode="auto">
          <a:xfrm>
            <a:off x="3518414" y="1948350"/>
            <a:ext cx="8965791" cy="6215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Кооператив приобретает для нужд членов кооператива дорогостоящее оборудование </a:t>
            </a:r>
            <a:b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(убойный цех, транспорт, упаковочное и холодильное оборудование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8205"/>
          <p:cNvSpPr txBox="1">
            <a:spLocks noChangeArrowheads="1"/>
          </p:cNvSpPr>
          <p:nvPr/>
        </p:nvSpPr>
        <p:spPr bwMode="auto">
          <a:xfrm>
            <a:off x="3634943" y="3119462"/>
            <a:ext cx="8739329" cy="6215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Снижение затрат для каждого члена кооператива, повышение качества и цены реализуемой продукции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2" name="Picture 2" descr="C:\Users\ПК\Downloads\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1350" y="6186377"/>
            <a:ext cx="1629890" cy="448435"/>
          </a:xfrm>
          <a:prstGeom prst="rect">
            <a:avLst/>
          </a:prstGeom>
          <a:noFill/>
        </p:spPr>
      </p:pic>
      <p:pic>
        <p:nvPicPr>
          <p:cNvPr id="23" name="Picture 2" descr="C:\Users\ПК\Desktop\logo_korp_2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8897" y="3953451"/>
            <a:ext cx="1727576" cy="741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7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9894" y="954962"/>
            <a:ext cx="8215809" cy="573089"/>
          </a:xfrm>
          <a:ln>
            <a:noFill/>
          </a:ln>
        </p:spPr>
        <p:txBody>
          <a:bodyPr/>
          <a:lstStyle/>
          <a:p>
            <a:r>
              <a:rPr lang="ru-RU" b="1" smtClean="0">
                <a:solidFill>
                  <a:schemeClr val="accent5">
                    <a:lumMod val="75000"/>
                  </a:schemeClr>
                </a:solidFill>
              </a:rPr>
              <a:t> СОЮЗ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КРОЛИКОВОДОВ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653756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pic>
        <p:nvPicPr>
          <p:cNvPr id="6" name="Picture 2" descr="C:\Users\ПК\Downloads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1488" y="2261359"/>
            <a:ext cx="2321144" cy="638622"/>
          </a:xfrm>
          <a:prstGeom prst="rect">
            <a:avLst/>
          </a:prstGeom>
          <a:noFill/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19110" y="3999613"/>
            <a:ext cx="3962069" cy="200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0" tIns="47250" rIns="94500" bIns="47250" numCol="1" anchor="ctr" anchorCtr="0" compatLnSpc="1">
            <a:prstTxWarp prst="textNoShape">
              <a:avLst/>
            </a:prstTxWarp>
            <a:spAutoFit/>
          </a:bodyPr>
          <a:lstStyle/>
          <a:p>
            <a:pPr indent="374075" algn="just" defTabSz="94503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47" dirty="0">
                <a:latin typeface="Arial Narrow" pitchFamily="34" charset="0"/>
              </a:rPr>
              <a:t>Союз Кролиководов создан для представления и защиты интересов кролиководов</a:t>
            </a:r>
            <a:r>
              <a:rPr lang="ru-RU" sz="1447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1447" dirty="0">
                <a:latin typeface="Arial Narrow" pitchFamily="34" charset="0"/>
              </a:rPr>
              <a:t>Российской Федерации</a:t>
            </a:r>
            <a:r>
              <a:rPr lang="en-US" sz="1447" dirty="0">
                <a:latin typeface="Arial Narrow" pitchFamily="34" charset="0"/>
              </a:rPr>
              <a:t>;</a:t>
            </a:r>
            <a:endParaRPr lang="ru-RU" sz="1447" dirty="0">
              <a:latin typeface="Arial Narrow" pitchFamily="34" charset="0"/>
            </a:endParaRPr>
          </a:p>
          <a:p>
            <a:pPr indent="374075" algn="just" defTabSz="94503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ru-RU" sz="827" dirty="0">
              <a:latin typeface="Arial Narrow" pitchFamily="34" charset="0"/>
            </a:endParaRPr>
          </a:p>
          <a:p>
            <a:pPr indent="374075" algn="just" defTabSz="94503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47" dirty="0">
                <a:latin typeface="Arial Narrow" pitchFamily="34" charset="0"/>
              </a:rPr>
              <a:t>Союз Кролиководов имеет соглашение о стратегическом сотрудничестве с Минсельхозом России, которое позволяет осуществлять на постоянной основе двустороннее </a:t>
            </a:r>
            <a:r>
              <a:rPr lang="ru-RU" sz="1447" dirty="0">
                <a:latin typeface="Arial Narrow" pitchFamily="34" charset="0"/>
              </a:rPr>
              <a:t>взаимодействие по вопросам развития отрасли кролиководства в РФ.</a:t>
            </a:r>
          </a:p>
        </p:txBody>
      </p:sp>
      <p:pic>
        <p:nvPicPr>
          <p:cNvPr id="15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32178"/>
          <a:stretch>
            <a:fillRect/>
          </a:stretch>
        </p:blipFill>
        <p:spPr bwMode="auto">
          <a:xfrm>
            <a:off x="2742637" y="6202648"/>
            <a:ext cx="1340475" cy="48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08175" y="3330500"/>
            <a:ext cx="3864085" cy="4156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0" dirty="0"/>
              <a:t>О Союзе</a:t>
            </a:r>
            <a:endParaRPr lang="ru-RU" sz="1860" dirty="0"/>
          </a:p>
        </p:txBody>
      </p:sp>
      <p:pic>
        <p:nvPicPr>
          <p:cNvPr id="17" name="Picture 2" descr="C:\Users\ПК\Downloads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51" y="6215147"/>
            <a:ext cx="1424619" cy="391959"/>
          </a:xfrm>
          <a:prstGeom prst="rect">
            <a:avLst/>
          </a:prstGeom>
          <a:noFill/>
        </p:spPr>
      </p:pic>
      <p:cxnSp>
        <p:nvCxnSpPr>
          <p:cNvPr id="19" name="Прямая со стрелкой 18"/>
          <p:cNvCxnSpPr/>
          <p:nvPr/>
        </p:nvCxnSpPr>
        <p:spPr>
          <a:xfrm>
            <a:off x="2023724" y="6366397"/>
            <a:ext cx="588395" cy="0"/>
          </a:xfrm>
          <a:prstGeom prst="straightConnector1">
            <a:avLst/>
          </a:prstGeom>
          <a:ln w="25400" cmpd="sng">
            <a:solidFill>
              <a:srgbClr val="F047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1994999" y="6504962"/>
            <a:ext cx="578493" cy="1107"/>
          </a:xfrm>
          <a:prstGeom prst="straightConnector1">
            <a:avLst/>
          </a:prstGeom>
          <a:ln w="25400" cmpd="sng">
            <a:solidFill>
              <a:srgbClr val="F047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328330" y="3320654"/>
            <a:ext cx="9771" cy="36509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548774" y="3354274"/>
            <a:ext cx="3748195" cy="4156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0" dirty="0"/>
              <a:t>Деятельность</a:t>
            </a:r>
            <a:endParaRPr lang="ru-RU" sz="1860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424064" y="3943802"/>
            <a:ext cx="3962069" cy="262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0" tIns="47250" rIns="94500" bIns="47250" numCol="1" anchor="ctr" anchorCtr="0" compatLnSpc="1">
            <a:prstTxWarp prst="textNoShape">
              <a:avLst/>
            </a:prstTxWarp>
            <a:spAutoFit/>
          </a:bodyPr>
          <a:lstStyle/>
          <a:p>
            <a:pPr indent="374075" algn="just">
              <a:buFont typeface="Arial" pitchFamily="34" charset="0"/>
              <a:buChar char="•"/>
            </a:pPr>
            <a:r>
              <a:rPr lang="ru-RU" sz="1447" dirty="0">
                <a:latin typeface="Arial Narrow" pitchFamily="34" charset="0"/>
              </a:rPr>
              <a:t>Предоставление права на заключение контрактов с крупнейшими производителями отрасли на льготных условиях</a:t>
            </a:r>
            <a:r>
              <a:rPr lang="en-US" sz="1447" dirty="0">
                <a:latin typeface="Arial Narrow" pitchFamily="34" charset="0"/>
              </a:rPr>
              <a:t>;</a:t>
            </a:r>
            <a:endParaRPr lang="ru-RU" sz="1447" dirty="0">
              <a:latin typeface="Arial Narrow" pitchFamily="34" charset="0"/>
            </a:endParaRPr>
          </a:p>
          <a:p>
            <a:pPr indent="374075" algn="just">
              <a:buFont typeface="Arial" pitchFamily="34" charset="0"/>
              <a:buChar char="•"/>
            </a:pPr>
            <a:endParaRPr lang="ru-RU" sz="930" dirty="0">
              <a:latin typeface="Arial Narrow" pitchFamily="34" charset="0"/>
            </a:endParaRPr>
          </a:p>
          <a:p>
            <a:pPr indent="374075" algn="just">
              <a:buFont typeface="Arial" pitchFamily="34" charset="0"/>
              <a:buChar char="•"/>
            </a:pPr>
            <a:r>
              <a:rPr lang="ru-RU" sz="1447" dirty="0">
                <a:latin typeface="Arial Narrow" pitchFamily="34" charset="0"/>
              </a:rPr>
              <a:t>Организация обучения у лучших специалистов в области кролиководства</a:t>
            </a:r>
            <a:r>
              <a:rPr lang="en-US" sz="1447" dirty="0">
                <a:latin typeface="Arial Narrow" pitchFamily="34" charset="0"/>
              </a:rPr>
              <a:t>;</a:t>
            </a:r>
            <a:endParaRPr lang="ru-RU" sz="1447" dirty="0">
              <a:latin typeface="Arial Narrow" pitchFamily="34" charset="0"/>
            </a:endParaRPr>
          </a:p>
          <a:p>
            <a:pPr indent="374075" algn="just">
              <a:buFont typeface="Arial" pitchFamily="34" charset="0"/>
              <a:buChar char="•"/>
            </a:pPr>
            <a:endParaRPr lang="ru-RU" sz="930" dirty="0">
              <a:latin typeface="Arial Narrow" pitchFamily="34" charset="0"/>
            </a:endParaRPr>
          </a:p>
          <a:p>
            <a:pPr indent="374075" algn="just">
              <a:buFont typeface="Arial" pitchFamily="34" charset="0"/>
              <a:buChar char="•"/>
            </a:pPr>
            <a:r>
              <a:rPr lang="ru-RU" sz="1447" dirty="0">
                <a:latin typeface="Arial Narrow" pitchFamily="34" charset="0"/>
              </a:rPr>
              <a:t>Предоставление экспертного мнения в спорных вопросах и разъяснение отраслевого законодательства</a:t>
            </a:r>
            <a:r>
              <a:rPr lang="en-US" sz="1447" dirty="0">
                <a:latin typeface="Arial Narrow" pitchFamily="34" charset="0"/>
              </a:rPr>
              <a:t>;</a:t>
            </a:r>
          </a:p>
          <a:p>
            <a:pPr indent="374075" algn="just">
              <a:buFont typeface="Arial" pitchFamily="34" charset="0"/>
              <a:buChar char="•"/>
            </a:pPr>
            <a:endParaRPr lang="ru-RU" sz="1034" dirty="0">
              <a:latin typeface="Arial Narrow" pitchFamily="34" charset="0"/>
            </a:endParaRPr>
          </a:p>
          <a:p>
            <a:pPr algn="just"/>
            <a:endParaRPr lang="ru-RU" sz="1447" b="1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8504992" y="3344427"/>
            <a:ext cx="2398" cy="355687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8691314" y="3360220"/>
            <a:ext cx="3748195" cy="4156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60" dirty="0"/>
              <a:t>Ключевые партнеры</a:t>
            </a:r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7317" y="4713854"/>
            <a:ext cx="1768994" cy="134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32178"/>
          <a:stretch>
            <a:fillRect/>
          </a:stretch>
        </p:blipFill>
        <p:spPr bwMode="auto">
          <a:xfrm>
            <a:off x="8775178" y="3988731"/>
            <a:ext cx="1566321" cy="5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30388" y="4706145"/>
            <a:ext cx="1891630" cy="140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ПК\Desktop\logo_korp_2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74418" y="3860595"/>
            <a:ext cx="1727576" cy="741131"/>
          </a:xfrm>
          <a:prstGeom prst="rect">
            <a:avLst/>
          </a:prstGeom>
          <a:noFill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16371" y="6178711"/>
            <a:ext cx="1839089" cy="66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24865" y="6027286"/>
            <a:ext cx="2523443" cy="17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589" y="6159160"/>
            <a:ext cx="1601824" cy="62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3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55819" y="1804412"/>
            <a:ext cx="5239841" cy="415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94" b="1" dirty="0">
                <a:solidFill>
                  <a:schemeClr val="bg1"/>
                </a:solidFill>
                <a:latin typeface="Arial Narrow" panose="020B0606020202030204" pitchFamily="34" charset="0"/>
              </a:rPr>
              <a:t>ШАГ 1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0881" y="1058813"/>
            <a:ext cx="11291386" cy="48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ТИПОВОЕ ГОТОВОЕ РЕШЕНИЕ В ОТРАСЛИ </a:t>
            </a: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КРОЛИКОВОДСТВА</a:t>
            </a:r>
            <a:endParaRPr lang="ru-RU" sz="248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507" y="2273283"/>
            <a:ext cx="5700227" cy="111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Определить цели и стоимость проекта: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Возможный объем производимой продукции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Рынок сырья, поставщиков и покупателей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Определить затраты на строительство и оборудование фермы</a:t>
            </a:r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0763" y="2319374"/>
            <a:ext cx="6009225" cy="136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Определить затратную часть  проекта: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Затраты на приобретение кормов, </a:t>
            </a:r>
            <a:r>
              <a:rPr lang="ru-RU" sz="165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ветпрепаратов</a:t>
            </a: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, семенного материала, воспроизводство основного стада</a:t>
            </a:r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Фонд оплаты труда сотрудников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Прочие расходы (транспортные, коммунальные и накладные и </a:t>
            </a: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др.)</a:t>
            </a:r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91361" y="3687101"/>
            <a:ext cx="5233156" cy="415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94" b="1" dirty="0">
                <a:solidFill>
                  <a:schemeClr val="bg1"/>
                </a:solidFill>
                <a:latin typeface="Arial Narrow" panose="020B0606020202030204" pitchFamily="34" charset="0"/>
              </a:rPr>
              <a:t>ШАГ </a:t>
            </a:r>
            <a:r>
              <a:rPr lang="ru-RU" sz="2894" b="1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r>
              <a:rPr lang="ru-RU" sz="186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186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9480" y="4180328"/>
            <a:ext cx="5462893" cy="167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Определить источник создания </a:t>
            </a: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фиксирования проекта:</a:t>
            </a:r>
            <a:endParaRPr lang="ru-RU" sz="1654" b="1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295323" indent="-295323">
              <a:buFontTx/>
              <a:buChar char="-"/>
            </a:pPr>
            <a:r>
              <a:rPr lang="ru-RU" sz="165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Грантовая</a:t>
            </a: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поддержка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Собственное участие инициатора проекта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Источник дополнительного финансирования в рамках </a:t>
            </a:r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Комплекса мер поддержки («коробочный» продукт)</a:t>
            </a: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 для сельскохозяйственных кооперативов и фермеров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2745" y="3687101"/>
            <a:ext cx="5239840" cy="415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94" b="1" dirty="0">
                <a:solidFill>
                  <a:schemeClr val="bg1"/>
                </a:solidFill>
                <a:latin typeface="Arial Narrow" panose="020B0606020202030204" pitchFamily="34" charset="0"/>
              </a:rPr>
              <a:t>ШАГ 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86695" y="4219873"/>
            <a:ext cx="5564724" cy="167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Определить доходную часть  проекта: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Определить цену реализации (кролик в «живом весе»/мясо кролика) </a:t>
            </a:r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Рассчитать финансовый план</a:t>
            </a:r>
          </a:p>
          <a:p>
            <a:pPr marL="295323" indent="-295323">
              <a:buFontTx/>
              <a:buChar char="-"/>
            </a:pPr>
            <a:r>
              <a:rPr lang="ru-RU" sz="1654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Провести анализ финансового результата</a:t>
            </a:r>
          </a:p>
          <a:p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55700" y="1779272"/>
            <a:ext cx="5233155" cy="4370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94" b="1" dirty="0">
                <a:solidFill>
                  <a:schemeClr val="bg1"/>
                </a:solidFill>
                <a:latin typeface="Arial Narrow" panose="020B0606020202030204" pitchFamily="34" charset="0"/>
              </a:rPr>
              <a:t>ШАГ 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5048" y="6107855"/>
            <a:ext cx="12231497" cy="14620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47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5291" y="6093631"/>
            <a:ext cx="11241622" cy="75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ПОЛУЧИТЬ СВЕДЕНИЯ ОБ ЭКОНОМИЧЕСКОЙ ЭФФЕКТИВНОСТИ </a:t>
            </a:r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ПРОЕКТА</a:t>
            </a:r>
          </a:p>
          <a:p>
            <a:pPr algn="ctr"/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ПРИНЯТЬ </a:t>
            </a:r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РЕШЕНИЕ О РЕАЛИЗАЦИИ ПРОЕКТА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6060174" y="1791189"/>
            <a:ext cx="479641" cy="4362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18" name="TextBox 17"/>
          <p:cNvSpPr txBox="1"/>
          <p:nvPr/>
        </p:nvSpPr>
        <p:spPr>
          <a:xfrm>
            <a:off x="282517" y="7069900"/>
            <a:ext cx="12871899" cy="92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0" b="1" u="sng" dirty="0">
                <a:solidFill>
                  <a:schemeClr val="bg1"/>
                </a:solidFill>
                <a:latin typeface="Arial Narrow" pitchFamily="34" charset="0"/>
              </a:rPr>
              <a:t>СОСТАВИТЬ ФИНАНСОВЫЙ ПЛАН И ФИН.МОДЕЛЬ В СООТВЕТСТВИИ С  БАНКОВСКИМИ ТРЕБОВАНИЯМИ АО «МСП БАНК»</a:t>
            </a:r>
          </a:p>
          <a:p>
            <a:pPr marL="295323" indent="-295323">
              <a:buFontTx/>
              <a:buChar char="-"/>
            </a:pPr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endParaRPr lang="ru-RU" sz="1654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1" name="Правая фигурная скобка 40"/>
          <p:cNvSpPr/>
          <p:nvPr/>
        </p:nvSpPr>
        <p:spPr>
          <a:xfrm rot="5400000">
            <a:off x="6074891" y="-45780"/>
            <a:ext cx="450206" cy="11696595"/>
          </a:xfrm>
          <a:prstGeom prst="rightBrace">
            <a:avLst>
              <a:gd name="adj1" fmla="val 8333"/>
              <a:gd name="adj2" fmla="val 50641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60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6060174" y="3687100"/>
            <a:ext cx="479641" cy="4362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3" name="Стрелка вправо 42"/>
          <p:cNvSpPr/>
          <p:nvPr/>
        </p:nvSpPr>
        <p:spPr>
          <a:xfrm rot="5400000">
            <a:off x="6110548" y="6765632"/>
            <a:ext cx="378892" cy="4362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</p:spTree>
    <p:extLst>
      <p:ext uri="{BB962C8B-B14F-4D97-AF65-F5344CB8AC3E}">
        <p14:creationId xmlns:p14="http://schemas.microsoft.com/office/powerpoint/2010/main" val="9199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http://krasnokamsk.ru/upload/versions/149051/176105/BsGpNVC4TMc-768x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284" y="129330"/>
            <a:ext cx="1735845" cy="12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6150702" y="2826856"/>
            <a:ext cx="7049065" cy="3697880"/>
            <a:chOff x="762" y="1755"/>
            <a:chExt cx="4362" cy="2567"/>
          </a:xfrm>
          <a:solidFill>
            <a:schemeClr val="tx2">
              <a:lumMod val="50000"/>
              <a:alpha val="20000"/>
            </a:schemeClr>
          </a:solidFill>
        </p:grpSpPr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229" y="2907"/>
              <a:ext cx="31" cy="31"/>
            </a:xfrm>
            <a:custGeom>
              <a:avLst/>
              <a:gdLst>
                <a:gd name="T0" fmla="*/ 3 w 15"/>
                <a:gd name="T1" fmla="*/ 1 h 15"/>
                <a:gd name="T2" fmla="*/ 6 w 15"/>
                <a:gd name="T3" fmla="*/ 6 h 15"/>
                <a:gd name="T4" fmla="*/ 9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0 w 15"/>
                <a:gd name="T11" fmla="*/ 7 h 15"/>
                <a:gd name="T12" fmla="*/ 3 w 15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3" y="1"/>
                  </a:moveTo>
                  <a:cubicBezTo>
                    <a:pt x="5" y="3"/>
                    <a:pt x="5" y="5"/>
                    <a:pt x="6" y="6"/>
                  </a:cubicBezTo>
                  <a:cubicBezTo>
                    <a:pt x="6" y="7"/>
                    <a:pt x="11" y="4"/>
                    <a:pt x="9" y="0"/>
                  </a:cubicBezTo>
                  <a:cubicBezTo>
                    <a:pt x="12" y="0"/>
                    <a:pt x="15" y="4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ubicBezTo>
                    <a:pt x="4" y="15"/>
                    <a:pt x="0" y="11"/>
                    <a:pt x="0" y="7"/>
                  </a:cubicBezTo>
                  <a:cubicBezTo>
                    <a:pt x="0" y="5"/>
                    <a:pt x="2" y="3"/>
                    <a:pt x="3" y="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4234" y="2453"/>
              <a:ext cx="421" cy="565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574" y="3326"/>
              <a:ext cx="375" cy="409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440" y="3781"/>
              <a:ext cx="163" cy="148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3840" y="3505"/>
              <a:ext cx="600" cy="396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2125" y="2153"/>
              <a:ext cx="477" cy="690"/>
            </a:xfrm>
            <a:custGeom>
              <a:avLst/>
              <a:gdLst>
                <a:gd name="T0" fmla="*/ 126 w 229"/>
                <a:gd name="T1" fmla="*/ 16 h 331"/>
                <a:gd name="T2" fmla="*/ 140 w 229"/>
                <a:gd name="T3" fmla="*/ 12 h 331"/>
                <a:gd name="T4" fmla="*/ 123 w 229"/>
                <a:gd name="T5" fmla="*/ 3 h 331"/>
                <a:gd name="T6" fmla="*/ 171 w 229"/>
                <a:gd name="T7" fmla="*/ 48 h 331"/>
                <a:gd name="T8" fmla="*/ 173 w 229"/>
                <a:gd name="T9" fmla="*/ 58 h 331"/>
                <a:gd name="T10" fmla="*/ 187 w 229"/>
                <a:gd name="T11" fmla="*/ 52 h 331"/>
                <a:gd name="T12" fmla="*/ 206 w 229"/>
                <a:gd name="T13" fmla="*/ 50 h 331"/>
                <a:gd name="T14" fmla="*/ 227 w 229"/>
                <a:gd name="T15" fmla="*/ 51 h 331"/>
                <a:gd name="T16" fmla="*/ 212 w 229"/>
                <a:gd name="T17" fmla="*/ 46 h 331"/>
                <a:gd name="T18" fmla="*/ 211 w 229"/>
                <a:gd name="T19" fmla="*/ 39 h 331"/>
                <a:gd name="T20" fmla="*/ 201 w 229"/>
                <a:gd name="T21" fmla="*/ 43 h 331"/>
                <a:gd name="T22" fmla="*/ 188 w 229"/>
                <a:gd name="T23" fmla="*/ 50 h 331"/>
                <a:gd name="T24" fmla="*/ 171 w 229"/>
                <a:gd name="T25" fmla="*/ 48 h 331"/>
                <a:gd name="T26" fmla="*/ 171 w 229"/>
                <a:gd name="T27" fmla="*/ 24 h 331"/>
                <a:gd name="T28" fmla="*/ 181 w 229"/>
                <a:gd name="T29" fmla="*/ 22 h 331"/>
                <a:gd name="T30" fmla="*/ 192 w 229"/>
                <a:gd name="T31" fmla="*/ 15 h 331"/>
                <a:gd name="T32" fmla="*/ 194 w 229"/>
                <a:gd name="T33" fmla="*/ 22 h 331"/>
                <a:gd name="T34" fmla="*/ 188 w 229"/>
                <a:gd name="T35" fmla="*/ 35 h 331"/>
                <a:gd name="T36" fmla="*/ 172 w 229"/>
                <a:gd name="T37" fmla="*/ 34 h 331"/>
                <a:gd name="T38" fmla="*/ 125 w 229"/>
                <a:gd name="T39" fmla="*/ 22 h 331"/>
                <a:gd name="T40" fmla="*/ 138 w 229"/>
                <a:gd name="T41" fmla="*/ 21 h 331"/>
                <a:gd name="T42" fmla="*/ 153 w 229"/>
                <a:gd name="T43" fmla="*/ 18 h 331"/>
                <a:gd name="T44" fmla="*/ 143 w 229"/>
                <a:gd name="T45" fmla="*/ 28 h 331"/>
                <a:gd name="T46" fmla="*/ 126 w 229"/>
                <a:gd name="T47" fmla="*/ 31 h 331"/>
                <a:gd name="T48" fmla="*/ 125 w 229"/>
                <a:gd name="T49" fmla="*/ 22 h 331"/>
                <a:gd name="T50" fmla="*/ 21 w 229"/>
                <a:gd name="T51" fmla="*/ 263 h 331"/>
                <a:gd name="T52" fmla="*/ 1 w 229"/>
                <a:gd name="T53" fmla="*/ 272 h 331"/>
                <a:gd name="T54" fmla="*/ 10 w 229"/>
                <a:gd name="T55" fmla="*/ 285 h 331"/>
                <a:gd name="T56" fmla="*/ 3 w 229"/>
                <a:gd name="T57" fmla="*/ 297 h 331"/>
                <a:gd name="T58" fmla="*/ 14 w 229"/>
                <a:gd name="T59" fmla="*/ 290 h 331"/>
                <a:gd name="T60" fmla="*/ 6 w 229"/>
                <a:gd name="T61" fmla="*/ 306 h 331"/>
                <a:gd name="T62" fmla="*/ 21 w 229"/>
                <a:gd name="T63" fmla="*/ 323 h 331"/>
                <a:gd name="T64" fmla="*/ 40 w 229"/>
                <a:gd name="T65" fmla="*/ 323 h 331"/>
                <a:gd name="T66" fmla="*/ 39 w 229"/>
                <a:gd name="T67" fmla="*/ 292 h 331"/>
                <a:gd name="T68" fmla="*/ 55 w 229"/>
                <a:gd name="T69" fmla="*/ 265 h 331"/>
                <a:gd name="T70" fmla="*/ 76 w 229"/>
                <a:gd name="T71" fmla="*/ 253 h 331"/>
                <a:gd name="T72" fmla="*/ 105 w 229"/>
                <a:gd name="T73" fmla="*/ 231 h 331"/>
                <a:gd name="T74" fmla="*/ 134 w 229"/>
                <a:gd name="T75" fmla="*/ 214 h 331"/>
                <a:gd name="T76" fmla="*/ 188 w 229"/>
                <a:gd name="T77" fmla="*/ 204 h 331"/>
                <a:gd name="T78" fmla="*/ 195 w 229"/>
                <a:gd name="T79" fmla="*/ 180 h 331"/>
                <a:gd name="T80" fmla="*/ 158 w 229"/>
                <a:gd name="T81" fmla="*/ 190 h 331"/>
                <a:gd name="T82" fmla="*/ 124 w 229"/>
                <a:gd name="T83" fmla="*/ 188 h 331"/>
                <a:gd name="T84" fmla="*/ 93 w 229"/>
                <a:gd name="T85" fmla="*/ 200 h 331"/>
                <a:gd name="T86" fmla="*/ 79 w 229"/>
                <a:gd name="T87" fmla="*/ 214 h 331"/>
                <a:gd name="T88" fmla="*/ 53 w 229"/>
                <a:gd name="T89" fmla="*/ 227 h 331"/>
                <a:gd name="T90" fmla="*/ 48 w 229"/>
                <a:gd name="T91" fmla="*/ 242 h 331"/>
                <a:gd name="T92" fmla="*/ 30 w 229"/>
                <a:gd name="T93" fmla="*/ 24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331">
                  <a:moveTo>
                    <a:pt x="123" y="10"/>
                  </a:moveTo>
                  <a:cubicBezTo>
                    <a:pt x="124" y="12"/>
                    <a:pt x="122" y="18"/>
                    <a:pt x="126" y="16"/>
                  </a:cubicBezTo>
                  <a:cubicBezTo>
                    <a:pt x="130" y="15"/>
                    <a:pt x="134" y="12"/>
                    <a:pt x="135" y="14"/>
                  </a:cubicBezTo>
                  <a:cubicBezTo>
                    <a:pt x="136" y="16"/>
                    <a:pt x="143" y="16"/>
                    <a:pt x="140" y="12"/>
                  </a:cubicBezTo>
                  <a:cubicBezTo>
                    <a:pt x="138" y="8"/>
                    <a:pt x="132" y="7"/>
                    <a:pt x="129" y="7"/>
                  </a:cubicBezTo>
                  <a:cubicBezTo>
                    <a:pt x="127" y="7"/>
                    <a:pt x="124" y="0"/>
                    <a:pt x="123" y="3"/>
                  </a:cubicBezTo>
                  <a:cubicBezTo>
                    <a:pt x="122" y="6"/>
                    <a:pt x="123" y="10"/>
                    <a:pt x="123" y="10"/>
                  </a:cubicBezTo>
                  <a:close/>
                  <a:moveTo>
                    <a:pt x="171" y="48"/>
                  </a:moveTo>
                  <a:cubicBezTo>
                    <a:pt x="169" y="48"/>
                    <a:pt x="164" y="51"/>
                    <a:pt x="166" y="55"/>
                  </a:cubicBezTo>
                  <a:cubicBezTo>
                    <a:pt x="167" y="58"/>
                    <a:pt x="170" y="59"/>
                    <a:pt x="173" y="58"/>
                  </a:cubicBezTo>
                  <a:cubicBezTo>
                    <a:pt x="176" y="57"/>
                    <a:pt x="179" y="60"/>
                    <a:pt x="180" y="58"/>
                  </a:cubicBezTo>
                  <a:cubicBezTo>
                    <a:pt x="182" y="55"/>
                    <a:pt x="185" y="49"/>
                    <a:pt x="187" y="52"/>
                  </a:cubicBezTo>
                  <a:cubicBezTo>
                    <a:pt x="189" y="54"/>
                    <a:pt x="195" y="58"/>
                    <a:pt x="197" y="58"/>
                  </a:cubicBezTo>
                  <a:cubicBezTo>
                    <a:pt x="200" y="58"/>
                    <a:pt x="202" y="51"/>
                    <a:pt x="206" y="50"/>
                  </a:cubicBezTo>
                  <a:cubicBezTo>
                    <a:pt x="210" y="49"/>
                    <a:pt x="211" y="55"/>
                    <a:pt x="214" y="56"/>
                  </a:cubicBezTo>
                  <a:cubicBezTo>
                    <a:pt x="217" y="57"/>
                    <a:pt x="225" y="58"/>
                    <a:pt x="227" y="51"/>
                  </a:cubicBezTo>
                  <a:cubicBezTo>
                    <a:pt x="229" y="45"/>
                    <a:pt x="228" y="39"/>
                    <a:pt x="225" y="41"/>
                  </a:cubicBezTo>
                  <a:cubicBezTo>
                    <a:pt x="221" y="42"/>
                    <a:pt x="214" y="46"/>
                    <a:pt x="212" y="46"/>
                  </a:cubicBezTo>
                  <a:cubicBezTo>
                    <a:pt x="210" y="46"/>
                    <a:pt x="207" y="48"/>
                    <a:pt x="206" y="45"/>
                  </a:cubicBezTo>
                  <a:cubicBezTo>
                    <a:pt x="205" y="43"/>
                    <a:pt x="212" y="43"/>
                    <a:pt x="211" y="39"/>
                  </a:cubicBezTo>
                  <a:cubicBezTo>
                    <a:pt x="210" y="35"/>
                    <a:pt x="201" y="35"/>
                    <a:pt x="200" y="37"/>
                  </a:cubicBezTo>
                  <a:cubicBezTo>
                    <a:pt x="200" y="40"/>
                    <a:pt x="204" y="42"/>
                    <a:pt x="201" y="43"/>
                  </a:cubicBezTo>
                  <a:cubicBezTo>
                    <a:pt x="198" y="44"/>
                    <a:pt x="199" y="42"/>
                    <a:pt x="195" y="43"/>
                  </a:cubicBezTo>
                  <a:cubicBezTo>
                    <a:pt x="190" y="44"/>
                    <a:pt x="191" y="49"/>
                    <a:pt x="188" y="50"/>
                  </a:cubicBezTo>
                  <a:cubicBezTo>
                    <a:pt x="186" y="50"/>
                    <a:pt x="182" y="49"/>
                    <a:pt x="180" y="49"/>
                  </a:cubicBezTo>
                  <a:cubicBezTo>
                    <a:pt x="178" y="49"/>
                    <a:pt x="171" y="48"/>
                    <a:pt x="171" y="48"/>
                  </a:cubicBezTo>
                  <a:close/>
                  <a:moveTo>
                    <a:pt x="168" y="28"/>
                  </a:moveTo>
                  <a:cubicBezTo>
                    <a:pt x="168" y="28"/>
                    <a:pt x="172" y="27"/>
                    <a:pt x="171" y="24"/>
                  </a:cubicBezTo>
                  <a:cubicBezTo>
                    <a:pt x="170" y="21"/>
                    <a:pt x="176" y="21"/>
                    <a:pt x="176" y="21"/>
                  </a:cubicBezTo>
                  <a:cubicBezTo>
                    <a:pt x="176" y="21"/>
                    <a:pt x="177" y="23"/>
                    <a:pt x="181" y="22"/>
                  </a:cubicBezTo>
                  <a:cubicBezTo>
                    <a:pt x="184" y="20"/>
                    <a:pt x="181" y="18"/>
                    <a:pt x="183" y="18"/>
                  </a:cubicBezTo>
                  <a:cubicBezTo>
                    <a:pt x="185" y="18"/>
                    <a:pt x="191" y="17"/>
                    <a:pt x="192" y="15"/>
                  </a:cubicBezTo>
                  <a:cubicBezTo>
                    <a:pt x="193" y="12"/>
                    <a:pt x="196" y="13"/>
                    <a:pt x="199" y="18"/>
                  </a:cubicBezTo>
                  <a:cubicBezTo>
                    <a:pt x="201" y="23"/>
                    <a:pt x="196" y="23"/>
                    <a:pt x="194" y="22"/>
                  </a:cubicBezTo>
                  <a:cubicBezTo>
                    <a:pt x="192" y="21"/>
                    <a:pt x="191" y="24"/>
                    <a:pt x="189" y="27"/>
                  </a:cubicBezTo>
                  <a:cubicBezTo>
                    <a:pt x="187" y="30"/>
                    <a:pt x="189" y="31"/>
                    <a:pt x="188" y="35"/>
                  </a:cubicBezTo>
                  <a:cubicBezTo>
                    <a:pt x="186" y="38"/>
                    <a:pt x="182" y="41"/>
                    <a:pt x="178" y="41"/>
                  </a:cubicBezTo>
                  <a:cubicBezTo>
                    <a:pt x="175" y="41"/>
                    <a:pt x="174" y="38"/>
                    <a:pt x="172" y="34"/>
                  </a:cubicBezTo>
                  <a:cubicBezTo>
                    <a:pt x="171" y="30"/>
                    <a:pt x="165" y="29"/>
                    <a:pt x="168" y="28"/>
                  </a:cubicBezTo>
                  <a:close/>
                  <a:moveTo>
                    <a:pt x="125" y="22"/>
                  </a:moveTo>
                  <a:cubicBezTo>
                    <a:pt x="126" y="23"/>
                    <a:pt x="130" y="22"/>
                    <a:pt x="130" y="20"/>
                  </a:cubicBezTo>
                  <a:cubicBezTo>
                    <a:pt x="131" y="17"/>
                    <a:pt x="136" y="19"/>
                    <a:pt x="138" y="21"/>
                  </a:cubicBezTo>
                  <a:cubicBezTo>
                    <a:pt x="140" y="23"/>
                    <a:pt x="144" y="20"/>
                    <a:pt x="145" y="16"/>
                  </a:cubicBezTo>
                  <a:cubicBezTo>
                    <a:pt x="146" y="12"/>
                    <a:pt x="154" y="16"/>
                    <a:pt x="153" y="18"/>
                  </a:cubicBezTo>
                  <a:cubicBezTo>
                    <a:pt x="152" y="21"/>
                    <a:pt x="154" y="22"/>
                    <a:pt x="154" y="24"/>
                  </a:cubicBezTo>
                  <a:cubicBezTo>
                    <a:pt x="153" y="25"/>
                    <a:pt x="146" y="28"/>
                    <a:pt x="143" y="28"/>
                  </a:cubicBezTo>
                  <a:cubicBezTo>
                    <a:pt x="140" y="28"/>
                    <a:pt x="138" y="31"/>
                    <a:pt x="135" y="32"/>
                  </a:cubicBezTo>
                  <a:cubicBezTo>
                    <a:pt x="132" y="34"/>
                    <a:pt x="128" y="34"/>
                    <a:pt x="126" y="31"/>
                  </a:cubicBezTo>
                  <a:cubicBezTo>
                    <a:pt x="123" y="28"/>
                    <a:pt x="120" y="28"/>
                    <a:pt x="121" y="25"/>
                  </a:cubicBezTo>
                  <a:cubicBezTo>
                    <a:pt x="122" y="22"/>
                    <a:pt x="125" y="22"/>
                    <a:pt x="125" y="22"/>
                  </a:cubicBezTo>
                  <a:close/>
                  <a:moveTo>
                    <a:pt x="27" y="254"/>
                  </a:moveTo>
                  <a:cubicBezTo>
                    <a:pt x="24" y="257"/>
                    <a:pt x="25" y="261"/>
                    <a:pt x="21" y="263"/>
                  </a:cubicBezTo>
                  <a:cubicBezTo>
                    <a:pt x="16" y="265"/>
                    <a:pt x="16" y="265"/>
                    <a:pt x="11" y="263"/>
                  </a:cubicBezTo>
                  <a:cubicBezTo>
                    <a:pt x="7" y="261"/>
                    <a:pt x="3" y="269"/>
                    <a:pt x="1" y="272"/>
                  </a:cubicBezTo>
                  <a:cubicBezTo>
                    <a:pt x="0" y="276"/>
                    <a:pt x="1" y="281"/>
                    <a:pt x="3" y="281"/>
                  </a:cubicBezTo>
                  <a:cubicBezTo>
                    <a:pt x="6" y="281"/>
                    <a:pt x="10" y="284"/>
                    <a:pt x="10" y="285"/>
                  </a:cubicBezTo>
                  <a:cubicBezTo>
                    <a:pt x="11" y="286"/>
                    <a:pt x="7" y="282"/>
                    <a:pt x="4" y="286"/>
                  </a:cubicBezTo>
                  <a:cubicBezTo>
                    <a:pt x="1" y="291"/>
                    <a:pt x="2" y="296"/>
                    <a:pt x="3" y="297"/>
                  </a:cubicBezTo>
                  <a:cubicBezTo>
                    <a:pt x="4" y="299"/>
                    <a:pt x="10" y="293"/>
                    <a:pt x="11" y="290"/>
                  </a:cubicBezTo>
                  <a:cubicBezTo>
                    <a:pt x="11" y="287"/>
                    <a:pt x="13" y="287"/>
                    <a:pt x="14" y="290"/>
                  </a:cubicBezTo>
                  <a:cubicBezTo>
                    <a:pt x="14" y="293"/>
                    <a:pt x="15" y="299"/>
                    <a:pt x="12" y="301"/>
                  </a:cubicBezTo>
                  <a:cubicBezTo>
                    <a:pt x="9" y="302"/>
                    <a:pt x="6" y="304"/>
                    <a:pt x="6" y="306"/>
                  </a:cubicBezTo>
                  <a:cubicBezTo>
                    <a:pt x="7" y="309"/>
                    <a:pt x="10" y="314"/>
                    <a:pt x="11" y="315"/>
                  </a:cubicBezTo>
                  <a:cubicBezTo>
                    <a:pt x="13" y="316"/>
                    <a:pt x="18" y="320"/>
                    <a:pt x="21" y="323"/>
                  </a:cubicBezTo>
                  <a:cubicBezTo>
                    <a:pt x="25" y="326"/>
                    <a:pt x="31" y="328"/>
                    <a:pt x="33" y="330"/>
                  </a:cubicBezTo>
                  <a:cubicBezTo>
                    <a:pt x="36" y="331"/>
                    <a:pt x="44" y="329"/>
                    <a:pt x="40" y="323"/>
                  </a:cubicBezTo>
                  <a:cubicBezTo>
                    <a:pt x="36" y="318"/>
                    <a:pt x="36" y="310"/>
                    <a:pt x="37" y="306"/>
                  </a:cubicBezTo>
                  <a:cubicBezTo>
                    <a:pt x="37" y="303"/>
                    <a:pt x="38" y="298"/>
                    <a:pt x="39" y="292"/>
                  </a:cubicBezTo>
                  <a:cubicBezTo>
                    <a:pt x="39" y="287"/>
                    <a:pt x="39" y="282"/>
                    <a:pt x="43" y="277"/>
                  </a:cubicBezTo>
                  <a:cubicBezTo>
                    <a:pt x="47" y="273"/>
                    <a:pt x="50" y="269"/>
                    <a:pt x="55" y="265"/>
                  </a:cubicBezTo>
                  <a:cubicBezTo>
                    <a:pt x="59" y="260"/>
                    <a:pt x="63" y="259"/>
                    <a:pt x="65" y="256"/>
                  </a:cubicBezTo>
                  <a:cubicBezTo>
                    <a:pt x="67" y="254"/>
                    <a:pt x="74" y="255"/>
                    <a:pt x="76" y="253"/>
                  </a:cubicBezTo>
                  <a:cubicBezTo>
                    <a:pt x="77" y="251"/>
                    <a:pt x="90" y="241"/>
                    <a:pt x="93" y="239"/>
                  </a:cubicBezTo>
                  <a:cubicBezTo>
                    <a:pt x="96" y="237"/>
                    <a:pt x="103" y="232"/>
                    <a:pt x="105" y="231"/>
                  </a:cubicBezTo>
                  <a:cubicBezTo>
                    <a:pt x="108" y="230"/>
                    <a:pt x="117" y="227"/>
                    <a:pt x="120" y="224"/>
                  </a:cubicBezTo>
                  <a:cubicBezTo>
                    <a:pt x="123" y="222"/>
                    <a:pt x="121" y="217"/>
                    <a:pt x="134" y="214"/>
                  </a:cubicBezTo>
                  <a:cubicBezTo>
                    <a:pt x="147" y="210"/>
                    <a:pt x="155" y="210"/>
                    <a:pt x="163" y="211"/>
                  </a:cubicBezTo>
                  <a:cubicBezTo>
                    <a:pt x="171" y="211"/>
                    <a:pt x="185" y="204"/>
                    <a:pt x="188" y="204"/>
                  </a:cubicBezTo>
                  <a:cubicBezTo>
                    <a:pt x="191" y="204"/>
                    <a:pt x="199" y="201"/>
                    <a:pt x="201" y="195"/>
                  </a:cubicBezTo>
                  <a:cubicBezTo>
                    <a:pt x="203" y="188"/>
                    <a:pt x="203" y="179"/>
                    <a:pt x="195" y="180"/>
                  </a:cubicBezTo>
                  <a:cubicBezTo>
                    <a:pt x="187" y="181"/>
                    <a:pt x="185" y="184"/>
                    <a:pt x="176" y="188"/>
                  </a:cubicBezTo>
                  <a:cubicBezTo>
                    <a:pt x="168" y="192"/>
                    <a:pt x="162" y="193"/>
                    <a:pt x="158" y="190"/>
                  </a:cubicBezTo>
                  <a:cubicBezTo>
                    <a:pt x="153" y="187"/>
                    <a:pt x="146" y="179"/>
                    <a:pt x="141" y="183"/>
                  </a:cubicBezTo>
                  <a:cubicBezTo>
                    <a:pt x="135" y="187"/>
                    <a:pt x="132" y="188"/>
                    <a:pt x="124" y="188"/>
                  </a:cubicBezTo>
                  <a:cubicBezTo>
                    <a:pt x="116" y="188"/>
                    <a:pt x="107" y="191"/>
                    <a:pt x="102" y="195"/>
                  </a:cubicBezTo>
                  <a:cubicBezTo>
                    <a:pt x="98" y="199"/>
                    <a:pt x="96" y="202"/>
                    <a:pt x="93" y="200"/>
                  </a:cubicBezTo>
                  <a:cubicBezTo>
                    <a:pt x="90" y="198"/>
                    <a:pt x="89" y="202"/>
                    <a:pt x="88" y="207"/>
                  </a:cubicBezTo>
                  <a:cubicBezTo>
                    <a:pt x="87" y="213"/>
                    <a:pt x="84" y="212"/>
                    <a:pt x="79" y="214"/>
                  </a:cubicBezTo>
                  <a:cubicBezTo>
                    <a:pt x="74" y="217"/>
                    <a:pt x="73" y="221"/>
                    <a:pt x="67" y="223"/>
                  </a:cubicBezTo>
                  <a:cubicBezTo>
                    <a:pt x="62" y="225"/>
                    <a:pt x="55" y="224"/>
                    <a:pt x="53" y="227"/>
                  </a:cubicBezTo>
                  <a:cubicBezTo>
                    <a:pt x="52" y="231"/>
                    <a:pt x="56" y="234"/>
                    <a:pt x="53" y="236"/>
                  </a:cubicBezTo>
                  <a:cubicBezTo>
                    <a:pt x="49" y="238"/>
                    <a:pt x="56" y="241"/>
                    <a:pt x="48" y="242"/>
                  </a:cubicBezTo>
                  <a:cubicBezTo>
                    <a:pt x="40" y="242"/>
                    <a:pt x="37" y="243"/>
                    <a:pt x="36" y="244"/>
                  </a:cubicBezTo>
                  <a:cubicBezTo>
                    <a:pt x="35" y="246"/>
                    <a:pt x="32" y="246"/>
                    <a:pt x="30" y="247"/>
                  </a:cubicBezTo>
                  <a:cubicBezTo>
                    <a:pt x="28" y="249"/>
                    <a:pt x="27" y="254"/>
                    <a:pt x="27" y="2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460" y="2832"/>
              <a:ext cx="432" cy="421"/>
            </a:xfrm>
            <a:custGeom>
              <a:avLst/>
              <a:gdLst>
                <a:gd name="T0" fmla="*/ 50 w 207"/>
                <a:gd name="T1" fmla="*/ 36 h 202"/>
                <a:gd name="T2" fmla="*/ 66 w 207"/>
                <a:gd name="T3" fmla="*/ 31 h 202"/>
                <a:gd name="T4" fmla="*/ 62 w 207"/>
                <a:gd name="T5" fmla="*/ 9 h 202"/>
                <a:gd name="T6" fmla="*/ 77 w 207"/>
                <a:gd name="T7" fmla="*/ 8 h 202"/>
                <a:gd name="T8" fmla="*/ 84 w 207"/>
                <a:gd name="T9" fmla="*/ 34 h 202"/>
                <a:gd name="T10" fmla="*/ 100 w 207"/>
                <a:gd name="T11" fmla="*/ 43 h 202"/>
                <a:gd name="T12" fmla="*/ 109 w 207"/>
                <a:gd name="T13" fmla="*/ 20 h 202"/>
                <a:gd name="T14" fmla="*/ 138 w 207"/>
                <a:gd name="T15" fmla="*/ 20 h 202"/>
                <a:gd name="T16" fmla="*/ 158 w 207"/>
                <a:gd name="T17" fmla="*/ 30 h 202"/>
                <a:gd name="T18" fmla="*/ 166 w 207"/>
                <a:gd name="T19" fmla="*/ 34 h 202"/>
                <a:gd name="T20" fmla="*/ 172 w 207"/>
                <a:gd name="T21" fmla="*/ 54 h 202"/>
                <a:gd name="T22" fmla="*/ 182 w 207"/>
                <a:gd name="T23" fmla="*/ 69 h 202"/>
                <a:gd name="T24" fmla="*/ 196 w 207"/>
                <a:gd name="T25" fmla="*/ 76 h 202"/>
                <a:gd name="T26" fmla="*/ 207 w 207"/>
                <a:gd name="T27" fmla="*/ 77 h 202"/>
                <a:gd name="T28" fmla="*/ 195 w 207"/>
                <a:gd name="T29" fmla="*/ 96 h 202"/>
                <a:gd name="T30" fmla="*/ 198 w 207"/>
                <a:gd name="T31" fmla="*/ 112 h 202"/>
                <a:gd name="T32" fmla="*/ 195 w 207"/>
                <a:gd name="T33" fmla="*/ 127 h 202"/>
                <a:gd name="T34" fmla="*/ 171 w 207"/>
                <a:gd name="T35" fmla="*/ 123 h 202"/>
                <a:gd name="T36" fmla="*/ 157 w 207"/>
                <a:gd name="T37" fmla="*/ 109 h 202"/>
                <a:gd name="T38" fmla="*/ 141 w 207"/>
                <a:gd name="T39" fmla="*/ 100 h 202"/>
                <a:gd name="T40" fmla="*/ 139 w 207"/>
                <a:gd name="T41" fmla="*/ 110 h 202"/>
                <a:gd name="T42" fmla="*/ 144 w 207"/>
                <a:gd name="T43" fmla="*/ 126 h 202"/>
                <a:gd name="T44" fmla="*/ 138 w 207"/>
                <a:gd name="T45" fmla="*/ 134 h 202"/>
                <a:gd name="T46" fmla="*/ 141 w 207"/>
                <a:gd name="T47" fmla="*/ 144 h 202"/>
                <a:gd name="T48" fmla="*/ 129 w 207"/>
                <a:gd name="T49" fmla="*/ 152 h 202"/>
                <a:gd name="T50" fmla="*/ 126 w 207"/>
                <a:gd name="T51" fmla="*/ 163 h 202"/>
                <a:gd name="T52" fmla="*/ 140 w 207"/>
                <a:gd name="T53" fmla="*/ 161 h 202"/>
                <a:gd name="T54" fmla="*/ 154 w 207"/>
                <a:gd name="T55" fmla="*/ 159 h 202"/>
                <a:gd name="T56" fmla="*/ 135 w 207"/>
                <a:gd name="T57" fmla="*/ 187 h 202"/>
                <a:gd name="T58" fmla="*/ 129 w 207"/>
                <a:gd name="T59" fmla="*/ 202 h 202"/>
                <a:gd name="T60" fmla="*/ 113 w 207"/>
                <a:gd name="T61" fmla="*/ 202 h 202"/>
                <a:gd name="T62" fmla="*/ 112 w 207"/>
                <a:gd name="T63" fmla="*/ 196 h 202"/>
                <a:gd name="T64" fmla="*/ 98 w 207"/>
                <a:gd name="T65" fmla="*/ 193 h 202"/>
                <a:gd name="T66" fmla="*/ 95 w 207"/>
                <a:gd name="T67" fmla="*/ 184 h 202"/>
                <a:gd name="T68" fmla="*/ 88 w 207"/>
                <a:gd name="T69" fmla="*/ 175 h 202"/>
                <a:gd name="T70" fmla="*/ 78 w 207"/>
                <a:gd name="T71" fmla="*/ 176 h 202"/>
                <a:gd name="T72" fmla="*/ 68 w 207"/>
                <a:gd name="T73" fmla="*/ 163 h 202"/>
                <a:gd name="T74" fmla="*/ 54 w 207"/>
                <a:gd name="T75" fmla="*/ 165 h 202"/>
                <a:gd name="T76" fmla="*/ 44 w 207"/>
                <a:gd name="T77" fmla="*/ 150 h 202"/>
                <a:gd name="T78" fmla="*/ 35 w 207"/>
                <a:gd name="T79" fmla="*/ 143 h 202"/>
                <a:gd name="T80" fmla="*/ 22 w 207"/>
                <a:gd name="T81" fmla="*/ 137 h 202"/>
                <a:gd name="T82" fmla="*/ 10 w 207"/>
                <a:gd name="T83" fmla="*/ 129 h 202"/>
                <a:gd name="T84" fmla="*/ 5 w 207"/>
                <a:gd name="T85" fmla="*/ 122 h 202"/>
                <a:gd name="T86" fmla="*/ 0 w 207"/>
                <a:gd name="T87" fmla="*/ 110 h 202"/>
                <a:gd name="T88" fmla="*/ 8 w 207"/>
                <a:gd name="T89" fmla="*/ 95 h 202"/>
                <a:gd name="T90" fmla="*/ 19 w 207"/>
                <a:gd name="T91" fmla="*/ 83 h 202"/>
                <a:gd name="T92" fmla="*/ 25 w 207"/>
                <a:gd name="T93" fmla="*/ 70 h 202"/>
                <a:gd name="T94" fmla="*/ 22 w 207"/>
                <a:gd name="T95" fmla="*/ 60 h 202"/>
                <a:gd name="T96" fmla="*/ 30 w 207"/>
                <a:gd name="T97" fmla="*/ 43 h 202"/>
                <a:gd name="T98" fmla="*/ 38 w 207"/>
                <a:gd name="T99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202">
                  <a:moveTo>
                    <a:pt x="46" y="29"/>
                  </a:moveTo>
                  <a:cubicBezTo>
                    <a:pt x="47" y="32"/>
                    <a:pt x="49" y="34"/>
                    <a:pt x="50" y="36"/>
                  </a:cubicBezTo>
                  <a:cubicBezTo>
                    <a:pt x="52" y="41"/>
                    <a:pt x="55" y="42"/>
                    <a:pt x="59" y="40"/>
                  </a:cubicBezTo>
                  <a:cubicBezTo>
                    <a:pt x="64" y="39"/>
                    <a:pt x="68" y="34"/>
                    <a:pt x="66" y="31"/>
                  </a:cubicBezTo>
                  <a:cubicBezTo>
                    <a:pt x="64" y="28"/>
                    <a:pt x="59" y="29"/>
                    <a:pt x="60" y="22"/>
                  </a:cubicBezTo>
                  <a:cubicBezTo>
                    <a:pt x="62" y="16"/>
                    <a:pt x="62" y="11"/>
                    <a:pt x="62" y="9"/>
                  </a:cubicBezTo>
                  <a:cubicBezTo>
                    <a:pt x="61" y="8"/>
                    <a:pt x="66" y="5"/>
                    <a:pt x="69" y="7"/>
                  </a:cubicBezTo>
                  <a:cubicBezTo>
                    <a:pt x="73" y="8"/>
                    <a:pt x="75" y="0"/>
                    <a:pt x="77" y="8"/>
                  </a:cubicBezTo>
                  <a:cubicBezTo>
                    <a:pt x="79" y="15"/>
                    <a:pt x="78" y="21"/>
                    <a:pt x="79" y="24"/>
                  </a:cubicBezTo>
                  <a:cubicBezTo>
                    <a:pt x="80" y="27"/>
                    <a:pt x="84" y="30"/>
                    <a:pt x="84" y="34"/>
                  </a:cubicBezTo>
                  <a:cubicBezTo>
                    <a:pt x="85" y="39"/>
                    <a:pt x="89" y="44"/>
                    <a:pt x="90" y="44"/>
                  </a:cubicBezTo>
                  <a:cubicBezTo>
                    <a:pt x="91" y="45"/>
                    <a:pt x="99" y="50"/>
                    <a:pt x="100" y="43"/>
                  </a:cubicBezTo>
                  <a:cubicBezTo>
                    <a:pt x="102" y="37"/>
                    <a:pt x="101" y="32"/>
                    <a:pt x="104" y="27"/>
                  </a:cubicBezTo>
                  <a:cubicBezTo>
                    <a:pt x="106" y="21"/>
                    <a:pt x="104" y="20"/>
                    <a:pt x="109" y="20"/>
                  </a:cubicBezTo>
                  <a:cubicBezTo>
                    <a:pt x="115" y="20"/>
                    <a:pt x="123" y="20"/>
                    <a:pt x="127" y="20"/>
                  </a:cubicBezTo>
                  <a:cubicBezTo>
                    <a:pt x="131" y="21"/>
                    <a:pt x="136" y="22"/>
                    <a:pt x="138" y="20"/>
                  </a:cubicBezTo>
                  <a:cubicBezTo>
                    <a:pt x="141" y="19"/>
                    <a:pt x="146" y="15"/>
                    <a:pt x="150" y="18"/>
                  </a:cubicBezTo>
                  <a:cubicBezTo>
                    <a:pt x="154" y="22"/>
                    <a:pt x="157" y="27"/>
                    <a:pt x="158" y="30"/>
                  </a:cubicBezTo>
                  <a:cubicBezTo>
                    <a:pt x="159" y="33"/>
                    <a:pt x="157" y="35"/>
                    <a:pt x="157" y="38"/>
                  </a:cubicBezTo>
                  <a:cubicBezTo>
                    <a:pt x="158" y="40"/>
                    <a:pt x="162" y="38"/>
                    <a:pt x="166" y="34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8" y="71"/>
                    <a:pt x="198" y="71"/>
                    <a:pt x="198" y="71"/>
                  </a:cubicBezTo>
                  <a:cubicBezTo>
                    <a:pt x="207" y="77"/>
                    <a:pt x="207" y="77"/>
                    <a:pt x="207" y="7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4"/>
                    <a:pt x="138" y="134"/>
                    <a:pt x="138" y="134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39" y="191"/>
                    <a:pt x="139" y="191"/>
                    <a:pt x="139" y="191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544" y="2528"/>
              <a:ext cx="252" cy="317"/>
            </a:xfrm>
            <a:custGeom>
              <a:avLst/>
              <a:gdLst>
                <a:gd name="T0" fmla="*/ 0 w 121"/>
                <a:gd name="T1" fmla="*/ 59 h 152"/>
                <a:gd name="T2" fmla="*/ 6 w 121"/>
                <a:gd name="T3" fmla="*/ 48 h 152"/>
                <a:gd name="T4" fmla="*/ 25 w 121"/>
                <a:gd name="T5" fmla="*/ 45 h 152"/>
                <a:gd name="T6" fmla="*/ 31 w 121"/>
                <a:gd name="T7" fmla="*/ 35 h 152"/>
                <a:gd name="T8" fmla="*/ 34 w 121"/>
                <a:gd name="T9" fmla="*/ 26 h 152"/>
                <a:gd name="T10" fmla="*/ 37 w 121"/>
                <a:gd name="T11" fmla="*/ 15 h 152"/>
                <a:gd name="T12" fmla="*/ 49 w 121"/>
                <a:gd name="T13" fmla="*/ 8 h 152"/>
                <a:gd name="T14" fmla="*/ 56 w 121"/>
                <a:gd name="T15" fmla="*/ 2 h 152"/>
                <a:gd name="T16" fmla="*/ 62 w 121"/>
                <a:gd name="T17" fmla="*/ 5 h 152"/>
                <a:gd name="T18" fmla="*/ 72 w 121"/>
                <a:gd name="T19" fmla="*/ 6 h 152"/>
                <a:gd name="T20" fmla="*/ 80 w 121"/>
                <a:gd name="T21" fmla="*/ 11 h 152"/>
                <a:gd name="T22" fmla="*/ 86 w 121"/>
                <a:gd name="T23" fmla="*/ 6 h 152"/>
                <a:gd name="T24" fmla="*/ 90 w 121"/>
                <a:gd name="T25" fmla="*/ 10 h 152"/>
                <a:gd name="T26" fmla="*/ 98 w 121"/>
                <a:gd name="T27" fmla="*/ 14 h 152"/>
                <a:gd name="T28" fmla="*/ 98 w 121"/>
                <a:gd name="T29" fmla="*/ 23 h 152"/>
                <a:gd name="T30" fmla="*/ 91 w 121"/>
                <a:gd name="T31" fmla="*/ 22 h 152"/>
                <a:gd name="T32" fmla="*/ 95 w 121"/>
                <a:gd name="T33" fmla="*/ 33 h 152"/>
                <a:gd name="T34" fmla="*/ 105 w 121"/>
                <a:gd name="T35" fmla="*/ 49 h 152"/>
                <a:gd name="T36" fmla="*/ 113 w 121"/>
                <a:gd name="T37" fmla="*/ 65 h 152"/>
                <a:gd name="T38" fmla="*/ 114 w 121"/>
                <a:gd name="T39" fmla="*/ 92 h 152"/>
                <a:gd name="T40" fmla="*/ 118 w 121"/>
                <a:gd name="T41" fmla="*/ 112 h 152"/>
                <a:gd name="T42" fmla="*/ 120 w 121"/>
                <a:gd name="T43" fmla="*/ 128 h 152"/>
                <a:gd name="T44" fmla="*/ 113 w 121"/>
                <a:gd name="T45" fmla="*/ 144 h 152"/>
                <a:gd name="T46" fmla="*/ 82 w 121"/>
                <a:gd name="T47" fmla="*/ 152 h 152"/>
                <a:gd name="T48" fmla="*/ 65 w 121"/>
                <a:gd name="T49" fmla="*/ 144 h 152"/>
                <a:gd name="T50" fmla="*/ 56 w 121"/>
                <a:gd name="T51" fmla="*/ 124 h 152"/>
                <a:gd name="T52" fmla="*/ 46 w 121"/>
                <a:gd name="T53" fmla="*/ 109 h 152"/>
                <a:gd name="T54" fmla="*/ 39 w 121"/>
                <a:gd name="T55" fmla="*/ 91 h 152"/>
                <a:gd name="T56" fmla="*/ 37 w 121"/>
                <a:gd name="T57" fmla="*/ 78 h 152"/>
                <a:gd name="T58" fmla="*/ 34 w 121"/>
                <a:gd name="T59" fmla="*/ 74 h 152"/>
                <a:gd name="T60" fmla="*/ 32 w 121"/>
                <a:gd name="T61" fmla="*/ 91 h 152"/>
                <a:gd name="T62" fmla="*/ 32 w 121"/>
                <a:gd name="T63" fmla="*/ 93 h 152"/>
                <a:gd name="T64" fmla="*/ 17 w 121"/>
                <a:gd name="T65" fmla="*/ 87 h 152"/>
                <a:gd name="T66" fmla="*/ 13 w 121"/>
                <a:gd name="T67" fmla="*/ 82 h 152"/>
                <a:gd name="T68" fmla="*/ 15 w 121"/>
                <a:gd name="T69" fmla="*/ 71 h 152"/>
                <a:gd name="T70" fmla="*/ 0 w 121"/>
                <a:gd name="T71" fmla="*/ 5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52">
                  <a:moveTo>
                    <a:pt x="0" y="59"/>
                  </a:moveTo>
                  <a:cubicBezTo>
                    <a:pt x="3" y="54"/>
                    <a:pt x="5" y="50"/>
                    <a:pt x="6" y="48"/>
                  </a:cubicBezTo>
                  <a:cubicBezTo>
                    <a:pt x="9" y="43"/>
                    <a:pt x="18" y="45"/>
                    <a:pt x="25" y="45"/>
                  </a:cubicBezTo>
                  <a:cubicBezTo>
                    <a:pt x="33" y="45"/>
                    <a:pt x="31" y="39"/>
                    <a:pt x="31" y="35"/>
                  </a:cubicBezTo>
                  <a:cubicBezTo>
                    <a:pt x="31" y="32"/>
                    <a:pt x="36" y="29"/>
                    <a:pt x="34" y="26"/>
                  </a:cubicBezTo>
                  <a:cubicBezTo>
                    <a:pt x="32" y="22"/>
                    <a:pt x="34" y="17"/>
                    <a:pt x="37" y="15"/>
                  </a:cubicBezTo>
                  <a:cubicBezTo>
                    <a:pt x="40" y="13"/>
                    <a:pt x="43" y="8"/>
                    <a:pt x="49" y="8"/>
                  </a:cubicBezTo>
                  <a:cubicBezTo>
                    <a:pt x="54" y="7"/>
                    <a:pt x="53" y="5"/>
                    <a:pt x="56" y="2"/>
                  </a:cubicBezTo>
                  <a:cubicBezTo>
                    <a:pt x="60" y="0"/>
                    <a:pt x="62" y="5"/>
                    <a:pt x="62" y="5"/>
                  </a:cubicBezTo>
                  <a:cubicBezTo>
                    <a:pt x="62" y="5"/>
                    <a:pt x="68" y="10"/>
                    <a:pt x="72" y="6"/>
                  </a:cubicBezTo>
                  <a:cubicBezTo>
                    <a:pt x="75" y="3"/>
                    <a:pt x="77" y="11"/>
                    <a:pt x="80" y="11"/>
                  </a:cubicBezTo>
                  <a:cubicBezTo>
                    <a:pt x="82" y="11"/>
                    <a:pt x="85" y="8"/>
                    <a:pt x="86" y="6"/>
                  </a:cubicBezTo>
                  <a:cubicBezTo>
                    <a:pt x="88" y="9"/>
                    <a:pt x="85" y="11"/>
                    <a:pt x="90" y="10"/>
                  </a:cubicBezTo>
                  <a:cubicBezTo>
                    <a:pt x="95" y="10"/>
                    <a:pt x="97" y="10"/>
                    <a:pt x="98" y="14"/>
                  </a:cubicBezTo>
                  <a:cubicBezTo>
                    <a:pt x="100" y="17"/>
                    <a:pt x="101" y="24"/>
                    <a:pt x="98" y="23"/>
                  </a:cubicBezTo>
                  <a:cubicBezTo>
                    <a:pt x="95" y="22"/>
                    <a:pt x="93" y="21"/>
                    <a:pt x="91" y="22"/>
                  </a:cubicBezTo>
                  <a:cubicBezTo>
                    <a:pt x="89" y="24"/>
                    <a:pt x="93" y="29"/>
                    <a:pt x="95" y="33"/>
                  </a:cubicBezTo>
                  <a:cubicBezTo>
                    <a:pt x="98" y="37"/>
                    <a:pt x="99" y="45"/>
                    <a:pt x="105" y="49"/>
                  </a:cubicBezTo>
                  <a:cubicBezTo>
                    <a:pt x="111" y="53"/>
                    <a:pt x="113" y="61"/>
                    <a:pt x="113" y="65"/>
                  </a:cubicBezTo>
                  <a:cubicBezTo>
                    <a:pt x="112" y="70"/>
                    <a:pt x="113" y="86"/>
                    <a:pt x="114" y="92"/>
                  </a:cubicBezTo>
                  <a:cubicBezTo>
                    <a:pt x="114" y="98"/>
                    <a:pt x="114" y="104"/>
                    <a:pt x="118" y="112"/>
                  </a:cubicBezTo>
                  <a:cubicBezTo>
                    <a:pt x="121" y="120"/>
                    <a:pt x="121" y="125"/>
                    <a:pt x="120" y="128"/>
                  </a:cubicBezTo>
                  <a:cubicBezTo>
                    <a:pt x="119" y="131"/>
                    <a:pt x="115" y="140"/>
                    <a:pt x="113" y="144"/>
                  </a:cubicBezTo>
                  <a:cubicBezTo>
                    <a:pt x="111" y="149"/>
                    <a:pt x="89" y="152"/>
                    <a:pt x="82" y="152"/>
                  </a:cubicBezTo>
                  <a:cubicBezTo>
                    <a:pt x="75" y="152"/>
                    <a:pt x="69" y="148"/>
                    <a:pt x="65" y="144"/>
                  </a:cubicBezTo>
                  <a:cubicBezTo>
                    <a:pt x="61" y="139"/>
                    <a:pt x="60" y="129"/>
                    <a:pt x="56" y="124"/>
                  </a:cubicBezTo>
                  <a:cubicBezTo>
                    <a:pt x="52" y="118"/>
                    <a:pt x="45" y="115"/>
                    <a:pt x="46" y="109"/>
                  </a:cubicBezTo>
                  <a:cubicBezTo>
                    <a:pt x="46" y="103"/>
                    <a:pt x="41" y="96"/>
                    <a:pt x="39" y="91"/>
                  </a:cubicBezTo>
                  <a:cubicBezTo>
                    <a:pt x="37" y="87"/>
                    <a:pt x="38" y="82"/>
                    <a:pt x="37" y="78"/>
                  </a:cubicBezTo>
                  <a:cubicBezTo>
                    <a:pt x="36" y="74"/>
                    <a:pt x="35" y="69"/>
                    <a:pt x="34" y="74"/>
                  </a:cubicBezTo>
                  <a:cubicBezTo>
                    <a:pt x="32" y="78"/>
                    <a:pt x="34" y="85"/>
                    <a:pt x="32" y="91"/>
                  </a:cubicBezTo>
                  <a:cubicBezTo>
                    <a:pt x="32" y="92"/>
                    <a:pt x="32" y="92"/>
                    <a:pt x="32" y="93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5" y="71"/>
                    <a:pt x="15" y="71"/>
                    <a:pt x="15" y="71"/>
                  </a:cubicBezTo>
                  <a:lnTo>
                    <a:pt x="0" y="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1298" y="2999"/>
              <a:ext cx="367" cy="300"/>
            </a:xfrm>
            <a:custGeom>
              <a:avLst/>
              <a:gdLst>
                <a:gd name="T0" fmla="*/ 344 w 367"/>
                <a:gd name="T1" fmla="*/ 258 h 300"/>
                <a:gd name="T2" fmla="*/ 321 w 367"/>
                <a:gd name="T3" fmla="*/ 258 h 300"/>
                <a:gd name="T4" fmla="*/ 327 w 367"/>
                <a:gd name="T5" fmla="*/ 281 h 300"/>
                <a:gd name="T6" fmla="*/ 323 w 367"/>
                <a:gd name="T7" fmla="*/ 298 h 300"/>
                <a:gd name="T8" fmla="*/ 296 w 367"/>
                <a:gd name="T9" fmla="*/ 298 h 300"/>
                <a:gd name="T10" fmla="*/ 275 w 367"/>
                <a:gd name="T11" fmla="*/ 300 h 300"/>
                <a:gd name="T12" fmla="*/ 241 w 367"/>
                <a:gd name="T13" fmla="*/ 271 h 300"/>
                <a:gd name="T14" fmla="*/ 223 w 367"/>
                <a:gd name="T15" fmla="*/ 246 h 300"/>
                <a:gd name="T16" fmla="*/ 191 w 367"/>
                <a:gd name="T17" fmla="*/ 219 h 300"/>
                <a:gd name="T18" fmla="*/ 158 w 367"/>
                <a:gd name="T19" fmla="*/ 221 h 300"/>
                <a:gd name="T20" fmla="*/ 112 w 367"/>
                <a:gd name="T21" fmla="*/ 212 h 300"/>
                <a:gd name="T22" fmla="*/ 104 w 367"/>
                <a:gd name="T23" fmla="*/ 175 h 300"/>
                <a:gd name="T24" fmla="*/ 73 w 367"/>
                <a:gd name="T25" fmla="*/ 160 h 300"/>
                <a:gd name="T26" fmla="*/ 46 w 367"/>
                <a:gd name="T27" fmla="*/ 133 h 300"/>
                <a:gd name="T28" fmla="*/ 16 w 367"/>
                <a:gd name="T29" fmla="*/ 131 h 300"/>
                <a:gd name="T30" fmla="*/ 14 w 367"/>
                <a:gd name="T31" fmla="*/ 104 h 300"/>
                <a:gd name="T32" fmla="*/ 8 w 367"/>
                <a:gd name="T33" fmla="*/ 79 h 300"/>
                <a:gd name="T34" fmla="*/ 19 w 367"/>
                <a:gd name="T35" fmla="*/ 75 h 300"/>
                <a:gd name="T36" fmla="*/ 62 w 367"/>
                <a:gd name="T37" fmla="*/ 33 h 300"/>
                <a:gd name="T38" fmla="*/ 89 w 367"/>
                <a:gd name="T39" fmla="*/ 8 h 300"/>
                <a:gd name="T40" fmla="*/ 112 w 367"/>
                <a:gd name="T41" fmla="*/ 4 h 300"/>
                <a:gd name="T42" fmla="*/ 139 w 367"/>
                <a:gd name="T43" fmla="*/ 8 h 300"/>
                <a:gd name="T44" fmla="*/ 166 w 367"/>
                <a:gd name="T45" fmla="*/ 8 h 300"/>
                <a:gd name="T46" fmla="*/ 169 w 367"/>
                <a:gd name="T47" fmla="*/ 46 h 300"/>
                <a:gd name="T48" fmla="*/ 162 w 367"/>
                <a:gd name="T49" fmla="*/ 77 h 300"/>
                <a:gd name="T50" fmla="*/ 173 w 367"/>
                <a:gd name="T51" fmla="*/ 98 h 300"/>
                <a:gd name="T52" fmla="*/ 191 w 367"/>
                <a:gd name="T53" fmla="*/ 117 h 300"/>
                <a:gd name="T54" fmla="*/ 210 w 367"/>
                <a:gd name="T55" fmla="*/ 133 h 300"/>
                <a:gd name="T56" fmla="*/ 244 w 367"/>
                <a:gd name="T57" fmla="*/ 142 h 300"/>
                <a:gd name="T58" fmla="*/ 271 w 367"/>
                <a:gd name="T59" fmla="*/ 162 h 300"/>
                <a:gd name="T60" fmla="*/ 289 w 367"/>
                <a:gd name="T61" fmla="*/ 173 h 300"/>
                <a:gd name="T62" fmla="*/ 308 w 367"/>
                <a:gd name="T63" fmla="*/ 187 h 300"/>
                <a:gd name="T64" fmla="*/ 331 w 367"/>
                <a:gd name="T65" fmla="*/ 187 h 300"/>
                <a:gd name="T66" fmla="*/ 339 w 367"/>
                <a:gd name="T67" fmla="*/ 204 h 300"/>
                <a:gd name="T68" fmla="*/ 362 w 367"/>
                <a:gd name="T69" fmla="*/ 2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300">
                  <a:moveTo>
                    <a:pt x="367" y="235"/>
                  </a:moveTo>
                  <a:lnTo>
                    <a:pt x="344" y="258"/>
                  </a:lnTo>
                  <a:lnTo>
                    <a:pt x="331" y="250"/>
                  </a:lnTo>
                  <a:lnTo>
                    <a:pt x="321" y="258"/>
                  </a:lnTo>
                  <a:lnTo>
                    <a:pt x="337" y="273"/>
                  </a:lnTo>
                  <a:lnTo>
                    <a:pt x="327" y="281"/>
                  </a:lnTo>
                  <a:lnTo>
                    <a:pt x="327" y="292"/>
                  </a:lnTo>
                  <a:lnTo>
                    <a:pt x="323" y="298"/>
                  </a:lnTo>
                  <a:lnTo>
                    <a:pt x="306" y="281"/>
                  </a:lnTo>
                  <a:lnTo>
                    <a:pt x="296" y="298"/>
                  </a:lnTo>
                  <a:lnTo>
                    <a:pt x="283" y="294"/>
                  </a:lnTo>
                  <a:lnTo>
                    <a:pt x="275" y="300"/>
                  </a:lnTo>
                  <a:lnTo>
                    <a:pt x="264" y="281"/>
                  </a:lnTo>
                  <a:lnTo>
                    <a:pt x="241" y="271"/>
                  </a:lnTo>
                  <a:lnTo>
                    <a:pt x="237" y="260"/>
                  </a:lnTo>
                  <a:lnTo>
                    <a:pt x="223" y="246"/>
                  </a:lnTo>
                  <a:lnTo>
                    <a:pt x="206" y="242"/>
                  </a:lnTo>
                  <a:lnTo>
                    <a:pt x="191" y="219"/>
                  </a:lnTo>
                  <a:lnTo>
                    <a:pt x="179" y="225"/>
                  </a:lnTo>
                  <a:lnTo>
                    <a:pt x="158" y="221"/>
                  </a:lnTo>
                  <a:lnTo>
                    <a:pt x="131" y="231"/>
                  </a:lnTo>
                  <a:lnTo>
                    <a:pt x="112" y="212"/>
                  </a:lnTo>
                  <a:lnTo>
                    <a:pt x="112" y="185"/>
                  </a:lnTo>
                  <a:lnTo>
                    <a:pt x="104" y="175"/>
                  </a:lnTo>
                  <a:lnTo>
                    <a:pt x="96" y="181"/>
                  </a:lnTo>
                  <a:lnTo>
                    <a:pt x="73" y="160"/>
                  </a:lnTo>
                  <a:lnTo>
                    <a:pt x="48" y="160"/>
                  </a:lnTo>
                  <a:lnTo>
                    <a:pt x="46" y="133"/>
                  </a:lnTo>
                  <a:lnTo>
                    <a:pt x="19" y="133"/>
                  </a:lnTo>
                  <a:lnTo>
                    <a:pt x="16" y="131"/>
                  </a:lnTo>
                  <a:lnTo>
                    <a:pt x="21" y="117"/>
                  </a:lnTo>
                  <a:lnTo>
                    <a:pt x="14" y="104"/>
                  </a:lnTo>
                  <a:lnTo>
                    <a:pt x="0" y="96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19" y="75"/>
                  </a:lnTo>
                  <a:lnTo>
                    <a:pt x="41" y="71"/>
                  </a:lnTo>
                  <a:lnTo>
                    <a:pt x="62" y="33"/>
                  </a:lnTo>
                  <a:lnTo>
                    <a:pt x="81" y="23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2" y="4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50" y="6"/>
                  </a:lnTo>
                  <a:lnTo>
                    <a:pt x="166" y="8"/>
                  </a:lnTo>
                  <a:lnTo>
                    <a:pt x="179" y="31"/>
                  </a:lnTo>
                  <a:lnTo>
                    <a:pt x="169" y="46"/>
                  </a:lnTo>
                  <a:lnTo>
                    <a:pt x="162" y="62"/>
                  </a:lnTo>
                  <a:lnTo>
                    <a:pt x="162" y="77"/>
                  </a:lnTo>
                  <a:lnTo>
                    <a:pt x="173" y="87"/>
                  </a:lnTo>
                  <a:lnTo>
                    <a:pt x="173" y="98"/>
                  </a:lnTo>
                  <a:lnTo>
                    <a:pt x="183" y="102"/>
                  </a:lnTo>
                  <a:lnTo>
                    <a:pt x="191" y="117"/>
                  </a:lnTo>
                  <a:lnTo>
                    <a:pt x="208" y="119"/>
                  </a:lnTo>
                  <a:lnTo>
                    <a:pt x="210" y="133"/>
                  </a:lnTo>
                  <a:lnTo>
                    <a:pt x="235" y="131"/>
                  </a:lnTo>
                  <a:lnTo>
                    <a:pt x="244" y="142"/>
                  </a:lnTo>
                  <a:lnTo>
                    <a:pt x="254" y="146"/>
                  </a:lnTo>
                  <a:lnTo>
                    <a:pt x="271" y="162"/>
                  </a:lnTo>
                  <a:lnTo>
                    <a:pt x="275" y="177"/>
                  </a:lnTo>
                  <a:lnTo>
                    <a:pt x="289" y="173"/>
                  </a:lnTo>
                  <a:lnTo>
                    <a:pt x="304" y="173"/>
                  </a:lnTo>
                  <a:lnTo>
                    <a:pt x="308" y="187"/>
                  </a:lnTo>
                  <a:lnTo>
                    <a:pt x="325" y="200"/>
                  </a:lnTo>
                  <a:lnTo>
                    <a:pt x="331" y="187"/>
                  </a:lnTo>
                  <a:lnTo>
                    <a:pt x="346" y="198"/>
                  </a:lnTo>
                  <a:lnTo>
                    <a:pt x="339" y="204"/>
                  </a:lnTo>
                  <a:lnTo>
                    <a:pt x="360" y="217"/>
                  </a:lnTo>
                  <a:lnTo>
                    <a:pt x="362" y="225"/>
                  </a:lnTo>
                  <a:lnTo>
                    <a:pt x="367" y="2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152" y="2855"/>
              <a:ext cx="208" cy="219"/>
            </a:xfrm>
            <a:custGeom>
              <a:avLst/>
              <a:gdLst>
                <a:gd name="T0" fmla="*/ 16 w 100"/>
                <a:gd name="T1" fmla="*/ 18 h 105"/>
                <a:gd name="T2" fmla="*/ 20 w 100"/>
                <a:gd name="T3" fmla="*/ 15 h 105"/>
                <a:gd name="T4" fmla="*/ 30 w 100"/>
                <a:gd name="T5" fmla="*/ 19 h 105"/>
                <a:gd name="T6" fmla="*/ 37 w 100"/>
                <a:gd name="T7" fmla="*/ 23 h 105"/>
                <a:gd name="T8" fmla="*/ 40 w 100"/>
                <a:gd name="T9" fmla="*/ 26 h 105"/>
                <a:gd name="T10" fmla="*/ 37 w 100"/>
                <a:gd name="T11" fmla="*/ 32 h 105"/>
                <a:gd name="T12" fmla="*/ 45 w 100"/>
                <a:gd name="T13" fmla="*/ 40 h 105"/>
                <a:gd name="T14" fmla="*/ 52 w 100"/>
                <a:gd name="T15" fmla="*/ 32 h 105"/>
                <a:gd name="T16" fmla="*/ 46 w 100"/>
                <a:gd name="T17" fmla="*/ 25 h 105"/>
                <a:gd name="T18" fmla="*/ 45 w 100"/>
                <a:gd name="T19" fmla="*/ 23 h 105"/>
                <a:gd name="T20" fmla="*/ 40 w 100"/>
                <a:gd name="T21" fmla="*/ 14 h 105"/>
                <a:gd name="T22" fmla="*/ 39 w 100"/>
                <a:gd name="T23" fmla="*/ 3 h 105"/>
                <a:gd name="T24" fmla="*/ 35 w 100"/>
                <a:gd name="T25" fmla="*/ 0 h 105"/>
                <a:gd name="T26" fmla="*/ 67 w 100"/>
                <a:gd name="T27" fmla="*/ 0 h 105"/>
                <a:gd name="T28" fmla="*/ 68 w 100"/>
                <a:gd name="T29" fmla="*/ 0 h 105"/>
                <a:gd name="T30" fmla="*/ 68 w 100"/>
                <a:gd name="T31" fmla="*/ 13 h 105"/>
                <a:gd name="T32" fmla="*/ 83 w 100"/>
                <a:gd name="T33" fmla="*/ 58 h 105"/>
                <a:gd name="T34" fmla="*/ 92 w 100"/>
                <a:gd name="T35" fmla="*/ 62 h 105"/>
                <a:gd name="T36" fmla="*/ 100 w 100"/>
                <a:gd name="T37" fmla="*/ 85 h 105"/>
                <a:gd name="T38" fmla="*/ 90 w 100"/>
                <a:gd name="T39" fmla="*/ 103 h 105"/>
                <a:gd name="T40" fmla="*/ 79 w 100"/>
                <a:gd name="T41" fmla="*/ 105 h 105"/>
                <a:gd name="T42" fmla="*/ 74 w 100"/>
                <a:gd name="T43" fmla="*/ 105 h 105"/>
                <a:gd name="T44" fmla="*/ 72 w 100"/>
                <a:gd name="T45" fmla="*/ 97 h 105"/>
                <a:gd name="T46" fmla="*/ 64 w 100"/>
                <a:gd name="T47" fmla="*/ 94 h 105"/>
                <a:gd name="T48" fmla="*/ 68 w 100"/>
                <a:gd name="T49" fmla="*/ 85 h 105"/>
                <a:gd name="T50" fmla="*/ 63 w 100"/>
                <a:gd name="T51" fmla="*/ 83 h 105"/>
                <a:gd name="T52" fmla="*/ 64 w 100"/>
                <a:gd name="T53" fmla="*/ 79 h 105"/>
                <a:gd name="T54" fmla="*/ 57 w 100"/>
                <a:gd name="T55" fmla="*/ 79 h 105"/>
                <a:gd name="T56" fmla="*/ 55 w 100"/>
                <a:gd name="T57" fmla="*/ 81 h 105"/>
                <a:gd name="T58" fmla="*/ 52 w 100"/>
                <a:gd name="T59" fmla="*/ 78 h 105"/>
                <a:gd name="T60" fmla="*/ 54 w 100"/>
                <a:gd name="T61" fmla="*/ 70 h 105"/>
                <a:gd name="T62" fmla="*/ 46 w 100"/>
                <a:gd name="T63" fmla="*/ 64 h 105"/>
                <a:gd name="T64" fmla="*/ 42 w 100"/>
                <a:gd name="T65" fmla="*/ 67 h 105"/>
                <a:gd name="T66" fmla="*/ 38 w 100"/>
                <a:gd name="T67" fmla="*/ 68 h 105"/>
                <a:gd name="T68" fmla="*/ 32 w 100"/>
                <a:gd name="T69" fmla="*/ 65 h 105"/>
                <a:gd name="T70" fmla="*/ 21 w 100"/>
                <a:gd name="T71" fmla="*/ 65 h 105"/>
                <a:gd name="T72" fmla="*/ 20 w 100"/>
                <a:gd name="T73" fmla="*/ 60 h 105"/>
                <a:gd name="T74" fmla="*/ 14 w 100"/>
                <a:gd name="T75" fmla="*/ 64 h 105"/>
                <a:gd name="T76" fmla="*/ 9 w 100"/>
                <a:gd name="T77" fmla="*/ 63 h 105"/>
                <a:gd name="T78" fmla="*/ 9 w 100"/>
                <a:gd name="T79" fmla="*/ 63 h 105"/>
                <a:gd name="T80" fmla="*/ 7 w 100"/>
                <a:gd name="T81" fmla="*/ 56 h 105"/>
                <a:gd name="T82" fmla="*/ 9 w 100"/>
                <a:gd name="T83" fmla="*/ 50 h 105"/>
                <a:gd name="T84" fmla="*/ 8 w 100"/>
                <a:gd name="T85" fmla="*/ 42 h 105"/>
                <a:gd name="T86" fmla="*/ 2 w 100"/>
                <a:gd name="T87" fmla="*/ 35 h 105"/>
                <a:gd name="T88" fmla="*/ 4 w 100"/>
                <a:gd name="T89" fmla="*/ 31 h 105"/>
                <a:gd name="T90" fmla="*/ 0 w 100"/>
                <a:gd name="T91" fmla="*/ 27 h 105"/>
                <a:gd name="T92" fmla="*/ 16 w 100"/>
                <a:gd name="T93" fmla="*/ 26 h 105"/>
                <a:gd name="T94" fmla="*/ 16 w 100"/>
                <a:gd name="T95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05">
                  <a:moveTo>
                    <a:pt x="16" y="18"/>
                  </a:moveTo>
                  <a:cubicBezTo>
                    <a:pt x="18" y="18"/>
                    <a:pt x="19" y="16"/>
                    <a:pt x="20" y="15"/>
                  </a:cubicBezTo>
                  <a:cubicBezTo>
                    <a:pt x="22" y="11"/>
                    <a:pt x="29" y="16"/>
                    <a:pt x="30" y="19"/>
                  </a:cubicBezTo>
                  <a:cubicBezTo>
                    <a:pt x="32" y="23"/>
                    <a:pt x="35" y="22"/>
                    <a:pt x="37" y="23"/>
                  </a:cubicBezTo>
                  <a:cubicBezTo>
                    <a:pt x="38" y="23"/>
                    <a:pt x="39" y="25"/>
                    <a:pt x="40" y="26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6"/>
                    <a:pt x="41" y="40"/>
                    <a:pt x="45" y="40"/>
                  </a:cubicBezTo>
                  <a:cubicBezTo>
                    <a:pt x="49" y="40"/>
                    <a:pt x="52" y="36"/>
                    <a:pt x="52" y="32"/>
                  </a:cubicBezTo>
                  <a:cubicBezTo>
                    <a:pt x="52" y="29"/>
                    <a:pt x="49" y="25"/>
                    <a:pt x="46" y="25"/>
                  </a:cubicBezTo>
                  <a:cubicBezTo>
                    <a:pt x="45" y="24"/>
                    <a:pt x="45" y="24"/>
                    <a:pt x="45" y="23"/>
                  </a:cubicBezTo>
                  <a:cubicBezTo>
                    <a:pt x="40" y="19"/>
                    <a:pt x="39" y="17"/>
                    <a:pt x="40" y="14"/>
                  </a:cubicBezTo>
                  <a:cubicBezTo>
                    <a:pt x="41" y="10"/>
                    <a:pt x="48" y="9"/>
                    <a:pt x="39" y="3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46" y="0"/>
                    <a:pt x="60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3" y="27"/>
                    <a:pt x="16" y="26"/>
                  </a:cubicBezTo>
                  <a:cubicBezTo>
                    <a:pt x="17" y="25"/>
                    <a:pt x="17" y="22"/>
                    <a:pt x="16" y="1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121" y="2980"/>
              <a:ext cx="198" cy="150"/>
            </a:xfrm>
            <a:custGeom>
              <a:avLst/>
              <a:gdLst>
                <a:gd name="T0" fmla="*/ 193 w 198"/>
                <a:gd name="T1" fmla="*/ 150 h 150"/>
                <a:gd name="T2" fmla="*/ 164 w 198"/>
                <a:gd name="T3" fmla="*/ 134 h 150"/>
                <a:gd name="T4" fmla="*/ 164 w 198"/>
                <a:gd name="T5" fmla="*/ 138 h 150"/>
                <a:gd name="T6" fmla="*/ 158 w 198"/>
                <a:gd name="T7" fmla="*/ 142 h 150"/>
                <a:gd name="T8" fmla="*/ 148 w 198"/>
                <a:gd name="T9" fmla="*/ 131 h 150"/>
                <a:gd name="T10" fmla="*/ 137 w 198"/>
                <a:gd name="T11" fmla="*/ 131 h 150"/>
                <a:gd name="T12" fmla="*/ 131 w 198"/>
                <a:gd name="T13" fmla="*/ 121 h 150"/>
                <a:gd name="T14" fmla="*/ 129 w 198"/>
                <a:gd name="T15" fmla="*/ 111 h 150"/>
                <a:gd name="T16" fmla="*/ 114 w 198"/>
                <a:gd name="T17" fmla="*/ 108 h 150"/>
                <a:gd name="T18" fmla="*/ 106 w 198"/>
                <a:gd name="T19" fmla="*/ 117 h 150"/>
                <a:gd name="T20" fmla="*/ 93 w 198"/>
                <a:gd name="T21" fmla="*/ 115 h 150"/>
                <a:gd name="T22" fmla="*/ 85 w 198"/>
                <a:gd name="T23" fmla="*/ 123 h 150"/>
                <a:gd name="T24" fmla="*/ 79 w 198"/>
                <a:gd name="T25" fmla="*/ 123 h 150"/>
                <a:gd name="T26" fmla="*/ 68 w 198"/>
                <a:gd name="T27" fmla="*/ 117 h 150"/>
                <a:gd name="T28" fmla="*/ 52 w 198"/>
                <a:gd name="T29" fmla="*/ 117 h 150"/>
                <a:gd name="T30" fmla="*/ 50 w 198"/>
                <a:gd name="T31" fmla="*/ 111 h 150"/>
                <a:gd name="T32" fmla="*/ 37 w 198"/>
                <a:gd name="T33" fmla="*/ 111 h 150"/>
                <a:gd name="T34" fmla="*/ 31 w 198"/>
                <a:gd name="T35" fmla="*/ 104 h 150"/>
                <a:gd name="T36" fmla="*/ 10 w 198"/>
                <a:gd name="T37" fmla="*/ 100 h 150"/>
                <a:gd name="T38" fmla="*/ 0 w 198"/>
                <a:gd name="T39" fmla="*/ 92 h 150"/>
                <a:gd name="T40" fmla="*/ 2 w 198"/>
                <a:gd name="T41" fmla="*/ 77 h 150"/>
                <a:gd name="T42" fmla="*/ 12 w 198"/>
                <a:gd name="T43" fmla="*/ 75 h 150"/>
                <a:gd name="T44" fmla="*/ 14 w 198"/>
                <a:gd name="T45" fmla="*/ 63 h 150"/>
                <a:gd name="T46" fmla="*/ 27 w 198"/>
                <a:gd name="T47" fmla="*/ 54 h 150"/>
                <a:gd name="T48" fmla="*/ 37 w 198"/>
                <a:gd name="T49" fmla="*/ 42 h 150"/>
                <a:gd name="T50" fmla="*/ 29 w 198"/>
                <a:gd name="T51" fmla="*/ 27 h 150"/>
                <a:gd name="T52" fmla="*/ 33 w 198"/>
                <a:gd name="T53" fmla="*/ 17 h 150"/>
                <a:gd name="T54" fmla="*/ 39 w 198"/>
                <a:gd name="T55" fmla="*/ 11 h 150"/>
                <a:gd name="T56" fmla="*/ 50 w 198"/>
                <a:gd name="T57" fmla="*/ 6 h 150"/>
                <a:gd name="T58" fmla="*/ 50 w 198"/>
                <a:gd name="T59" fmla="*/ 6 h 150"/>
                <a:gd name="T60" fmla="*/ 60 w 198"/>
                <a:gd name="T61" fmla="*/ 8 h 150"/>
                <a:gd name="T62" fmla="*/ 73 w 198"/>
                <a:gd name="T63" fmla="*/ 0 h 150"/>
                <a:gd name="T64" fmla="*/ 75 w 198"/>
                <a:gd name="T65" fmla="*/ 11 h 150"/>
                <a:gd name="T66" fmla="*/ 98 w 198"/>
                <a:gd name="T67" fmla="*/ 11 h 150"/>
                <a:gd name="T68" fmla="*/ 110 w 198"/>
                <a:gd name="T69" fmla="*/ 17 h 150"/>
                <a:gd name="T70" fmla="*/ 118 w 198"/>
                <a:gd name="T71" fmla="*/ 15 h 150"/>
                <a:gd name="T72" fmla="*/ 127 w 198"/>
                <a:gd name="T73" fmla="*/ 8 h 150"/>
                <a:gd name="T74" fmla="*/ 143 w 198"/>
                <a:gd name="T75" fmla="*/ 21 h 150"/>
                <a:gd name="T76" fmla="*/ 139 w 198"/>
                <a:gd name="T77" fmla="*/ 38 h 150"/>
                <a:gd name="T78" fmla="*/ 145 w 198"/>
                <a:gd name="T79" fmla="*/ 44 h 150"/>
                <a:gd name="T80" fmla="*/ 150 w 198"/>
                <a:gd name="T81" fmla="*/ 40 h 150"/>
                <a:gd name="T82" fmla="*/ 164 w 198"/>
                <a:gd name="T83" fmla="*/ 40 h 150"/>
                <a:gd name="T84" fmla="*/ 162 w 198"/>
                <a:gd name="T85" fmla="*/ 48 h 150"/>
                <a:gd name="T86" fmla="*/ 173 w 198"/>
                <a:gd name="T87" fmla="*/ 52 h 150"/>
                <a:gd name="T88" fmla="*/ 164 w 198"/>
                <a:gd name="T89" fmla="*/ 71 h 150"/>
                <a:gd name="T90" fmla="*/ 181 w 198"/>
                <a:gd name="T91" fmla="*/ 77 h 150"/>
                <a:gd name="T92" fmla="*/ 185 w 198"/>
                <a:gd name="T93" fmla="*/ 98 h 150"/>
                <a:gd name="T94" fmla="*/ 177 w 198"/>
                <a:gd name="T95" fmla="*/ 115 h 150"/>
                <a:gd name="T96" fmla="*/ 191 w 198"/>
                <a:gd name="T97" fmla="*/ 123 h 150"/>
                <a:gd name="T98" fmla="*/ 198 w 198"/>
                <a:gd name="T99" fmla="*/ 136 h 150"/>
                <a:gd name="T100" fmla="*/ 193 w 198"/>
                <a:gd name="T10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" h="150">
                  <a:moveTo>
                    <a:pt x="193" y="150"/>
                  </a:moveTo>
                  <a:lnTo>
                    <a:pt x="164" y="134"/>
                  </a:lnTo>
                  <a:lnTo>
                    <a:pt x="164" y="138"/>
                  </a:lnTo>
                  <a:lnTo>
                    <a:pt x="158" y="142"/>
                  </a:lnTo>
                  <a:lnTo>
                    <a:pt x="148" y="131"/>
                  </a:lnTo>
                  <a:lnTo>
                    <a:pt x="137" y="131"/>
                  </a:lnTo>
                  <a:lnTo>
                    <a:pt x="131" y="121"/>
                  </a:lnTo>
                  <a:lnTo>
                    <a:pt x="129" y="111"/>
                  </a:lnTo>
                  <a:lnTo>
                    <a:pt x="114" y="108"/>
                  </a:lnTo>
                  <a:lnTo>
                    <a:pt x="106" y="117"/>
                  </a:lnTo>
                  <a:lnTo>
                    <a:pt x="93" y="115"/>
                  </a:lnTo>
                  <a:lnTo>
                    <a:pt x="85" y="123"/>
                  </a:lnTo>
                  <a:lnTo>
                    <a:pt x="79" y="123"/>
                  </a:lnTo>
                  <a:lnTo>
                    <a:pt x="68" y="117"/>
                  </a:lnTo>
                  <a:lnTo>
                    <a:pt x="52" y="117"/>
                  </a:lnTo>
                  <a:lnTo>
                    <a:pt x="50" y="111"/>
                  </a:lnTo>
                  <a:lnTo>
                    <a:pt x="37" y="111"/>
                  </a:lnTo>
                  <a:lnTo>
                    <a:pt x="31" y="104"/>
                  </a:lnTo>
                  <a:lnTo>
                    <a:pt x="10" y="100"/>
                  </a:lnTo>
                  <a:lnTo>
                    <a:pt x="0" y="92"/>
                  </a:lnTo>
                  <a:lnTo>
                    <a:pt x="2" y="77"/>
                  </a:lnTo>
                  <a:lnTo>
                    <a:pt x="12" y="75"/>
                  </a:lnTo>
                  <a:lnTo>
                    <a:pt x="14" y="63"/>
                  </a:lnTo>
                  <a:lnTo>
                    <a:pt x="27" y="54"/>
                  </a:lnTo>
                  <a:lnTo>
                    <a:pt x="37" y="42"/>
                  </a:lnTo>
                  <a:lnTo>
                    <a:pt x="29" y="27"/>
                  </a:lnTo>
                  <a:lnTo>
                    <a:pt x="33" y="17"/>
                  </a:lnTo>
                  <a:lnTo>
                    <a:pt x="39" y="11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60" y="8"/>
                  </a:lnTo>
                  <a:lnTo>
                    <a:pt x="73" y="0"/>
                  </a:lnTo>
                  <a:lnTo>
                    <a:pt x="75" y="11"/>
                  </a:lnTo>
                  <a:lnTo>
                    <a:pt x="98" y="11"/>
                  </a:lnTo>
                  <a:lnTo>
                    <a:pt x="110" y="17"/>
                  </a:lnTo>
                  <a:lnTo>
                    <a:pt x="118" y="15"/>
                  </a:lnTo>
                  <a:lnTo>
                    <a:pt x="127" y="8"/>
                  </a:lnTo>
                  <a:lnTo>
                    <a:pt x="143" y="21"/>
                  </a:lnTo>
                  <a:lnTo>
                    <a:pt x="139" y="38"/>
                  </a:lnTo>
                  <a:lnTo>
                    <a:pt x="145" y="44"/>
                  </a:lnTo>
                  <a:lnTo>
                    <a:pt x="150" y="40"/>
                  </a:lnTo>
                  <a:lnTo>
                    <a:pt x="164" y="40"/>
                  </a:lnTo>
                  <a:lnTo>
                    <a:pt x="162" y="48"/>
                  </a:lnTo>
                  <a:lnTo>
                    <a:pt x="173" y="52"/>
                  </a:lnTo>
                  <a:lnTo>
                    <a:pt x="164" y="71"/>
                  </a:lnTo>
                  <a:lnTo>
                    <a:pt x="181" y="77"/>
                  </a:lnTo>
                  <a:lnTo>
                    <a:pt x="185" y="98"/>
                  </a:lnTo>
                  <a:lnTo>
                    <a:pt x="177" y="115"/>
                  </a:lnTo>
                  <a:lnTo>
                    <a:pt x="191" y="123"/>
                  </a:lnTo>
                  <a:lnTo>
                    <a:pt x="198" y="136"/>
                  </a:lnTo>
                  <a:lnTo>
                    <a:pt x="193" y="1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9" y="2911"/>
              <a:ext cx="142" cy="225"/>
            </a:xfrm>
            <a:custGeom>
              <a:avLst/>
              <a:gdLst>
                <a:gd name="T0" fmla="*/ 44 w 68"/>
                <a:gd name="T1" fmla="*/ 77 h 108"/>
                <a:gd name="T2" fmla="*/ 42 w 68"/>
                <a:gd name="T3" fmla="*/ 83 h 108"/>
                <a:gd name="T4" fmla="*/ 37 w 68"/>
                <a:gd name="T5" fmla="*/ 86 h 108"/>
                <a:gd name="T6" fmla="*/ 38 w 68"/>
                <a:gd name="T7" fmla="*/ 93 h 108"/>
                <a:gd name="T8" fmla="*/ 34 w 68"/>
                <a:gd name="T9" fmla="*/ 100 h 108"/>
                <a:gd name="T10" fmla="*/ 29 w 68"/>
                <a:gd name="T11" fmla="*/ 102 h 108"/>
                <a:gd name="T12" fmla="*/ 26 w 68"/>
                <a:gd name="T13" fmla="*/ 108 h 108"/>
                <a:gd name="T14" fmla="*/ 23 w 68"/>
                <a:gd name="T15" fmla="*/ 102 h 108"/>
                <a:gd name="T16" fmla="*/ 18 w 68"/>
                <a:gd name="T17" fmla="*/ 102 h 108"/>
                <a:gd name="T18" fmla="*/ 17 w 68"/>
                <a:gd name="T19" fmla="*/ 95 h 108"/>
                <a:gd name="T20" fmla="*/ 10 w 68"/>
                <a:gd name="T21" fmla="*/ 85 h 108"/>
                <a:gd name="T22" fmla="*/ 8 w 68"/>
                <a:gd name="T23" fmla="*/ 79 h 108"/>
                <a:gd name="T24" fmla="*/ 3 w 68"/>
                <a:gd name="T25" fmla="*/ 69 h 108"/>
                <a:gd name="T26" fmla="*/ 1 w 68"/>
                <a:gd name="T27" fmla="*/ 60 h 108"/>
                <a:gd name="T28" fmla="*/ 11 w 68"/>
                <a:gd name="T29" fmla="*/ 49 h 108"/>
                <a:gd name="T30" fmla="*/ 13 w 68"/>
                <a:gd name="T31" fmla="*/ 37 h 108"/>
                <a:gd name="T32" fmla="*/ 24 w 68"/>
                <a:gd name="T33" fmla="*/ 34 h 108"/>
                <a:gd name="T34" fmla="*/ 26 w 68"/>
                <a:gd name="T35" fmla="*/ 21 h 108"/>
                <a:gd name="T36" fmla="*/ 38 w 68"/>
                <a:gd name="T37" fmla="*/ 20 h 108"/>
                <a:gd name="T38" fmla="*/ 44 w 68"/>
                <a:gd name="T39" fmla="*/ 11 h 108"/>
                <a:gd name="T40" fmla="*/ 56 w 68"/>
                <a:gd name="T41" fmla="*/ 1 h 108"/>
                <a:gd name="T42" fmla="*/ 59 w 68"/>
                <a:gd name="T43" fmla="*/ 0 h 108"/>
                <a:gd name="T44" fmla="*/ 63 w 68"/>
                <a:gd name="T45" fmla="*/ 4 h 108"/>
                <a:gd name="T46" fmla="*/ 61 w 68"/>
                <a:gd name="T47" fmla="*/ 8 h 108"/>
                <a:gd name="T48" fmla="*/ 67 w 68"/>
                <a:gd name="T49" fmla="*/ 15 h 108"/>
                <a:gd name="T50" fmla="*/ 68 w 68"/>
                <a:gd name="T51" fmla="*/ 23 h 108"/>
                <a:gd name="T52" fmla="*/ 66 w 68"/>
                <a:gd name="T53" fmla="*/ 29 h 108"/>
                <a:gd name="T54" fmla="*/ 68 w 68"/>
                <a:gd name="T55" fmla="*/ 36 h 108"/>
                <a:gd name="T56" fmla="*/ 63 w 68"/>
                <a:gd name="T57" fmla="*/ 38 h 108"/>
                <a:gd name="T58" fmla="*/ 60 w 68"/>
                <a:gd name="T59" fmla="*/ 41 h 108"/>
                <a:gd name="T60" fmla="*/ 58 w 68"/>
                <a:gd name="T61" fmla="*/ 46 h 108"/>
                <a:gd name="T62" fmla="*/ 62 w 68"/>
                <a:gd name="T63" fmla="*/ 53 h 108"/>
                <a:gd name="T64" fmla="*/ 57 w 68"/>
                <a:gd name="T65" fmla="*/ 59 h 108"/>
                <a:gd name="T66" fmla="*/ 51 w 68"/>
                <a:gd name="T67" fmla="*/ 63 h 108"/>
                <a:gd name="T68" fmla="*/ 50 w 68"/>
                <a:gd name="T69" fmla="*/ 69 h 108"/>
                <a:gd name="T70" fmla="*/ 45 w 68"/>
                <a:gd name="T71" fmla="*/ 70 h 108"/>
                <a:gd name="T72" fmla="*/ 44 w 68"/>
                <a:gd name="T73" fmla="*/ 7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108">
                  <a:moveTo>
                    <a:pt x="44" y="77"/>
                  </a:moveTo>
                  <a:cubicBezTo>
                    <a:pt x="42" y="83"/>
                    <a:pt x="42" y="83"/>
                    <a:pt x="42" y="83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1"/>
                    <a:pt x="17" y="98"/>
                    <a:pt x="17" y="95"/>
                  </a:cubicBezTo>
                  <a:cubicBezTo>
                    <a:pt x="17" y="88"/>
                    <a:pt x="15" y="86"/>
                    <a:pt x="10" y="85"/>
                  </a:cubicBezTo>
                  <a:cubicBezTo>
                    <a:pt x="6" y="84"/>
                    <a:pt x="5" y="82"/>
                    <a:pt x="8" y="79"/>
                  </a:cubicBezTo>
                  <a:cubicBezTo>
                    <a:pt x="12" y="75"/>
                    <a:pt x="6" y="72"/>
                    <a:pt x="3" y="69"/>
                  </a:cubicBezTo>
                  <a:cubicBezTo>
                    <a:pt x="1" y="66"/>
                    <a:pt x="2" y="62"/>
                    <a:pt x="1" y="60"/>
                  </a:cubicBezTo>
                  <a:cubicBezTo>
                    <a:pt x="0" y="57"/>
                    <a:pt x="7" y="53"/>
                    <a:pt x="11" y="49"/>
                  </a:cubicBezTo>
                  <a:cubicBezTo>
                    <a:pt x="14" y="44"/>
                    <a:pt x="12" y="40"/>
                    <a:pt x="13" y="37"/>
                  </a:cubicBezTo>
                  <a:cubicBezTo>
                    <a:pt x="14" y="35"/>
                    <a:pt x="22" y="36"/>
                    <a:pt x="24" y="34"/>
                  </a:cubicBezTo>
                  <a:cubicBezTo>
                    <a:pt x="25" y="32"/>
                    <a:pt x="26" y="21"/>
                    <a:pt x="26" y="21"/>
                  </a:cubicBezTo>
                  <a:cubicBezTo>
                    <a:pt x="26" y="21"/>
                    <a:pt x="34" y="20"/>
                    <a:pt x="38" y="20"/>
                  </a:cubicBezTo>
                  <a:cubicBezTo>
                    <a:pt x="42" y="19"/>
                    <a:pt x="43" y="16"/>
                    <a:pt x="44" y="11"/>
                  </a:cubicBezTo>
                  <a:cubicBezTo>
                    <a:pt x="44" y="6"/>
                    <a:pt x="50" y="2"/>
                    <a:pt x="56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5" y="70"/>
                    <a:pt x="45" y="70"/>
                    <a:pt x="45" y="70"/>
                  </a:cubicBezTo>
                  <a:lnTo>
                    <a:pt x="44" y="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046" y="3595"/>
              <a:ext cx="256" cy="237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1133" y="3805"/>
              <a:ext cx="115" cy="213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889" y="3622"/>
              <a:ext cx="232" cy="254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1519" y="3224"/>
              <a:ext cx="287" cy="317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1317" y="3332"/>
              <a:ext cx="264" cy="175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1248" y="3478"/>
              <a:ext cx="148" cy="156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1467" y="3662"/>
              <a:ext cx="352" cy="341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1198" y="3555"/>
              <a:ext cx="269" cy="271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1417" y="3614"/>
              <a:ext cx="173" cy="143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1371" y="3532"/>
              <a:ext cx="160" cy="132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1373" y="3218"/>
              <a:ext cx="248" cy="139"/>
            </a:xfrm>
            <a:custGeom>
              <a:avLst/>
              <a:gdLst>
                <a:gd name="T0" fmla="*/ 56 w 248"/>
                <a:gd name="T1" fmla="*/ 12 h 139"/>
                <a:gd name="T2" fmla="*/ 83 w 248"/>
                <a:gd name="T3" fmla="*/ 2 h 139"/>
                <a:gd name="T4" fmla="*/ 104 w 248"/>
                <a:gd name="T5" fmla="*/ 6 h 139"/>
                <a:gd name="T6" fmla="*/ 116 w 248"/>
                <a:gd name="T7" fmla="*/ 0 h 139"/>
                <a:gd name="T8" fmla="*/ 131 w 248"/>
                <a:gd name="T9" fmla="*/ 23 h 139"/>
                <a:gd name="T10" fmla="*/ 148 w 248"/>
                <a:gd name="T11" fmla="*/ 27 h 139"/>
                <a:gd name="T12" fmla="*/ 162 w 248"/>
                <a:gd name="T13" fmla="*/ 41 h 139"/>
                <a:gd name="T14" fmla="*/ 166 w 248"/>
                <a:gd name="T15" fmla="*/ 52 h 139"/>
                <a:gd name="T16" fmla="*/ 189 w 248"/>
                <a:gd name="T17" fmla="*/ 62 h 139"/>
                <a:gd name="T18" fmla="*/ 200 w 248"/>
                <a:gd name="T19" fmla="*/ 81 h 139"/>
                <a:gd name="T20" fmla="*/ 208 w 248"/>
                <a:gd name="T21" fmla="*/ 75 h 139"/>
                <a:gd name="T22" fmla="*/ 221 w 248"/>
                <a:gd name="T23" fmla="*/ 79 h 139"/>
                <a:gd name="T24" fmla="*/ 231 w 248"/>
                <a:gd name="T25" fmla="*/ 62 h 139"/>
                <a:gd name="T26" fmla="*/ 248 w 248"/>
                <a:gd name="T27" fmla="*/ 79 h 139"/>
                <a:gd name="T28" fmla="*/ 242 w 248"/>
                <a:gd name="T29" fmla="*/ 85 h 139"/>
                <a:gd name="T30" fmla="*/ 239 w 248"/>
                <a:gd name="T31" fmla="*/ 121 h 139"/>
                <a:gd name="T32" fmla="*/ 219 w 248"/>
                <a:gd name="T33" fmla="*/ 121 h 139"/>
                <a:gd name="T34" fmla="*/ 208 w 248"/>
                <a:gd name="T35" fmla="*/ 127 h 139"/>
                <a:gd name="T36" fmla="*/ 202 w 248"/>
                <a:gd name="T37" fmla="*/ 123 h 139"/>
                <a:gd name="T38" fmla="*/ 185 w 248"/>
                <a:gd name="T39" fmla="*/ 127 h 139"/>
                <a:gd name="T40" fmla="*/ 175 w 248"/>
                <a:gd name="T41" fmla="*/ 139 h 139"/>
                <a:gd name="T42" fmla="*/ 171 w 248"/>
                <a:gd name="T43" fmla="*/ 133 h 139"/>
                <a:gd name="T44" fmla="*/ 152 w 248"/>
                <a:gd name="T45" fmla="*/ 133 h 139"/>
                <a:gd name="T46" fmla="*/ 141 w 248"/>
                <a:gd name="T47" fmla="*/ 116 h 139"/>
                <a:gd name="T48" fmla="*/ 131 w 248"/>
                <a:gd name="T49" fmla="*/ 114 h 139"/>
                <a:gd name="T50" fmla="*/ 116 w 248"/>
                <a:gd name="T51" fmla="*/ 125 h 139"/>
                <a:gd name="T52" fmla="*/ 106 w 248"/>
                <a:gd name="T53" fmla="*/ 123 h 139"/>
                <a:gd name="T54" fmla="*/ 102 w 248"/>
                <a:gd name="T55" fmla="*/ 131 h 139"/>
                <a:gd name="T56" fmla="*/ 94 w 248"/>
                <a:gd name="T57" fmla="*/ 127 h 139"/>
                <a:gd name="T58" fmla="*/ 83 w 248"/>
                <a:gd name="T59" fmla="*/ 127 h 139"/>
                <a:gd name="T60" fmla="*/ 85 w 248"/>
                <a:gd name="T61" fmla="*/ 112 h 139"/>
                <a:gd name="T62" fmla="*/ 69 w 248"/>
                <a:gd name="T63" fmla="*/ 102 h 139"/>
                <a:gd name="T64" fmla="*/ 73 w 248"/>
                <a:gd name="T65" fmla="*/ 87 h 139"/>
                <a:gd name="T66" fmla="*/ 58 w 248"/>
                <a:gd name="T67" fmla="*/ 87 h 139"/>
                <a:gd name="T68" fmla="*/ 44 w 248"/>
                <a:gd name="T69" fmla="*/ 75 h 139"/>
                <a:gd name="T70" fmla="*/ 41 w 248"/>
                <a:gd name="T71" fmla="*/ 64 h 139"/>
                <a:gd name="T72" fmla="*/ 35 w 248"/>
                <a:gd name="T73" fmla="*/ 64 h 139"/>
                <a:gd name="T74" fmla="*/ 27 w 248"/>
                <a:gd name="T75" fmla="*/ 73 h 139"/>
                <a:gd name="T76" fmla="*/ 19 w 248"/>
                <a:gd name="T77" fmla="*/ 68 h 139"/>
                <a:gd name="T78" fmla="*/ 8 w 248"/>
                <a:gd name="T79" fmla="*/ 68 h 139"/>
                <a:gd name="T80" fmla="*/ 0 w 248"/>
                <a:gd name="T81" fmla="*/ 54 h 139"/>
                <a:gd name="T82" fmla="*/ 2 w 248"/>
                <a:gd name="T83" fmla="*/ 50 h 139"/>
                <a:gd name="T84" fmla="*/ 12 w 248"/>
                <a:gd name="T85" fmla="*/ 50 h 139"/>
                <a:gd name="T86" fmla="*/ 27 w 248"/>
                <a:gd name="T87" fmla="*/ 33 h 139"/>
                <a:gd name="T88" fmla="*/ 35 w 248"/>
                <a:gd name="T89" fmla="*/ 35 h 139"/>
                <a:gd name="T90" fmla="*/ 39 w 248"/>
                <a:gd name="T91" fmla="*/ 25 h 139"/>
                <a:gd name="T92" fmla="*/ 54 w 248"/>
                <a:gd name="T93" fmla="*/ 25 h 139"/>
                <a:gd name="T94" fmla="*/ 56 w 248"/>
                <a:gd name="T9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8" h="139">
                  <a:moveTo>
                    <a:pt x="56" y="12"/>
                  </a:moveTo>
                  <a:lnTo>
                    <a:pt x="83" y="2"/>
                  </a:lnTo>
                  <a:lnTo>
                    <a:pt x="104" y="6"/>
                  </a:lnTo>
                  <a:lnTo>
                    <a:pt x="116" y="0"/>
                  </a:lnTo>
                  <a:lnTo>
                    <a:pt x="131" y="23"/>
                  </a:lnTo>
                  <a:lnTo>
                    <a:pt x="148" y="27"/>
                  </a:lnTo>
                  <a:lnTo>
                    <a:pt x="162" y="41"/>
                  </a:lnTo>
                  <a:lnTo>
                    <a:pt x="166" y="52"/>
                  </a:lnTo>
                  <a:lnTo>
                    <a:pt x="189" y="62"/>
                  </a:lnTo>
                  <a:lnTo>
                    <a:pt x="200" y="81"/>
                  </a:lnTo>
                  <a:lnTo>
                    <a:pt x="208" y="75"/>
                  </a:lnTo>
                  <a:lnTo>
                    <a:pt x="221" y="79"/>
                  </a:lnTo>
                  <a:lnTo>
                    <a:pt x="231" y="62"/>
                  </a:lnTo>
                  <a:lnTo>
                    <a:pt x="248" y="79"/>
                  </a:lnTo>
                  <a:lnTo>
                    <a:pt x="242" y="85"/>
                  </a:lnTo>
                  <a:lnTo>
                    <a:pt x="239" y="121"/>
                  </a:lnTo>
                  <a:lnTo>
                    <a:pt x="219" y="121"/>
                  </a:lnTo>
                  <a:lnTo>
                    <a:pt x="208" y="127"/>
                  </a:lnTo>
                  <a:lnTo>
                    <a:pt x="202" y="123"/>
                  </a:lnTo>
                  <a:lnTo>
                    <a:pt x="185" y="127"/>
                  </a:lnTo>
                  <a:lnTo>
                    <a:pt x="175" y="139"/>
                  </a:lnTo>
                  <a:lnTo>
                    <a:pt x="171" y="133"/>
                  </a:lnTo>
                  <a:lnTo>
                    <a:pt x="152" y="133"/>
                  </a:lnTo>
                  <a:lnTo>
                    <a:pt x="141" y="116"/>
                  </a:lnTo>
                  <a:lnTo>
                    <a:pt x="131" y="114"/>
                  </a:lnTo>
                  <a:lnTo>
                    <a:pt x="116" y="125"/>
                  </a:lnTo>
                  <a:lnTo>
                    <a:pt x="106" y="123"/>
                  </a:lnTo>
                  <a:lnTo>
                    <a:pt x="102" y="131"/>
                  </a:lnTo>
                  <a:lnTo>
                    <a:pt x="94" y="127"/>
                  </a:lnTo>
                  <a:lnTo>
                    <a:pt x="83" y="127"/>
                  </a:lnTo>
                  <a:lnTo>
                    <a:pt x="85" y="112"/>
                  </a:lnTo>
                  <a:lnTo>
                    <a:pt x="69" y="102"/>
                  </a:lnTo>
                  <a:lnTo>
                    <a:pt x="73" y="87"/>
                  </a:lnTo>
                  <a:lnTo>
                    <a:pt x="58" y="87"/>
                  </a:lnTo>
                  <a:lnTo>
                    <a:pt x="44" y="75"/>
                  </a:lnTo>
                  <a:lnTo>
                    <a:pt x="41" y="64"/>
                  </a:lnTo>
                  <a:lnTo>
                    <a:pt x="35" y="64"/>
                  </a:lnTo>
                  <a:lnTo>
                    <a:pt x="27" y="73"/>
                  </a:lnTo>
                  <a:lnTo>
                    <a:pt x="19" y="68"/>
                  </a:lnTo>
                  <a:lnTo>
                    <a:pt x="8" y="6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12" y="50"/>
                  </a:lnTo>
                  <a:lnTo>
                    <a:pt x="27" y="33"/>
                  </a:lnTo>
                  <a:lnTo>
                    <a:pt x="35" y="35"/>
                  </a:lnTo>
                  <a:lnTo>
                    <a:pt x="39" y="25"/>
                  </a:lnTo>
                  <a:lnTo>
                    <a:pt x="54" y="25"/>
                  </a:lnTo>
                  <a:lnTo>
                    <a:pt x="56" y="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1323" y="3268"/>
              <a:ext cx="135" cy="118"/>
            </a:xfrm>
            <a:custGeom>
              <a:avLst/>
              <a:gdLst>
                <a:gd name="T0" fmla="*/ 133 w 135"/>
                <a:gd name="T1" fmla="*/ 77 h 118"/>
                <a:gd name="T2" fmla="*/ 116 w 135"/>
                <a:gd name="T3" fmla="*/ 77 h 118"/>
                <a:gd name="T4" fmla="*/ 116 w 135"/>
                <a:gd name="T5" fmla="*/ 89 h 118"/>
                <a:gd name="T6" fmla="*/ 100 w 135"/>
                <a:gd name="T7" fmla="*/ 89 h 118"/>
                <a:gd name="T8" fmla="*/ 89 w 135"/>
                <a:gd name="T9" fmla="*/ 79 h 118"/>
                <a:gd name="T10" fmla="*/ 81 w 135"/>
                <a:gd name="T11" fmla="*/ 87 h 118"/>
                <a:gd name="T12" fmla="*/ 77 w 135"/>
                <a:gd name="T13" fmla="*/ 102 h 118"/>
                <a:gd name="T14" fmla="*/ 66 w 135"/>
                <a:gd name="T15" fmla="*/ 112 h 118"/>
                <a:gd name="T16" fmla="*/ 50 w 135"/>
                <a:gd name="T17" fmla="*/ 114 h 118"/>
                <a:gd name="T18" fmla="*/ 37 w 135"/>
                <a:gd name="T19" fmla="*/ 118 h 118"/>
                <a:gd name="T20" fmla="*/ 41 w 135"/>
                <a:gd name="T21" fmla="*/ 116 h 118"/>
                <a:gd name="T22" fmla="*/ 48 w 135"/>
                <a:gd name="T23" fmla="*/ 75 h 118"/>
                <a:gd name="T24" fmla="*/ 21 w 135"/>
                <a:gd name="T25" fmla="*/ 46 h 118"/>
                <a:gd name="T26" fmla="*/ 4 w 135"/>
                <a:gd name="T27" fmla="*/ 41 h 118"/>
                <a:gd name="T28" fmla="*/ 4 w 135"/>
                <a:gd name="T29" fmla="*/ 31 h 118"/>
                <a:gd name="T30" fmla="*/ 8 w 135"/>
                <a:gd name="T31" fmla="*/ 16 h 118"/>
                <a:gd name="T32" fmla="*/ 0 w 135"/>
                <a:gd name="T33" fmla="*/ 8 h 118"/>
                <a:gd name="T34" fmla="*/ 10 w 135"/>
                <a:gd name="T35" fmla="*/ 0 h 118"/>
                <a:gd name="T36" fmla="*/ 31 w 135"/>
                <a:gd name="T37" fmla="*/ 0 h 118"/>
                <a:gd name="T38" fmla="*/ 35 w 135"/>
                <a:gd name="T39" fmla="*/ 6 h 118"/>
                <a:gd name="T40" fmla="*/ 50 w 135"/>
                <a:gd name="T41" fmla="*/ 8 h 118"/>
                <a:gd name="T42" fmla="*/ 50 w 135"/>
                <a:gd name="T43" fmla="*/ 4 h 118"/>
                <a:gd name="T44" fmla="*/ 58 w 135"/>
                <a:gd name="T45" fmla="*/ 18 h 118"/>
                <a:gd name="T46" fmla="*/ 69 w 135"/>
                <a:gd name="T47" fmla="*/ 18 h 118"/>
                <a:gd name="T48" fmla="*/ 77 w 135"/>
                <a:gd name="T49" fmla="*/ 23 h 118"/>
                <a:gd name="T50" fmla="*/ 85 w 135"/>
                <a:gd name="T51" fmla="*/ 14 h 118"/>
                <a:gd name="T52" fmla="*/ 91 w 135"/>
                <a:gd name="T53" fmla="*/ 14 h 118"/>
                <a:gd name="T54" fmla="*/ 94 w 135"/>
                <a:gd name="T55" fmla="*/ 25 h 118"/>
                <a:gd name="T56" fmla="*/ 108 w 135"/>
                <a:gd name="T57" fmla="*/ 37 h 118"/>
                <a:gd name="T58" fmla="*/ 123 w 135"/>
                <a:gd name="T59" fmla="*/ 37 h 118"/>
                <a:gd name="T60" fmla="*/ 119 w 135"/>
                <a:gd name="T61" fmla="*/ 52 h 118"/>
                <a:gd name="T62" fmla="*/ 135 w 135"/>
                <a:gd name="T63" fmla="*/ 62 h 118"/>
                <a:gd name="T64" fmla="*/ 133 w 135"/>
                <a:gd name="T65" fmla="*/ 7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1262" y="3264"/>
              <a:ext cx="109" cy="139"/>
            </a:xfrm>
            <a:custGeom>
              <a:avLst/>
              <a:gdLst>
                <a:gd name="T0" fmla="*/ 102 w 109"/>
                <a:gd name="T1" fmla="*/ 120 h 139"/>
                <a:gd name="T2" fmla="*/ 98 w 109"/>
                <a:gd name="T3" fmla="*/ 122 h 139"/>
                <a:gd name="T4" fmla="*/ 84 w 109"/>
                <a:gd name="T5" fmla="*/ 125 h 139"/>
                <a:gd name="T6" fmla="*/ 75 w 109"/>
                <a:gd name="T7" fmla="*/ 133 h 139"/>
                <a:gd name="T8" fmla="*/ 67 w 109"/>
                <a:gd name="T9" fmla="*/ 133 h 139"/>
                <a:gd name="T10" fmla="*/ 59 w 109"/>
                <a:gd name="T11" fmla="*/ 139 h 139"/>
                <a:gd name="T12" fmla="*/ 50 w 109"/>
                <a:gd name="T13" fmla="*/ 135 h 139"/>
                <a:gd name="T14" fmla="*/ 38 w 109"/>
                <a:gd name="T15" fmla="*/ 125 h 139"/>
                <a:gd name="T16" fmla="*/ 36 w 109"/>
                <a:gd name="T17" fmla="*/ 116 h 139"/>
                <a:gd name="T18" fmla="*/ 27 w 109"/>
                <a:gd name="T19" fmla="*/ 110 h 139"/>
                <a:gd name="T20" fmla="*/ 21 w 109"/>
                <a:gd name="T21" fmla="*/ 100 h 139"/>
                <a:gd name="T22" fmla="*/ 19 w 109"/>
                <a:gd name="T23" fmla="*/ 100 h 139"/>
                <a:gd name="T24" fmla="*/ 21 w 109"/>
                <a:gd name="T25" fmla="*/ 87 h 139"/>
                <a:gd name="T26" fmla="*/ 27 w 109"/>
                <a:gd name="T27" fmla="*/ 75 h 139"/>
                <a:gd name="T28" fmla="*/ 27 w 109"/>
                <a:gd name="T29" fmla="*/ 64 h 139"/>
                <a:gd name="T30" fmla="*/ 13 w 109"/>
                <a:gd name="T31" fmla="*/ 58 h 139"/>
                <a:gd name="T32" fmla="*/ 13 w 109"/>
                <a:gd name="T33" fmla="*/ 41 h 139"/>
                <a:gd name="T34" fmla="*/ 4 w 109"/>
                <a:gd name="T35" fmla="*/ 43 h 139"/>
                <a:gd name="T36" fmla="*/ 0 w 109"/>
                <a:gd name="T37" fmla="*/ 33 h 139"/>
                <a:gd name="T38" fmla="*/ 9 w 109"/>
                <a:gd name="T39" fmla="*/ 27 h 139"/>
                <a:gd name="T40" fmla="*/ 11 w 109"/>
                <a:gd name="T41" fmla="*/ 18 h 139"/>
                <a:gd name="T42" fmla="*/ 15 w 109"/>
                <a:gd name="T43" fmla="*/ 10 h 139"/>
                <a:gd name="T44" fmla="*/ 21 w 109"/>
                <a:gd name="T45" fmla="*/ 0 h 139"/>
                <a:gd name="T46" fmla="*/ 44 w 109"/>
                <a:gd name="T47" fmla="*/ 16 h 139"/>
                <a:gd name="T48" fmla="*/ 61 w 109"/>
                <a:gd name="T49" fmla="*/ 12 h 139"/>
                <a:gd name="T50" fmla="*/ 69 w 109"/>
                <a:gd name="T51" fmla="*/ 20 h 139"/>
                <a:gd name="T52" fmla="*/ 65 w 109"/>
                <a:gd name="T53" fmla="*/ 35 h 139"/>
                <a:gd name="T54" fmla="*/ 65 w 109"/>
                <a:gd name="T55" fmla="*/ 45 h 139"/>
                <a:gd name="T56" fmla="*/ 82 w 109"/>
                <a:gd name="T57" fmla="*/ 50 h 139"/>
                <a:gd name="T58" fmla="*/ 109 w 109"/>
                <a:gd name="T59" fmla="*/ 79 h 139"/>
                <a:gd name="T60" fmla="*/ 102 w 109"/>
                <a:gd name="T61" fmla="*/ 12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1283" y="3159"/>
              <a:ext cx="146" cy="121"/>
            </a:xfrm>
            <a:custGeom>
              <a:avLst/>
              <a:gdLst>
                <a:gd name="T0" fmla="*/ 63 w 146"/>
                <a:gd name="T1" fmla="*/ 0 h 121"/>
                <a:gd name="T2" fmla="*/ 88 w 146"/>
                <a:gd name="T3" fmla="*/ 0 h 121"/>
                <a:gd name="T4" fmla="*/ 111 w 146"/>
                <a:gd name="T5" fmla="*/ 21 h 121"/>
                <a:gd name="T6" fmla="*/ 119 w 146"/>
                <a:gd name="T7" fmla="*/ 15 h 121"/>
                <a:gd name="T8" fmla="*/ 127 w 146"/>
                <a:gd name="T9" fmla="*/ 25 h 121"/>
                <a:gd name="T10" fmla="*/ 127 w 146"/>
                <a:gd name="T11" fmla="*/ 52 h 121"/>
                <a:gd name="T12" fmla="*/ 146 w 146"/>
                <a:gd name="T13" fmla="*/ 71 h 121"/>
                <a:gd name="T14" fmla="*/ 144 w 146"/>
                <a:gd name="T15" fmla="*/ 84 h 121"/>
                <a:gd name="T16" fmla="*/ 129 w 146"/>
                <a:gd name="T17" fmla="*/ 84 h 121"/>
                <a:gd name="T18" fmla="*/ 125 w 146"/>
                <a:gd name="T19" fmla="*/ 94 h 121"/>
                <a:gd name="T20" fmla="*/ 117 w 146"/>
                <a:gd name="T21" fmla="*/ 92 h 121"/>
                <a:gd name="T22" fmla="*/ 102 w 146"/>
                <a:gd name="T23" fmla="*/ 109 h 121"/>
                <a:gd name="T24" fmla="*/ 92 w 146"/>
                <a:gd name="T25" fmla="*/ 109 h 121"/>
                <a:gd name="T26" fmla="*/ 90 w 146"/>
                <a:gd name="T27" fmla="*/ 117 h 121"/>
                <a:gd name="T28" fmla="*/ 75 w 146"/>
                <a:gd name="T29" fmla="*/ 115 h 121"/>
                <a:gd name="T30" fmla="*/ 71 w 146"/>
                <a:gd name="T31" fmla="*/ 109 h 121"/>
                <a:gd name="T32" fmla="*/ 50 w 146"/>
                <a:gd name="T33" fmla="*/ 109 h 121"/>
                <a:gd name="T34" fmla="*/ 40 w 146"/>
                <a:gd name="T35" fmla="*/ 117 h 121"/>
                <a:gd name="T36" fmla="*/ 23 w 146"/>
                <a:gd name="T37" fmla="*/ 121 h 121"/>
                <a:gd name="T38" fmla="*/ 0 w 146"/>
                <a:gd name="T39" fmla="*/ 105 h 121"/>
                <a:gd name="T40" fmla="*/ 2 w 146"/>
                <a:gd name="T41" fmla="*/ 100 h 121"/>
                <a:gd name="T42" fmla="*/ 6 w 146"/>
                <a:gd name="T43" fmla="*/ 86 h 121"/>
                <a:gd name="T44" fmla="*/ 29 w 146"/>
                <a:gd name="T45" fmla="*/ 71 h 121"/>
                <a:gd name="T46" fmla="*/ 23 w 146"/>
                <a:gd name="T47" fmla="*/ 55 h 121"/>
                <a:gd name="T48" fmla="*/ 31 w 146"/>
                <a:gd name="T49" fmla="*/ 48 h 121"/>
                <a:gd name="T50" fmla="*/ 29 w 146"/>
                <a:gd name="T51" fmla="*/ 30 h 121"/>
                <a:gd name="T52" fmla="*/ 40 w 146"/>
                <a:gd name="T53" fmla="*/ 23 h 121"/>
                <a:gd name="T54" fmla="*/ 44 w 146"/>
                <a:gd name="T55" fmla="*/ 23 h 121"/>
                <a:gd name="T56" fmla="*/ 50 w 146"/>
                <a:gd name="T57" fmla="*/ 9 h 121"/>
                <a:gd name="T58" fmla="*/ 63 w 146"/>
                <a:gd name="T5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1083" y="3072"/>
              <a:ext cx="263" cy="173"/>
            </a:xfrm>
            <a:custGeom>
              <a:avLst/>
              <a:gdLst>
                <a:gd name="T0" fmla="*/ 0 w 263"/>
                <a:gd name="T1" fmla="*/ 64 h 173"/>
                <a:gd name="T2" fmla="*/ 6 w 263"/>
                <a:gd name="T3" fmla="*/ 52 h 173"/>
                <a:gd name="T4" fmla="*/ 17 w 263"/>
                <a:gd name="T5" fmla="*/ 48 h 173"/>
                <a:gd name="T6" fmla="*/ 25 w 263"/>
                <a:gd name="T7" fmla="*/ 33 h 173"/>
                <a:gd name="T8" fmla="*/ 23 w 263"/>
                <a:gd name="T9" fmla="*/ 19 h 173"/>
                <a:gd name="T10" fmla="*/ 33 w 263"/>
                <a:gd name="T11" fmla="*/ 12 h 173"/>
                <a:gd name="T12" fmla="*/ 38 w 263"/>
                <a:gd name="T13" fmla="*/ 0 h 173"/>
                <a:gd name="T14" fmla="*/ 48 w 263"/>
                <a:gd name="T15" fmla="*/ 8 h 173"/>
                <a:gd name="T16" fmla="*/ 69 w 263"/>
                <a:gd name="T17" fmla="*/ 12 h 173"/>
                <a:gd name="T18" fmla="*/ 75 w 263"/>
                <a:gd name="T19" fmla="*/ 19 h 173"/>
                <a:gd name="T20" fmla="*/ 88 w 263"/>
                <a:gd name="T21" fmla="*/ 19 h 173"/>
                <a:gd name="T22" fmla="*/ 90 w 263"/>
                <a:gd name="T23" fmla="*/ 25 h 173"/>
                <a:gd name="T24" fmla="*/ 106 w 263"/>
                <a:gd name="T25" fmla="*/ 25 h 173"/>
                <a:gd name="T26" fmla="*/ 117 w 263"/>
                <a:gd name="T27" fmla="*/ 31 h 173"/>
                <a:gd name="T28" fmla="*/ 123 w 263"/>
                <a:gd name="T29" fmla="*/ 31 h 173"/>
                <a:gd name="T30" fmla="*/ 131 w 263"/>
                <a:gd name="T31" fmla="*/ 23 h 173"/>
                <a:gd name="T32" fmla="*/ 144 w 263"/>
                <a:gd name="T33" fmla="*/ 25 h 173"/>
                <a:gd name="T34" fmla="*/ 152 w 263"/>
                <a:gd name="T35" fmla="*/ 16 h 173"/>
                <a:gd name="T36" fmla="*/ 167 w 263"/>
                <a:gd name="T37" fmla="*/ 19 h 173"/>
                <a:gd name="T38" fmla="*/ 169 w 263"/>
                <a:gd name="T39" fmla="*/ 29 h 173"/>
                <a:gd name="T40" fmla="*/ 175 w 263"/>
                <a:gd name="T41" fmla="*/ 39 h 173"/>
                <a:gd name="T42" fmla="*/ 186 w 263"/>
                <a:gd name="T43" fmla="*/ 39 h 173"/>
                <a:gd name="T44" fmla="*/ 196 w 263"/>
                <a:gd name="T45" fmla="*/ 50 h 173"/>
                <a:gd name="T46" fmla="*/ 202 w 263"/>
                <a:gd name="T47" fmla="*/ 46 h 173"/>
                <a:gd name="T48" fmla="*/ 202 w 263"/>
                <a:gd name="T49" fmla="*/ 42 h 173"/>
                <a:gd name="T50" fmla="*/ 234 w 263"/>
                <a:gd name="T51" fmla="*/ 60 h 173"/>
                <a:gd name="T52" fmla="*/ 261 w 263"/>
                <a:gd name="T53" fmla="*/ 60 h 173"/>
                <a:gd name="T54" fmla="*/ 263 w 263"/>
                <a:gd name="T55" fmla="*/ 87 h 173"/>
                <a:gd name="T56" fmla="*/ 250 w 263"/>
                <a:gd name="T57" fmla="*/ 96 h 173"/>
                <a:gd name="T58" fmla="*/ 244 w 263"/>
                <a:gd name="T59" fmla="*/ 110 h 173"/>
                <a:gd name="T60" fmla="*/ 240 w 263"/>
                <a:gd name="T61" fmla="*/ 110 h 173"/>
                <a:gd name="T62" fmla="*/ 229 w 263"/>
                <a:gd name="T63" fmla="*/ 117 h 173"/>
                <a:gd name="T64" fmla="*/ 231 w 263"/>
                <a:gd name="T65" fmla="*/ 135 h 173"/>
                <a:gd name="T66" fmla="*/ 223 w 263"/>
                <a:gd name="T67" fmla="*/ 142 h 173"/>
                <a:gd name="T68" fmla="*/ 229 w 263"/>
                <a:gd name="T69" fmla="*/ 158 h 173"/>
                <a:gd name="T70" fmla="*/ 206 w 263"/>
                <a:gd name="T71" fmla="*/ 173 h 173"/>
                <a:gd name="T72" fmla="*/ 190 w 263"/>
                <a:gd name="T73" fmla="*/ 169 h 173"/>
                <a:gd name="T74" fmla="*/ 171 w 263"/>
                <a:gd name="T75" fmla="*/ 160 h 173"/>
                <a:gd name="T76" fmla="*/ 163 w 263"/>
                <a:gd name="T77" fmla="*/ 160 h 173"/>
                <a:gd name="T78" fmla="*/ 146 w 263"/>
                <a:gd name="T79" fmla="*/ 152 h 173"/>
                <a:gd name="T80" fmla="*/ 133 w 263"/>
                <a:gd name="T81" fmla="*/ 150 h 173"/>
                <a:gd name="T82" fmla="*/ 125 w 263"/>
                <a:gd name="T83" fmla="*/ 133 h 173"/>
                <a:gd name="T84" fmla="*/ 113 w 263"/>
                <a:gd name="T85" fmla="*/ 144 h 173"/>
                <a:gd name="T86" fmla="*/ 100 w 263"/>
                <a:gd name="T87" fmla="*/ 144 h 173"/>
                <a:gd name="T88" fmla="*/ 100 w 263"/>
                <a:gd name="T89" fmla="*/ 146 h 173"/>
                <a:gd name="T90" fmla="*/ 90 w 263"/>
                <a:gd name="T91" fmla="*/ 131 h 173"/>
                <a:gd name="T92" fmla="*/ 77 w 263"/>
                <a:gd name="T93" fmla="*/ 121 h 173"/>
                <a:gd name="T94" fmla="*/ 75 w 263"/>
                <a:gd name="T95" fmla="*/ 110 h 173"/>
                <a:gd name="T96" fmla="*/ 69 w 263"/>
                <a:gd name="T97" fmla="*/ 108 h 173"/>
                <a:gd name="T98" fmla="*/ 58 w 263"/>
                <a:gd name="T99" fmla="*/ 110 h 173"/>
                <a:gd name="T100" fmla="*/ 46 w 263"/>
                <a:gd name="T101" fmla="*/ 112 h 173"/>
                <a:gd name="T102" fmla="*/ 15 w 263"/>
                <a:gd name="T103" fmla="*/ 87 h 173"/>
                <a:gd name="T104" fmla="*/ 15 w 263"/>
                <a:gd name="T105" fmla="*/ 75 h 173"/>
                <a:gd name="T106" fmla="*/ 0 w 263"/>
                <a:gd name="T107" fmla="*/ 6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3" h="173">
                  <a:moveTo>
                    <a:pt x="0" y="64"/>
                  </a:moveTo>
                  <a:lnTo>
                    <a:pt x="6" y="52"/>
                  </a:lnTo>
                  <a:lnTo>
                    <a:pt x="17" y="48"/>
                  </a:lnTo>
                  <a:lnTo>
                    <a:pt x="25" y="33"/>
                  </a:lnTo>
                  <a:lnTo>
                    <a:pt x="23" y="19"/>
                  </a:lnTo>
                  <a:lnTo>
                    <a:pt x="33" y="12"/>
                  </a:lnTo>
                  <a:lnTo>
                    <a:pt x="38" y="0"/>
                  </a:lnTo>
                  <a:lnTo>
                    <a:pt x="48" y="8"/>
                  </a:lnTo>
                  <a:lnTo>
                    <a:pt x="69" y="12"/>
                  </a:lnTo>
                  <a:lnTo>
                    <a:pt x="75" y="19"/>
                  </a:lnTo>
                  <a:lnTo>
                    <a:pt x="88" y="19"/>
                  </a:lnTo>
                  <a:lnTo>
                    <a:pt x="90" y="25"/>
                  </a:lnTo>
                  <a:lnTo>
                    <a:pt x="106" y="25"/>
                  </a:lnTo>
                  <a:lnTo>
                    <a:pt x="117" y="31"/>
                  </a:lnTo>
                  <a:lnTo>
                    <a:pt x="123" y="31"/>
                  </a:lnTo>
                  <a:lnTo>
                    <a:pt x="131" y="23"/>
                  </a:lnTo>
                  <a:lnTo>
                    <a:pt x="144" y="25"/>
                  </a:lnTo>
                  <a:lnTo>
                    <a:pt x="152" y="16"/>
                  </a:lnTo>
                  <a:lnTo>
                    <a:pt x="167" y="19"/>
                  </a:lnTo>
                  <a:lnTo>
                    <a:pt x="169" y="29"/>
                  </a:lnTo>
                  <a:lnTo>
                    <a:pt x="175" y="39"/>
                  </a:lnTo>
                  <a:lnTo>
                    <a:pt x="186" y="39"/>
                  </a:lnTo>
                  <a:lnTo>
                    <a:pt x="196" y="50"/>
                  </a:lnTo>
                  <a:lnTo>
                    <a:pt x="202" y="46"/>
                  </a:lnTo>
                  <a:lnTo>
                    <a:pt x="202" y="42"/>
                  </a:lnTo>
                  <a:lnTo>
                    <a:pt x="234" y="60"/>
                  </a:lnTo>
                  <a:lnTo>
                    <a:pt x="261" y="60"/>
                  </a:lnTo>
                  <a:lnTo>
                    <a:pt x="263" y="87"/>
                  </a:lnTo>
                  <a:lnTo>
                    <a:pt x="250" y="96"/>
                  </a:lnTo>
                  <a:lnTo>
                    <a:pt x="244" y="110"/>
                  </a:lnTo>
                  <a:lnTo>
                    <a:pt x="240" y="110"/>
                  </a:lnTo>
                  <a:lnTo>
                    <a:pt x="229" y="117"/>
                  </a:lnTo>
                  <a:lnTo>
                    <a:pt x="231" y="135"/>
                  </a:lnTo>
                  <a:lnTo>
                    <a:pt x="223" y="142"/>
                  </a:lnTo>
                  <a:lnTo>
                    <a:pt x="229" y="158"/>
                  </a:lnTo>
                  <a:lnTo>
                    <a:pt x="206" y="173"/>
                  </a:lnTo>
                  <a:lnTo>
                    <a:pt x="190" y="169"/>
                  </a:lnTo>
                  <a:lnTo>
                    <a:pt x="171" y="160"/>
                  </a:lnTo>
                  <a:lnTo>
                    <a:pt x="163" y="160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5" y="133"/>
                  </a:lnTo>
                  <a:lnTo>
                    <a:pt x="113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0" y="131"/>
                  </a:lnTo>
                  <a:lnTo>
                    <a:pt x="77" y="121"/>
                  </a:lnTo>
                  <a:lnTo>
                    <a:pt x="75" y="110"/>
                  </a:lnTo>
                  <a:lnTo>
                    <a:pt x="69" y="108"/>
                  </a:lnTo>
                  <a:lnTo>
                    <a:pt x="58" y="110"/>
                  </a:lnTo>
                  <a:lnTo>
                    <a:pt x="46" y="112"/>
                  </a:lnTo>
                  <a:lnTo>
                    <a:pt x="15" y="87"/>
                  </a:lnTo>
                  <a:lnTo>
                    <a:pt x="15" y="75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1006" y="3124"/>
              <a:ext cx="177" cy="156"/>
            </a:xfrm>
            <a:custGeom>
              <a:avLst/>
              <a:gdLst>
                <a:gd name="T0" fmla="*/ 3 w 85"/>
                <a:gd name="T1" fmla="*/ 66 h 75"/>
                <a:gd name="T2" fmla="*/ 5 w 85"/>
                <a:gd name="T3" fmla="*/ 61 h 75"/>
                <a:gd name="T4" fmla="*/ 6 w 85"/>
                <a:gd name="T5" fmla="*/ 54 h 75"/>
                <a:gd name="T6" fmla="*/ 1 w 85"/>
                <a:gd name="T7" fmla="*/ 47 h 75"/>
                <a:gd name="T8" fmla="*/ 5 w 85"/>
                <a:gd name="T9" fmla="*/ 41 h 75"/>
                <a:gd name="T10" fmla="*/ 4 w 85"/>
                <a:gd name="T11" fmla="*/ 34 h 75"/>
                <a:gd name="T12" fmla="*/ 10 w 85"/>
                <a:gd name="T13" fmla="*/ 25 h 75"/>
                <a:gd name="T14" fmla="*/ 10 w 85"/>
                <a:gd name="T15" fmla="*/ 16 h 75"/>
                <a:gd name="T16" fmla="*/ 20 w 85"/>
                <a:gd name="T17" fmla="*/ 12 h 75"/>
                <a:gd name="T18" fmla="*/ 26 w 85"/>
                <a:gd name="T19" fmla="*/ 4 h 75"/>
                <a:gd name="T20" fmla="*/ 29 w 85"/>
                <a:gd name="T21" fmla="*/ 0 h 75"/>
                <a:gd name="T22" fmla="*/ 34 w 85"/>
                <a:gd name="T23" fmla="*/ 0 h 75"/>
                <a:gd name="T24" fmla="*/ 37 w 85"/>
                <a:gd name="T25" fmla="*/ 6 h 75"/>
                <a:gd name="T26" fmla="*/ 44 w 85"/>
                <a:gd name="T27" fmla="*/ 11 h 75"/>
                <a:gd name="T28" fmla="*/ 44 w 85"/>
                <a:gd name="T29" fmla="*/ 17 h 75"/>
                <a:gd name="T30" fmla="*/ 59 w 85"/>
                <a:gd name="T31" fmla="*/ 29 h 75"/>
                <a:gd name="T32" fmla="*/ 65 w 85"/>
                <a:gd name="T33" fmla="*/ 28 h 75"/>
                <a:gd name="T34" fmla="*/ 70 w 85"/>
                <a:gd name="T35" fmla="*/ 27 h 75"/>
                <a:gd name="T36" fmla="*/ 73 w 85"/>
                <a:gd name="T37" fmla="*/ 28 h 75"/>
                <a:gd name="T38" fmla="*/ 74 w 85"/>
                <a:gd name="T39" fmla="*/ 33 h 75"/>
                <a:gd name="T40" fmla="*/ 80 w 85"/>
                <a:gd name="T41" fmla="*/ 38 h 75"/>
                <a:gd name="T42" fmla="*/ 85 w 85"/>
                <a:gd name="T43" fmla="*/ 45 h 75"/>
                <a:gd name="T44" fmla="*/ 84 w 85"/>
                <a:gd name="T45" fmla="*/ 53 h 75"/>
                <a:gd name="T46" fmla="*/ 77 w 85"/>
                <a:gd name="T47" fmla="*/ 55 h 75"/>
                <a:gd name="T48" fmla="*/ 70 w 85"/>
                <a:gd name="T49" fmla="*/ 65 h 75"/>
                <a:gd name="T50" fmla="*/ 62 w 85"/>
                <a:gd name="T51" fmla="*/ 64 h 75"/>
                <a:gd name="T52" fmla="*/ 54 w 85"/>
                <a:gd name="T53" fmla="*/ 69 h 75"/>
                <a:gd name="T54" fmla="*/ 47 w 85"/>
                <a:gd name="T55" fmla="*/ 63 h 75"/>
                <a:gd name="T56" fmla="*/ 42 w 85"/>
                <a:gd name="T57" fmla="*/ 65 h 75"/>
                <a:gd name="T58" fmla="*/ 38 w 85"/>
                <a:gd name="T59" fmla="*/ 57 h 75"/>
                <a:gd name="T60" fmla="*/ 32 w 85"/>
                <a:gd name="T61" fmla="*/ 57 h 75"/>
                <a:gd name="T62" fmla="*/ 29 w 85"/>
                <a:gd name="T63" fmla="*/ 61 h 75"/>
                <a:gd name="T64" fmla="*/ 25 w 85"/>
                <a:gd name="T65" fmla="*/ 62 h 75"/>
                <a:gd name="T66" fmla="*/ 23 w 85"/>
                <a:gd name="T67" fmla="*/ 64 h 75"/>
                <a:gd name="T68" fmla="*/ 23 w 85"/>
                <a:gd name="T69" fmla="*/ 63 h 75"/>
                <a:gd name="T70" fmla="*/ 13 w 85"/>
                <a:gd name="T71" fmla="*/ 67 h 75"/>
                <a:gd name="T72" fmla="*/ 7 w 85"/>
                <a:gd name="T73" fmla="*/ 75 h 75"/>
                <a:gd name="T74" fmla="*/ 5 w 85"/>
                <a:gd name="T75" fmla="*/ 68 h 75"/>
                <a:gd name="T76" fmla="*/ 3 w 85"/>
                <a:gd name="T77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5">
                  <a:moveTo>
                    <a:pt x="3" y="66"/>
                  </a:moveTo>
                  <a:cubicBezTo>
                    <a:pt x="4" y="65"/>
                    <a:pt x="4" y="64"/>
                    <a:pt x="5" y="61"/>
                  </a:cubicBezTo>
                  <a:cubicBezTo>
                    <a:pt x="5" y="56"/>
                    <a:pt x="6" y="57"/>
                    <a:pt x="6" y="54"/>
                  </a:cubicBezTo>
                  <a:cubicBezTo>
                    <a:pt x="6" y="51"/>
                    <a:pt x="2" y="50"/>
                    <a:pt x="1" y="47"/>
                  </a:cubicBezTo>
                  <a:cubicBezTo>
                    <a:pt x="0" y="43"/>
                    <a:pt x="5" y="43"/>
                    <a:pt x="5" y="41"/>
                  </a:cubicBezTo>
                  <a:cubicBezTo>
                    <a:pt x="6" y="39"/>
                    <a:pt x="4" y="36"/>
                    <a:pt x="4" y="34"/>
                  </a:cubicBezTo>
                  <a:cubicBezTo>
                    <a:pt x="3" y="31"/>
                    <a:pt x="8" y="27"/>
                    <a:pt x="10" y="25"/>
                  </a:cubicBezTo>
                  <a:cubicBezTo>
                    <a:pt x="11" y="23"/>
                    <a:pt x="10" y="18"/>
                    <a:pt x="10" y="16"/>
                  </a:cubicBezTo>
                  <a:cubicBezTo>
                    <a:pt x="11" y="13"/>
                    <a:pt x="17" y="13"/>
                    <a:pt x="20" y="12"/>
                  </a:cubicBezTo>
                  <a:cubicBezTo>
                    <a:pt x="24" y="11"/>
                    <a:pt x="21" y="6"/>
                    <a:pt x="26" y="4"/>
                  </a:cubicBezTo>
                  <a:cubicBezTo>
                    <a:pt x="28" y="3"/>
                    <a:pt x="29" y="2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3" y="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931" y="3236"/>
              <a:ext cx="135" cy="132"/>
            </a:xfrm>
            <a:custGeom>
              <a:avLst/>
              <a:gdLst>
                <a:gd name="T0" fmla="*/ 28 w 65"/>
                <a:gd name="T1" fmla="*/ 59 h 63"/>
                <a:gd name="T2" fmla="*/ 29 w 65"/>
                <a:gd name="T3" fmla="*/ 47 h 63"/>
                <a:gd name="T4" fmla="*/ 23 w 65"/>
                <a:gd name="T5" fmla="*/ 40 h 63"/>
                <a:gd name="T6" fmla="*/ 14 w 65"/>
                <a:gd name="T7" fmla="*/ 37 h 63"/>
                <a:gd name="T8" fmla="*/ 11 w 65"/>
                <a:gd name="T9" fmla="*/ 31 h 63"/>
                <a:gd name="T10" fmla="*/ 5 w 65"/>
                <a:gd name="T11" fmla="*/ 31 h 63"/>
                <a:gd name="T12" fmla="*/ 1 w 65"/>
                <a:gd name="T13" fmla="*/ 27 h 63"/>
                <a:gd name="T14" fmla="*/ 5 w 65"/>
                <a:gd name="T15" fmla="*/ 18 h 63"/>
                <a:gd name="T16" fmla="*/ 12 w 65"/>
                <a:gd name="T17" fmla="*/ 7 h 63"/>
                <a:gd name="T18" fmla="*/ 18 w 65"/>
                <a:gd name="T19" fmla="*/ 1 h 63"/>
                <a:gd name="T20" fmla="*/ 23 w 65"/>
                <a:gd name="T21" fmla="*/ 8 h 63"/>
                <a:gd name="T22" fmla="*/ 34 w 65"/>
                <a:gd name="T23" fmla="*/ 13 h 63"/>
                <a:gd name="T24" fmla="*/ 39 w 65"/>
                <a:gd name="T25" fmla="*/ 12 h 63"/>
                <a:gd name="T26" fmla="*/ 41 w 65"/>
                <a:gd name="T27" fmla="*/ 14 h 63"/>
                <a:gd name="T28" fmla="*/ 43 w 65"/>
                <a:gd name="T29" fmla="*/ 21 h 63"/>
                <a:gd name="T30" fmla="*/ 49 w 65"/>
                <a:gd name="T31" fmla="*/ 13 h 63"/>
                <a:gd name="T32" fmla="*/ 59 w 65"/>
                <a:gd name="T33" fmla="*/ 9 h 63"/>
                <a:gd name="T34" fmla="*/ 61 w 65"/>
                <a:gd name="T35" fmla="*/ 10 h 63"/>
                <a:gd name="T36" fmla="*/ 62 w 65"/>
                <a:gd name="T37" fmla="*/ 18 h 63"/>
                <a:gd name="T38" fmla="*/ 63 w 65"/>
                <a:gd name="T39" fmla="*/ 23 h 63"/>
                <a:gd name="T40" fmla="*/ 63 w 65"/>
                <a:gd name="T41" fmla="*/ 29 h 63"/>
                <a:gd name="T42" fmla="*/ 59 w 65"/>
                <a:gd name="T43" fmla="*/ 32 h 63"/>
                <a:gd name="T44" fmla="*/ 60 w 65"/>
                <a:gd name="T45" fmla="*/ 36 h 63"/>
                <a:gd name="T46" fmla="*/ 65 w 65"/>
                <a:gd name="T47" fmla="*/ 41 h 63"/>
                <a:gd name="T48" fmla="*/ 65 w 65"/>
                <a:gd name="T49" fmla="*/ 45 h 63"/>
                <a:gd name="T50" fmla="*/ 62 w 65"/>
                <a:gd name="T51" fmla="*/ 46 h 63"/>
                <a:gd name="T52" fmla="*/ 62 w 65"/>
                <a:gd name="T53" fmla="*/ 51 h 63"/>
                <a:gd name="T54" fmla="*/ 59 w 65"/>
                <a:gd name="T55" fmla="*/ 53 h 63"/>
                <a:gd name="T56" fmla="*/ 56 w 65"/>
                <a:gd name="T57" fmla="*/ 49 h 63"/>
                <a:gd name="T58" fmla="*/ 50 w 65"/>
                <a:gd name="T59" fmla="*/ 51 h 63"/>
                <a:gd name="T60" fmla="*/ 50 w 65"/>
                <a:gd name="T61" fmla="*/ 57 h 63"/>
                <a:gd name="T62" fmla="*/ 44 w 65"/>
                <a:gd name="T63" fmla="*/ 59 h 63"/>
                <a:gd name="T64" fmla="*/ 43 w 65"/>
                <a:gd name="T65" fmla="*/ 63 h 63"/>
                <a:gd name="T66" fmla="*/ 38 w 65"/>
                <a:gd name="T67" fmla="*/ 61 h 63"/>
                <a:gd name="T68" fmla="*/ 32 w 65"/>
                <a:gd name="T69" fmla="*/ 60 h 63"/>
                <a:gd name="T70" fmla="*/ 27 w 65"/>
                <a:gd name="T71" fmla="*/ 60 h 63"/>
                <a:gd name="T72" fmla="*/ 28 w 65"/>
                <a:gd name="T7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63">
                  <a:moveTo>
                    <a:pt x="28" y="59"/>
                  </a:moveTo>
                  <a:cubicBezTo>
                    <a:pt x="30" y="56"/>
                    <a:pt x="30" y="51"/>
                    <a:pt x="29" y="47"/>
                  </a:cubicBezTo>
                  <a:cubicBezTo>
                    <a:pt x="29" y="43"/>
                    <a:pt x="25" y="43"/>
                    <a:pt x="23" y="40"/>
                  </a:cubicBezTo>
                  <a:cubicBezTo>
                    <a:pt x="21" y="37"/>
                    <a:pt x="15" y="40"/>
                    <a:pt x="14" y="37"/>
                  </a:cubicBezTo>
                  <a:cubicBezTo>
                    <a:pt x="14" y="34"/>
                    <a:pt x="12" y="31"/>
                    <a:pt x="11" y="31"/>
                  </a:cubicBezTo>
                  <a:cubicBezTo>
                    <a:pt x="10" y="31"/>
                    <a:pt x="8" y="31"/>
                    <a:pt x="5" y="31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1" y="23"/>
                    <a:pt x="4" y="21"/>
                    <a:pt x="5" y="18"/>
                  </a:cubicBezTo>
                  <a:cubicBezTo>
                    <a:pt x="5" y="15"/>
                    <a:pt x="12" y="14"/>
                    <a:pt x="12" y="7"/>
                  </a:cubicBezTo>
                  <a:cubicBezTo>
                    <a:pt x="12" y="0"/>
                    <a:pt x="15" y="1"/>
                    <a:pt x="18" y="1"/>
                  </a:cubicBezTo>
                  <a:cubicBezTo>
                    <a:pt x="21" y="1"/>
                    <a:pt x="23" y="2"/>
                    <a:pt x="23" y="8"/>
                  </a:cubicBezTo>
                  <a:cubicBezTo>
                    <a:pt x="23" y="14"/>
                    <a:pt x="29" y="13"/>
                    <a:pt x="34" y="13"/>
                  </a:cubicBezTo>
                  <a:cubicBezTo>
                    <a:pt x="36" y="13"/>
                    <a:pt x="38" y="13"/>
                    <a:pt x="3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7" y="60"/>
                    <a:pt x="27" y="60"/>
                    <a:pt x="27" y="60"/>
                  </a:cubicBezTo>
                  <a:lnTo>
                    <a:pt x="28" y="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958" y="3361"/>
              <a:ext cx="138" cy="138"/>
            </a:xfrm>
            <a:custGeom>
              <a:avLst/>
              <a:gdLst>
                <a:gd name="T0" fmla="*/ 4 w 66"/>
                <a:gd name="T1" fmla="*/ 42 h 66"/>
                <a:gd name="T2" fmla="*/ 6 w 66"/>
                <a:gd name="T3" fmla="*/ 40 h 66"/>
                <a:gd name="T4" fmla="*/ 8 w 66"/>
                <a:gd name="T5" fmla="*/ 28 h 66"/>
                <a:gd name="T6" fmla="*/ 2 w 66"/>
                <a:gd name="T7" fmla="*/ 20 h 66"/>
                <a:gd name="T8" fmla="*/ 5 w 66"/>
                <a:gd name="T9" fmla="*/ 8 h 66"/>
                <a:gd name="T10" fmla="*/ 11 w 66"/>
                <a:gd name="T11" fmla="*/ 7 h 66"/>
                <a:gd name="T12" fmla="*/ 14 w 66"/>
                <a:gd name="T13" fmla="*/ 0 h 66"/>
                <a:gd name="T14" fmla="*/ 19 w 66"/>
                <a:gd name="T15" fmla="*/ 0 h 66"/>
                <a:gd name="T16" fmla="*/ 25 w 66"/>
                <a:gd name="T17" fmla="*/ 1 h 66"/>
                <a:gd name="T18" fmla="*/ 30 w 66"/>
                <a:gd name="T19" fmla="*/ 3 h 66"/>
                <a:gd name="T20" fmla="*/ 37 w 66"/>
                <a:gd name="T21" fmla="*/ 7 h 66"/>
                <a:gd name="T22" fmla="*/ 39 w 66"/>
                <a:gd name="T23" fmla="*/ 15 h 66"/>
                <a:gd name="T24" fmla="*/ 43 w 66"/>
                <a:gd name="T25" fmla="*/ 15 h 66"/>
                <a:gd name="T26" fmla="*/ 46 w 66"/>
                <a:gd name="T27" fmla="*/ 22 h 66"/>
                <a:gd name="T28" fmla="*/ 50 w 66"/>
                <a:gd name="T29" fmla="*/ 31 h 66"/>
                <a:gd name="T30" fmla="*/ 51 w 66"/>
                <a:gd name="T31" fmla="*/ 38 h 66"/>
                <a:gd name="T32" fmla="*/ 59 w 66"/>
                <a:gd name="T33" fmla="*/ 43 h 66"/>
                <a:gd name="T34" fmla="*/ 58 w 66"/>
                <a:gd name="T35" fmla="*/ 48 h 66"/>
                <a:gd name="T36" fmla="*/ 66 w 66"/>
                <a:gd name="T37" fmla="*/ 55 h 66"/>
                <a:gd name="T38" fmla="*/ 62 w 66"/>
                <a:gd name="T39" fmla="*/ 57 h 66"/>
                <a:gd name="T40" fmla="*/ 58 w 66"/>
                <a:gd name="T41" fmla="*/ 56 h 66"/>
                <a:gd name="T42" fmla="*/ 55 w 66"/>
                <a:gd name="T43" fmla="*/ 58 h 66"/>
                <a:gd name="T44" fmla="*/ 54 w 66"/>
                <a:gd name="T45" fmla="*/ 64 h 66"/>
                <a:gd name="T46" fmla="*/ 52 w 66"/>
                <a:gd name="T47" fmla="*/ 64 h 66"/>
                <a:gd name="T48" fmla="*/ 51 w 66"/>
                <a:gd name="T49" fmla="*/ 66 h 66"/>
                <a:gd name="T50" fmla="*/ 45 w 66"/>
                <a:gd name="T51" fmla="*/ 57 h 66"/>
                <a:gd name="T52" fmla="*/ 34 w 66"/>
                <a:gd name="T53" fmla="*/ 50 h 66"/>
                <a:gd name="T54" fmla="*/ 24 w 66"/>
                <a:gd name="T55" fmla="*/ 50 h 66"/>
                <a:gd name="T56" fmla="*/ 22 w 66"/>
                <a:gd name="T57" fmla="*/ 44 h 66"/>
                <a:gd name="T58" fmla="*/ 17 w 66"/>
                <a:gd name="T59" fmla="*/ 39 h 66"/>
                <a:gd name="T60" fmla="*/ 16 w 66"/>
                <a:gd name="T61" fmla="*/ 43 h 66"/>
                <a:gd name="T62" fmla="*/ 10 w 66"/>
                <a:gd name="T63" fmla="*/ 43 h 66"/>
                <a:gd name="T64" fmla="*/ 4 w 66"/>
                <a:gd name="T6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66">
                  <a:moveTo>
                    <a:pt x="4" y="42"/>
                  </a:moveTo>
                  <a:cubicBezTo>
                    <a:pt x="5" y="41"/>
                    <a:pt x="6" y="40"/>
                    <a:pt x="6" y="40"/>
                  </a:cubicBezTo>
                  <a:cubicBezTo>
                    <a:pt x="8" y="38"/>
                    <a:pt x="8" y="31"/>
                    <a:pt x="8" y="28"/>
                  </a:cubicBezTo>
                  <a:cubicBezTo>
                    <a:pt x="8" y="25"/>
                    <a:pt x="4" y="22"/>
                    <a:pt x="2" y="20"/>
                  </a:cubicBezTo>
                  <a:cubicBezTo>
                    <a:pt x="0" y="18"/>
                    <a:pt x="3" y="12"/>
                    <a:pt x="5" y="8"/>
                  </a:cubicBezTo>
                  <a:cubicBezTo>
                    <a:pt x="7" y="4"/>
                    <a:pt x="8" y="5"/>
                    <a:pt x="11" y="7"/>
                  </a:cubicBezTo>
                  <a:cubicBezTo>
                    <a:pt x="14" y="9"/>
                    <a:pt x="12" y="3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0" y="43"/>
                    <a:pt x="10" y="43"/>
                    <a:pt x="10" y="43"/>
                  </a:cubicBezTo>
                  <a:lnTo>
                    <a:pt x="4" y="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1152" y="3455"/>
              <a:ext cx="123" cy="136"/>
            </a:xfrm>
            <a:custGeom>
              <a:avLst/>
              <a:gdLst>
                <a:gd name="T0" fmla="*/ 123 w 123"/>
                <a:gd name="T1" fmla="*/ 23 h 136"/>
                <a:gd name="T2" fmla="*/ 121 w 123"/>
                <a:gd name="T3" fmla="*/ 23 h 136"/>
                <a:gd name="T4" fmla="*/ 108 w 123"/>
                <a:gd name="T5" fmla="*/ 36 h 136"/>
                <a:gd name="T6" fmla="*/ 110 w 123"/>
                <a:gd name="T7" fmla="*/ 48 h 136"/>
                <a:gd name="T8" fmla="*/ 106 w 123"/>
                <a:gd name="T9" fmla="*/ 69 h 136"/>
                <a:gd name="T10" fmla="*/ 112 w 123"/>
                <a:gd name="T11" fmla="*/ 79 h 136"/>
                <a:gd name="T12" fmla="*/ 112 w 123"/>
                <a:gd name="T13" fmla="*/ 100 h 136"/>
                <a:gd name="T14" fmla="*/ 96 w 123"/>
                <a:gd name="T15" fmla="*/ 98 h 136"/>
                <a:gd name="T16" fmla="*/ 92 w 123"/>
                <a:gd name="T17" fmla="*/ 109 h 136"/>
                <a:gd name="T18" fmla="*/ 60 w 123"/>
                <a:gd name="T19" fmla="*/ 132 h 136"/>
                <a:gd name="T20" fmla="*/ 46 w 123"/>
                <a:gd name="T21" fmla="*/ 136 h 136"/>
                <a:gd name="T22" fmla="*/ 52 w 123"/>
                <a:gd name="T23" fmla="*/ 134 h 136"/>
                <a:gd name="T24" fmla="*/ 27 w 123"/>
                <a:gd name="T25" fmla="*/ 102 h 136"/>
                <a:gd name="T26" fmla="*/ 6 w 123"/>
                <a:gd name="T27" fmla="*/ 86 h 136"/>
                <a:gd name="T28" fmla="*/ 8 w 123"/>
                <a:gd name="T29" fmla="*/ 79 h 136"/>
                <a:gd name="T30" fmla="*/ 0 w 123"/>
                <a:gd name="T31" fmla="*/ 67 h 136"/>
                <a:gd name="T32" fmla="*/ 21 w 123"/>
                <a:gd name="T33" fmla="*/ 67 h 136"/>
                <a:gd name="T34" fmla="*/ 23 w 123"/>
                <a:gd name="T35" fmla="*/ 54 h 136"/>
                <a:gd name="T36" fmla="*/ 19 w 123"/>
                <a:gd name="T37" fmla="*/ 50 h 136"/>
                <a:gd name="T38" fmla="*/ 19 w 123"/>
                <a:gd name="T39" fmla="*/ 34 h 136"/>
                <a:gd name="T40" fmla="*/ 14 w 123"/>
                <a:gd name="T41" fmla="*/ 27 h 136"/>
                <a:gd name="T42" fmla="*/ 27 w 123"/>
                <a:gd name="T43" fmla="*/ 19 h 136"/>
                <a:gd name="T44" fmla="*/ 48 w 123"/>
                <a:gd name="T45" fmla="*/ 0 h 136"/>
                <a:gd name="T46" fmla="*/ 69 w 123"/>
                <a:gd name="T47" fmla="*/ 2 h 136"/>
                <a:gd name="T48" fmla="*/ 79 w 123"/>
                <a:gd name="T49" fmla="*/ 13 h 136"/>
                <a:gd name="T50" fmla="*/ 92 w 123"/>
                <a:gd name="T51" fmla="*/ 15 h 136"/>
                <a:gd name="T52" fmla="*/ 98 w 123"/>
                <a:gd name="T53" fmla="*/ 7 h 136"/>
                <a:gd name="T54" fmla="*/ 104 w 123"/>
                <a:gd name="T55" fmla="*/ 13 h 136"/>
                <a:gd name="T56" fmla="*/ 119 w 123"/>
                <a:gd name="T57" fmla="*/ 15 h 136"/>
                <a:gd name="T58" fmla="*/ 123 w 123"/>
                <a:gd name="T5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36">
                  <a:moveTo>
                    <a:pt x="123" y="23"/>
                  </a:moveTo>
                  <a:lnTo>
                    <a:pt x="121" y="23"/>
                  </a:lnTo>
                  <a:lnTo>
                    <a:pt x="108" y="36"/>
                  </a:lnTo>
                  <a:lnTo>
                    <a:pt x="110" y="48"/>
                  </a:lnTo>
                  <a:lnTo>
                    <a:pt x="106" y="69"/>
                  </a:lnTo>
                  <a:lnTo>
                    <a:pt x="112" y="79"/>
                  </a:lnTo>
                  <a:lnTo>
                    <a:pt x="112" y="100"/>
                  </a:lnTo>
                  <a:lnTo>
                    <a:pt x="96" y="98"/>
                  </a:lnTo>
                  <a:lnTo>
                    <a:pt x="92" y="109"/>
                  </a:lnTo>
                  <a:lnTo>
                    <a:pt x="60" y="13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27" y="102"/>
                  </a:lnTo>
                  <a:lnTo>
                    <a:pt x="6" y="86"/>
                  </a:lnTo>
                  <a:lnTo>
                    <a:pt x="8" y="79"/>
                  </a:lnTo>
                  <a:lnTo>
                    <a:pt x="0" y="67"/>
                  </a:lnTo>
                  <a:lnTo>
                    <a:pt x="21" y="67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9" y="34"/>
                  </a:lnTo>
                  <a:lnTo>
                    <a:pt x="14" y="27"/>
                  </a:lnTo>
                  <a:lnTo>
                    <a:pt x="27" y="19"/>
                  </a:lnTo>
                  <a:lnTo>
                    <a:pt x="48" y="0"/>
                  </a:lnTo>
                  <a:lnTo>
                    <a:pt x="69" y="2"/>
                  </a:lnTo>
                  <a:lnTo>
                    <a:pt x="79" y="13"/>
                  </a:lnTo>
                  <a:lnTo>
                    <a:pt x="92" y="15"/>
                  </a:lnTo>
                  <a:lnTo>
                    <a:pt x="98" y="7"/>
                  </a:lnTo>
                  <a:lnTo>
                    <a:pt x="104" y="13"/>
                  </a:lnTo>
                  <a:lnTo>
                    <a:pt x="119" y="15"/>
                  </a:lnTo>
                  <a:lnTo>
                    <a:pt x="123" y="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960" y="3443"/>
              <a:ext cx="109" cy="146"/>
            </a:xfrm>
            <a:custGeom>
              <a:avLst/>
              <a:gdLst>
                <a:gd name="T0" fmla="*/ 36 w 52"/>
                <a:gd name="T1" fmla="*/ 70 h 70"/>
                <a:gd name="T2" fmla="*/ 31 w 52"/>
                <a:gd name="T3" fmla="*/ 64 h 70"/>
                <a:gd name="T4" fmla="*/ 29 w 52"/>
                <a:gd name="T5" fmla="*/ 56 h 70"/>
                <a:gd name="T6" fmla="*/ 22 w 52"/>
                <a:gd name="T7" fmla="*/ 53 h 70"/>
                <a:gd name="T8" fmla="*/ 20 w 52"/>
                <a:gd name="T9" fmla="*/ 46 h 70"/>
                <a:gd name="T10" fmla="*/ 24 w 52"/>
                <a:gd name="T11" fmla="*/ 36 h 70"/>
                <a:gd name="T12" fmla="*/ 14 w 52"/>
                <a:gd name="T13" fmla="*/ 31 h 70"/>
                <a:gd name="T14" fmla="*/ 6 w 52"/>
                <a:gd name="T15" fmla="*/ 23 h 70"/>
                <a:gd name="T16" fmla="*/ 3 w 52"/>
                <a:gd name="T17" fmla="*/ 14 h 70"/>
                <a:gd name="T18" fmla="*/ 0 w 52"/>
                <a:gd name="T19" fmla="*/ 8 h 70"/>
                <a:gd name="T20" fmla="*/ 3 w 52"/>
                <a:gd name="T21" fmla="*/ 3 h 70"/>
                <a:gd name="T22" fmla="*/ 9 w 52"/>
                <a:gd name="T23" fmla="*/ 4 h 70"/>
                <a:gd name="T24" fmla="*/ 15 w 52"/>
                <a:gd name="T25" fmla="*/ 4 h 70"/>
                <a:gd name="T26" fmla="*/ 16 w 52"/>
                <a:gd name="T27" fmla="*/ 0 h 70"/>
                <a:gd name="T28" fmla="*/ 21 w 52"/>
                <a:gd name="T29" fmla="*/ 5 h 70"/>
                <a:gd name="T30" fmla="*/ 23 w 52"/>
                <a:gd name="T31" fmla="*/ 11 h 70"/>
                <a:gd name="T32" fmla="*/ 33 w 52"/>
                <a:gd name="T33" fmla="*/ 11 h 70"/>
                <a:gd name="T34" fmla="*/ 44 w 52"/>
                <a:gd name="T35" fmla="*/ 18 h 70"/>
                <a:gd name="T36" fmla="*/ 50 w 52"/>
                <a:gd name="T37" fmla="*/ 27 h 70"/>
                <a:gd name="T38" fmla="*/ 50 w 52"/>
                <a:gd name="T39" fmla="*/ 31 h 70"/>
                <a:gd name="T40" fmla="*/ 49 w 52"/>
                <a:gd name="T41" fmla="*/ 36 h 70"/>
                <a:gd name="T42" fmla="*/ 52 w 52"/>
                <a:gd name="T43" fmla="*/ 41 h 70"/>
                <a:gd name="T44" fmla="*/ 46 w 52"/>
                <a:gd name="T45" fmla="*/ 44 h 70"/>
                <a:gd name="T46" fmla="*/ 47 w 52"/>
                <a:gd name="T47" fmla="*/ 55 h 70"/>
                <a:gd name="T48" fmla="*/ 42 w 52"/>
                <a:gd name="T49" fmla="*/ 58 h 70"/>
                <a:gd name="T50" fmla="*/ 42 w 52"/>
                <a:gd name="T51" fmla="*/ 62 h 70"/>
                <a:gd name="T52" fmla="*/ 40 w 52"/>
                <a:gd name="T53" fmla="*/ 63 h 70"/>
                <a:gd name="T54" fmla="*/ 40 w 52"/>
                <a:gd name="T55" fmla="*/ 67 h 70"/>
                <a:gd name="T56" fmla="*/ 36 w 52"/>
                <a:gd name="T5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70">
                  <a:moveTo>
                    <a:pt x="36" y="70"/>
                  </a:moveTo>
                  <a:cubicBezTo>
                    <a:pt x="34" y="69"/>
                    <a:pt x="32" y="67"/>
                    <a:pt x="31" y="64"/>
                  </a:cubicBezTo>
                  <a:cubicBezTo>
                    <a:pt x="30" y="60"/>
                    <a:pt x="29" y="60"/>
                    <a:pt x="29" y="56"/>
                  </a:cubicBezTo>
                  <a:cubicBezTo>
                    <a:pt x="29" y="53"/>
                    <a:pt x="25" y="55"/>
                    <a:pt x="22" y="53"/>
                  </a:cubicBezTo>
                  <a:cubicBezTo>
                    <a:pt x="19" y="50"/>
                    <a:pt x="20" y="49"/>
                    <a:pt x="20" y="46"/>
                  </a:cubicBezTo>
                  <a:cubicBezTo>
                    <a:pt x="20" y="43"/>
                    <a:pt x="23" y="41"/>
                    <a:pt x="24" y="36"/>
                  </a:cubicBezTo>
                  <a:cubicBezTo>
                    <a:pt x="24" y="32"/>
                    <a:pt x="18" y="33"/>
                    <a:pt x="14" y="31"/>
                  </a:cubicBezTo>
                  <a:cubicBezTo>
                    <a:pt x="10" y="29"/>
                    <a:pt x="6" y="27"/>
                    <a:pt x="6" y="23"/>
                  </a:cubicBezTo>
                  <a:cubicBezTo>
                    <a:pt x="6" y="19"/>
                    <a:pt x="6" y="14"/>
                    <a:pt x="3" y="14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6"/>
                    <a:pt x="2" y="4"/>
                    <a:pt x="3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7"/>
                    <a:pt x="40" y="67"/>
                    <a:pt x="40" y="67"/>
                  </a:cubicBezTo>
                  <a:lnTo>
                    <a:pt x="36" y="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1035" y="3474"/>
              <a:ext cx="169" cy="169"/>
            </a:xfrm>
            <a:custGeom>
              <a:avLst/>
              <a:gdLst>
                <a:gd name="T0" fmla="*/ 7 w 81"/>
                <a:gd name="T1" fmla="*/ 72 h 81"/>
                <a:gd name="T2" fmla="*/ 4 w 81"/>
                <a:gd name="T3" fmla="*/ 65 h 81"/>
                <a:gd name="T4" fmla="*/ 0 w 81"/>
                <a:gd name="T5" fmla="*/ 55 h 81"/>
                <a:gd name="T6" fmla="*/ 0 w 81"/>
                <a:gd name="T7" fmla="*/ 55 h 81"/>
                <a:gd name="T8" fmla="*/ 4 w 81"/>
                <a:gd name="T9" fmla="*/ 52 h 81"/>
                <a:gd name="T10" fmla="*/ 4 w 81"/>
                <a:gd name="T11" fmla="*/ 48 h 81"/>
                <a:gd name="T12" fmla="*/ 6 w 81"/>
                <a:gd name="T13" fmla="*/ 47 h 81"/>
                <a:gd name="T14" fmla="*/ 6 w 81"/>
                <a:gd name="T15" fmla="*/ 43 h 81"/>
                <a:gd name="T16" fmla="*/ 11 w 81"/>
                <a:gd name="T17" fmla="*/ 40 h 81"/>
                <a:gd name="T18" fmla="*/ 10 w 81"/>
                <a:gd name="T19" fmla="*/ 29 h 81"/>
                <a:gd name="T20" fmla="*/ 16 w 81"/>
                <a:gd name="T21" fmla="*/ 26 h 81"/>
                <a:gd name="T22" fmla="*/ 13 w 81"/>
                <a:gd name="T23" fmla="*/ 21 h 81"/>
                <a:gd name="T24" fmla="*/ 14 w 81"/>
                <a:gd name="T25" fmla="*/ 16 h 81"/>
                <a:gd name="T26" fmla="*/ 15 w 81"/>
                <a:gd name="T27" fmla="*/ 10 h 81"/>
                <a:gd name="T28" fmla="*/ 17 w 81"/>
                <a:gd name="T29" fmla="*/ 10 h 81"/>
                <a:gd name="T30" fmla="*/ 18 w 81"/>
                <a:gd name="T31" fmla="*/ 4 h 81"/>
                <a:gd name="T32" fmla="*/ 21 w 81"/>
                <a:gd name="T33" fmla="*/ 2 h 81"/>
                <a:gd name="T34" fmla="*/ 25 w 81"/>
                <a:gd name="T35" fmla="*/ 3 h 81"/>
                <a:gd name="T36" fmla="*/ 29 w 81"/>
                <a:gd name="T37" fmla="*/ 1 h 81"/>
                <a:gd name="T38" fmla="*/ 35 w 81"/>
                <a:gd name="T39" fmla="*/ 0 h 81"/>
                <a:gd name="T40" fmla="*/ 38 w 81"/>
                <a:gd name="T41" fmla="*/ 6 h 81"/>
                <a:gd name="T42" fmla="*/ 45 w 81"/>
                <a:gd name="T43" fmla="*/ 8 h 81"/>
                <a:gd name="T44" fmla="*/ 44 w 81"/>
                <a:gd name="T45" fmla="*/ 15 h 81"/>
                <a:gd name="T46" fmla="*/ 47 w 81"/>
                <a:gd name="T47" fmla="*/ 16 h 81"/>
                <a:gd name="T48" fmla="*/ 53 w 81"/>
                <a:gd name="T49" fmla="*/ 18 h 81"/>
                <a:gd name="T50" fmla="*/ 60 w 81"/>
                <a:gd name="T51" fmla="*/ 29 h 81"/>
                <a:gd name="T52" fmla="*/ 59 w 81"/>
                <a:gd name="T53" fmla="*/ 32 h 81"/>
                <a:gd name="T54" fmla="*/ 69 w 81"/>
                <a:gd name="T55" fmla="*/ 40 h 81"/>
                <a:gd name="T56" fmla="*/ 81 w 81"/>
                <a:gd name="T57" fmla="*/ 55 h 81"/>
                <a:gd name="T58" fmla="*/ 78 w 81"/>
                <a:gd name="T59" fmla="*/ 56 h 81"/>
                <a:gd name="T60" fmla="*/ 81 w 81"/>
                <a:gd name="T61" fmla="*/ 62 h 81"/>
                <a:gd name="T62" fmla="*/ 78 w 81"/>
                <a:gd name="T63" fmla="*/ 65 h 81"/>
                <a:gd name="T64" fmla="*/ 72 w 81"/>
                <a:gd name="T65" fmla="*/ 64 h 81"/>
                <a:gd name="T66" fmla="*/ 67 w 81"/>
                <a:gd name="T67" fmla="*/ 61 h 81"/>
                <a:gd name="T68" fmla="*/ 61 w 81"/>
                <a:gd name="T69" fmla="*/ 58 h 81"/>
                <a:gd name="T70" fmla="*/ 56 w 81"/>
                <a:gd name="T71" fmla="*/ 61 h 81"/>
                <a:gd name="T72" fmla="*/ 45 w 81"/>
                <a:gd name="T73" fmla="*/ 61 h 81"/>
                <a:gd name="T74" fmla="*/ 45 w 81"/>
                <a:gd name="T75" fmla="*/ 66 h 81"/>
                <a:gd name="T76" fmla="*/ 36 w 81"/>
                <a:gd name="T77" fmla="*/ 77 h 81"/>
                <a:gd name="T78" fmla="*/ 27 w 81"/>
                <a:gd name="T79" fmla="*/ 77 h 81"/>
                <a:gd name="T80" fmla="*/ 25 w 81"/>
                <a:gd name="T81" fmla="*/ 79 h 81"/>
                <a:gd name="T82" fmla="*/ 20 w 81"/>
                <a:gd name="T83" fmla="*/ 81 h 81"/>
                <a:gd name="T84" fmla="*/ 17 w 81"/>
                <a:gd name="T85" fmla="*/ 77 h 81"/>
                <a:gd name="T86" fmla="*/ 11 w 81"/>
                <a:gd name="T87" fmla="*/ 76 h 81"/>
                <a:gd name="T88" fmla="*/ 10 w 81"/>
                <a:gd name="T89" fmla="*/ 71 h 81"/>
                <a:gd name="T90" fmla="*/ 7 w 81"/>
                <a:gd name="T91" fmla="*/ 7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81">
                  <a:moveTo>
                    <a:pt x="7" y="72"/>
                  </a:moveTo>
                  <a:cubicBezTo>
                    <a:pt x="6" y="69"/>
                    <a:pt x="3" y="68"/>
                    <a:pt x="4" y="65"/>
                  </a:cubicBezTo>
                  <a:cubicBezTo>
                    <a:pt x="4" y="62"/>
                    <a:pt x="1" y="5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2" y="64"/>
                    <a:pt x="72" y="64"/>
                  </a:cubicBezTo>
                  <a:cubicBezTo>
                    <a:pt x="71" y="64"/>
                    <a:pt x="67" y="63"/>
                    <a:pt x="67" y="61"/>
                  </a:cubicBezTo>
                  <a:cubicBezTo>
                    <a:pt x="67" y="58"/>
                    <a:pt x="63" y="58"/>
                    <a:pt x="61" y="58"/>
                  </a:cubicBezTo>
                  <a:cubicBezTo>
                    <a:pt x="58" y="58"/>
                    <a:pt x="56" y="61"/>
                    <a:pt x="5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4"/>
                    <a:pt x="45" y="66"/>
                  </a:cubicBezTo>
                  <a:cubicBezTo>
                    <a:pt x="46" y="69"/>
                    <a:pt x="36" y="77"/>
                    <a:pt x="3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5" y="78"/>
                    <a:pt x="25" y="79"/>
                  </a:cubicBezTo>
                  <a:cubicBezTo>
                    <a:pt x="25" y="81"/>
                    <a:pt x="22" y="81"/>
                    <a:pt x="20" y="81"/>
                  </a:cubicBezTo>
                  <a:cubicBezTo>
                    <a:pt x="19" y="81"/>
                    <a:pt x="17" y="77"/>
                    <a:pt x="17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1"/>
                    <a:pt x="10" y="71"/>
                    <a:pt x="10" y="71"/>
                  </a:cubicBezTo>
                  <a:lnTo>
                    <a:pt x="7" y="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1175" y="3364"/>
              <a:ext cx="154" cy="114"/>
            </a:xfrm>
            <a:custGeom>
              <a:avLst/>
              <a:gdLst>
                <a:gd name="T0" fmla="*/ 146 w 154"/>
                <a:gd name="T1" fmla="*/ 39 h 114"/>
                <a:gd name="T2" fmla="*/ 144 w 154"/>
                <a:gd name="T3" fmla="*/ 41 h 114"/>
                <a:gd name="T4" fmla="*/ 142 w 154"/>
                <a:gd name="T5" fmla="*/ 56 h 114"/>
                <a:gd name="T6" fmla="*/ 154 w 154"/>
                <a:gd name="T7" fmla="*/ 68 h 114"/>
                <a:gd name="T8" fmla="*/ 154 w 154"/>
                <a:gd name="T9" fmla="*/ 85 h 114"/>
                <a:gd name="T10" fmla="*/ 137 w 154"/>
                <a:gd name="T11" fmla="*/ 87 h 114"/>
                <a:gd name="T12" fmla="*/ 129 w 154"/>
                <a:gd name="T13" fmla="*/ 100 h 114"/>
                <a:gd name="T14" fmla="*/ 121 w 154"/>
                <a:gd name="T15" fmla="*/ 100 h 114"/>
                <a:gd name="T16" fmla="*/ 121 w 154"/>
                <a:gd name="T17" fmla="*/ 106 h 114"/>
                <a:gd name="T18" fmla="*/ 110 w 154"/>
                <a:gd name="T19" fmla="*/ 114 h 114"/>
                <a:gd name="T20" fmla="*/ 100 w 154"/>
                <a:gd name="T21" fmla="*/ 114 h 114"/>
                <a:gd name="T22" fmla="*/ 96 w 154"/>
                <a:gd name="T23" fmla="*/ 106 h 114"/>
                <a:gd name="T24" fmla="*/ 81 w 154"/>
                <a:gd name="T25" fmla="*/ 104 h 114"/>
                <a:gd name="T26" fmla="*/ 75 w 154"/>
                <a:gd name="T27" fmla="*/ 98 h 114"/>
                <a:gd name="T28" fmla="*/ 69 w 154"/>
                <a:gd name="T29" fmla="*/ 106 h 114"/>
                <a:gd name="T30" fmla="*/ 56 w 154"/>
                <a:gd name="T31" fmla="*/ 104 h 114"/>
                <a:gd name="T32" fmla="*/ 46 w 154"/>
                <a:gd name="T33" fmla="*/ 93 h 114"/>
                <a:gd name="T34" fmla="*/ 29 w 154"/>
                <a:gd name="T35" fmla="*/ 91 h 114"/>
                <a:gd name="T36" fmla="*/ 27 w 154"/>
                <a:gd name="T37" fmla="*/ 73 h 114"/>
                <a:gd name="T38" fmla="*/ 16 w 154"/>
                <a:gd name="T39" fmla="*/ 62 h 114"/>
                <a:gd name="T40" fmla="*/ 6 w 154"/>
                <a:gd name="T41" fmla="*/ 68 h 114"/>
                <a:gd name="T42" fmla="*/ 4 w 154"/>
                <a:gd name="T43" fmla="*/ 60 h 114"/>
                <a:gd name="T44" fmla="*/ 4 w 154"/>
                <a:gd name="T45" fmla="*/ 50 h 114"/>
                <a:gd name="T46" fmla="*/ 0 w 154"/>
                <a:gd name="T47" fmla="*/ 48 h 114"/>
                <a:gd name="T48" fmla="*/ 4 w 154"/>
                <a:gd name="T49" fmla="*/ 41 h 114"/>
                <a:gd name="T50" fmla="*/ 19 w 154"/>
                <a:gd name="T51" fmla="*/ 31 h 114"/>
                <a:gd name="T52" fmla="*/ 19 w 154"/>
                <a:gd name="T53" fmla="*/ 18 h 114"/>
                <a:gd name="T54" fmla="*/ 33 w 154"/>
                <a:gd name="T55" fmla="*/ 10 h 114"/>
                <a:gd name="T56" fmla="*/ 37 w 154"/>
                <a:gd name="T57" fmla="*/ 2 h 114"/>
                <a:gd name="T58" fmla="*/ 46 w 154"/>
                <a:gd name="T59" fmla="*/ 2 h 114"/>
                <a:gd name="T60" fmla="*/ 50 w 154"/>
                <a:gd name="T61" fmla="*/ 6 h 114"/>
                <a:gd name="T62" fmla="*/ 64 w 154"/>
                <a:gd name="T63" fmla="*/ 0 h 114"/>
                <a:gd name="T64" fmla="*/ 79 w 154"/>
                <a:gd name="T65" fmla="*/ 6 h 114"/>
                <a:gd name="T66" fmla="*/ 91 w 154"/>
                <a:gd name="T67" fmla="*/ 0 h 114"/>
                <a:gd name="T68" fmla="*/ 108 w 154"/>
                <a:gd name="T69" fmla="*/ 0 h 114"/>
                <a:gd name="T70" fmla="*/ 114 w 154"/>
                <a:gd name="T71" fmla="*/ 10 h 114"/>
                <a:gd name="T72" fmla="*/ 123 w 154"/>
                <a:gd name="T73" fmla="*/ 16 h 114"/>
                <a:gd name="T74" fmla="*/ 125 w 154"/>
                <a:gd name="T75" fmla="*/ 25 h 114"/>
                <a:gd name="T76" fmla="*/ 137 w 154"/>
                <a:gd name="T77" fmla="*/ 35 h 114"/>
                <a:gd name="T78" fmla="*/ 146 w 154"/>
                <a:gd name="T79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" h="114">
                  <a:moveTo>
                    <a:pt x="146" y="39"/>
                  </a:moveTo>
                  <a:lnTo>
                    <a:pt x="144" y="41"/>
                  </a:lnTo>
                  <a:lnTo>
                    <a:pt x="142" y="56"/>
                  </a:lnTo>
                  <a:lnTo>
                    <a:pt x="154" y="68"/>
                  </a:lnTo>
                  <a:lnTo>
                    <a:pt x="154" y="85"/>
                  </a:lnTo>
                  <a:lnTo>
                    <a:pt x="137" y="87"/>
                  </a:lnTo>
                  <a:lnTo>
                    <a:pt x="129" y="100"/>
                  </a:lnTo>
                  <a:lnTo>
                    <a:pt x="121" y="100"/>
                  </a:lnTo>
                  <a:lnTo>
                    <a:pt x="121" y="106"/>
                  </a:lnTo>
                  <a:lnTo>
                    <a:pt x="110" y="114"/>
                  </a:lnTo>
                  <a:lnTo>
                    <a:pt x="100" y="114"/>
                  </a:lnTo>
                  <a:lnTo>
                    <a:pt x="96" y="106"/>
                  </a:lnTo>
                  <a:lnTo>
                    <a:pt x="81" y="104"/>
                  </a:lnTo>
                  <a:lnTo>
                    <a:pt x="75" y="98"/>
                  </a:lnTo>
                  <a:lnTo>
                    <a:pt x="69" y="106"/>
                  </a:lnTo>
                  <a:lnTo>
                    <a:pt x="56" y="104"/>
                  </a:lnTo>
                  <a:lnTo>
                    <a:pt x="46" y="93"/>
                  </a:lnTo>
                  <a:lnTo>
                    <a:pt x="29" y="91"/>
                  </a:lnTo>
                  <a:lnTo>
                    <a:pt x="27" y="73"/>
                  </a:lnTo>
                  <a:lnTo>
                    <a:pt x="16" y="62"/>
                  </a:lnTo>
                  <a:lnTo>
                    <a:pt x="6" y="68"/>
                  </a:lnTo>
                  <a:lnTo>
                    <a:pt x="4" y="60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9" y="31"/>
                  </a:lnTo>
                  <a:lnTo>
                    <a:pt x="19" y="18"/>
                  </a:lnTo>
                  <a:lnTo>
                    <a:pt x="33" y="1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79" y="6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14" y="10"/>
                  </a:lnTo>
                  <a:lnTo>
                    <a:pt x="123" y="16"/>
                  </a:lnTo>
                  <a:lnTo>
                    <a:pt x="125" y="25"/>
                  </a:lnTo>
                  <a:lnTo>
                    <a:pt x="137" y="35"/>
                  </a:lnTo>
                  <a:lnTo>
                    <a:pt x="146" y="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1079" y="3412"/>
              <a:ext cx="125" cy="110"/>
            </a:xfrm>
            <a:custGeom>
              <a:avLst/>
              <a:gdLst>
                <a:gd name="T0" fmla="*/ 2 w 125"/>
                <a:gd name="T1" fmla="*/ 39 h 110"/>
                <a:gd name="T2" fmla="*/ 21 w 125"/>
                <a:gd name="T3" fmla="*/ 33 h 110"/>
                <a:gd name="T4" fmla="*/ 25 w 125"/>
                <a:gd name="T5" fmla="*/ 29 h 110"/>
                <a:gd name="T6" fmla="*/ 21 w 125"/>
                <a:gd name="T7" fmla="*/ 22 h 110"/>
                <a:gd name="T8" fmla="*/ 31 w 125"/>
                <a:gd name="T9" fmla="*/ 14 h 110"/>
                <a:gd name="T10" fmla="*/ 37 w 125"/>
                <a:gd name="T11" fmla="*/ 2 h 110"/>
                <a:gd name="T12" fmla="*/ 52 w 125"/>
                <a:gd name="T13" fmla="*/ 0 h 110"/>
                <a:gd name="T14" fmla="*/ 60 w 125"/>
                <a:gd name="T15" fmla="*/ 14 h 110"/>
                <a:gd name="T16" fmla="*/ 71 w 125"/>
                <a:gd name="T17" fmla="*/ 14 h 110"/>
                <a:gd name="T18" fmla="*/ 75 w 125"/>
                <a:gd name="T19" fmla="*/ 4 h 110"/>
                <a:gd name="T20" fmla="*/ 87 w 125"/>
                <a:gd name="T21" fmla="*/ 4 h 110"/>
                <a:gd name="T22" fmla="*/ 94 w 125"/>
                <a:gd name="T23" fmla="*/ 0 h 110"/>
                <a:gd name="T24" fmla="*/ 100 w 125"/>
                <a:gd name="T25" fmla="*/ 2 h 110"/>
                <a:gd name="T26" fmla="*/ 100 w 125"/>
                <a:gd name="T27" fmla="*/ 12 h 110"/>
                <a:gd name="T28" fmla="*/ 102 w 125"/>
                <a:gd name="T29" fmla="*/ 20 h 110"/>
                <a:gd name="T30" fmla="*/ 112 w 125"/>
                <a:gd name="T31" fmla="*/ 14 h 110"/>
                <a:gd name="T32" fmla="*/ 123 w 125"/>
                <a:gd name="T33" fmla="*/ 25 h 110"/>
                <a:gd name="T34" fmla="*/ 125 w 125"/>
                <a:gd name="T35" fmla="*/ 43 h 110"/>
                <a:gd name="T36" fmla="*/ 121 w 125"/>
                <a:gd name="T37" fmla="*/ 43 h 110"/>
                <a:gd name="T38" fmla="*/ 100 w 125"/>
                <a:gd name="T39" fmla="*/ 62 h 110"/>
                <a:gd name="T40" fmla="*/ 87 w 125"/>
                <a:gd name="T41" fmla="*/ 70 h 110"/>
                <a:gd name="T42" fmla="*/ 92 w 125"/>
                <a:gd name="T43" fmla="*/ 77 h 110"/>
                <a:gd name="T44" fmla="*/ 92 w 125"/>
                <a:gd name="T45" fmla="*/ 93 h 110"/>
                <a:gd name="T46" fmla="*/ 96 w 125"/>
                <a:gd name="T47" fmla="*/ 97 h 110"/>
                <a:gd name="T48" fmla="*/ 94 w 125"/>
                <a:gd name="T49" fmla="*/ 110 h 110"/>
                <a:gd name="T50" fmla="*/ 73 w 125"/>
                <a:gd name="T51" fmla="*/ 110 h 110"/>
                <a:gd name="T52" fmla="*/ 67 w 125"/>
                <a:gd name="T53" fmla="*/ 100 h 110"/>
                <a:gd name="T54" fmla="*/ 54 w 125"/>
                <a:gd name="T55" fmla="*/ 95 h 110"/>
                <a:gd name="T56" fmla="*/ 48 w 125"/>
                <a:gd name="T57" fmla="*/ 93 h 110"/>
                <a:gd name="T58" fmla="*/ 50 w 125"/>
                <a:gd name="T59" fmla="*/ 79 h 110"/>
                <a:gd name="T60" fmla="*/ 35 w 125"/>
                <a:gd name="T61" fmla="*/ 75 h 110"/>
                <a:gd name="T62" fmla="*/ 29 w 125"/>
                <a:gd name="T63" fmla="*/ 62 h 110"/>
                <a:gd name="T64" fmla="*/ 17 w 125"/>
                <a:gd name="T65" fmla="*/ 64 h 110"/>
                <a:gd name="T66" fmla="*/ 17 w 125"/>
                <a:gd name="T67" fmla="*/ 64 h 110"/>
                <a:gd name="T68" fmla="*/ 0 w 125"/>
                <a:gd name="T69" fmla="*/ 50 h 110"/>
                <a:gd name="T70" fmla="*/ 2 w 125"/>
                <a:gd name="T7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0">
                  <a:moveTo>
                    <a:pt x="2" y="39"/>
                  </a:moveTo>
                  <a:lnTo>
                    <a:pt x="21" y="33"/>
                  </a:lnTo>
                  <a:lnTo>
                    <a:pt x="25" y="29"/>
                  </a:lnTo>
                  <a:lnTo>
                    <a:pt x="21" y="22"/>
                  </a:lnTo>
                  <a:lnTo>
                    <a:pt x="31" y="14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60" y="14"/>
                  </a:lnTo>
                  <a:lnTo>
                    <a:pt x="71" y="14"/>
                  </a:lnTo>
                  <a:lnTo>
                    <a:pt x="75" y="4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0" y="12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23" y="25"/>
                  </a:lnTo>
                  <a:lnTo>
                    <a:pt x="125" y="43"/>
                  </a:lnTo>
                  <a:lnTo>
                    <a:pt x="121" y="43"/>
                  </a:lnTo>
                  <a:lnTo>
                    <a:pt x="100" y="62"/>
                  </a:lnTo>
                  <a:lnTo>
                    <a:pt x="87" y="70"/>
                  </a:lnTo>
                  <a:lnTo>
                    <a:pt x="92" y="77"/>
                  </a:lnTo>
                  <a:lnTo>
                    <a:pt x="92" y="93"/>
                  </a:lnTo>
                  <a:lnTo>
                    <a:pt x="96" y="97"/>
                  </a:lnTo>
                  <a:lnTo>
                    <a:pt x="94" y="110"/>
                  </a:lnTo>
                  <a:lnTo>
                    <a:pt x="73" y="110"/>
                  </a:lnTo>
                  <a:lnTo>
                    <a:pt x="67" y="100"/>
                  </a:lnTo>
                  <a:lnTo>
                    <a:pt x="54" y="95"/>
                  </a:lnTo>
                  <a:lnTo>
                    <a:pt x="48" y="93"/>
                  </a:lnTo>
                  <a:lnTo>
                    <a:pt x="50" y="79"/>
                  </a:lnTo>
                  <a:lnTo>
                    <a:pt x="35" y="75"/>
                  </a:lnTo>
                  <a:lnTo>
                    <a:pt x="29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0" y="50"/>
                  </a:lnTo>
                  <a:lnTo>
                    <a:pt x="2" y="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1021" y="3330"/>
              <a:ext cx="108" cy="121"/>
            </a:xfrm>
            <a:custGeom>
              <a:avLst/>
              <a:gdLst>
                <a:gd name="T0" fmla="*/ 0 w 108"/>
                <a:gd name="T1" fmla="*/ 38 h 121"/>
                <a:gd name="T2" fmla="*/ 2 w 108"/>
                <a:gd name="T3" fmla="*/ 29 h 121"/>
                <a:gd name="T4" fmla="*/ 14 w 108"/>
                <a:gd name="T5" fmla="*/ 25 h 121"/>
                <a:gd name="T6" fmla="*/ 14 w 108"/>
                <a:gd name="T7" fmla="*/ 13 h 121"/>
                <a:gd name="T8" fmla="*/ 27 w 108"/>
                <a:gd name="T9" fmla="*/ 9 h 121"/>
                <a:gd name="T10" fmla="*/ 33 w 108"/>
                <a:gd name="T11" fmla="*/ 17 h 121"/>
                <a:gd name="T12" fmla="*/ 39 w 108"/>
                <a:gd name="T13" fmla="*/ 13 h 121"/>
                <a:gd name="T14" fmla="*/ 39 w 108"/>
                <a:gd name="T15" fmla="*/ 2 h 121"/>
                <a:gd name="T16" fmla="*/ 45 w 108"/>
                <a:gd name="T17" fmla="*/ 0 h 121"/>
                <a:gd name="T18" fmla="*/ 60 w 108"/>
                <a:gd name="T19" fmla="*/ 6 h 121"/>
                <a:gd name="T20" fmla="*/ 75 w 108"/>
                <a:gd name="T21" fmla="*/ 6 h 121"/>
                <a:gd name="T22" fmla="*/ 79 w 108"/>
                <a:gd name="T23" fmla="*/ 11 h 121"/>
                <a:gd name="T24" fmla="*/ 81 w 108"/>
                <a:gd name="T25" fmla="*/ 27 h 121"/>
                <a:gd name="T26" fmla="*/ 95 w 108"/>
                <a:gd name="T27" fmla="*/ 50 h 121"/>
                <a:gd name="T28" fmla="*/ 108 w 108"/>
                <a:gd name="T29" fmla="*/ 59 h 121"/>
                <a:gd name="T30" fmla="*/ 108 w 108"/>
                <a:gd name="T31" fmla="*/ 82 h 121"/>
                <a:gd name="T32" fmla="*/ 95 w 108"/>
                <a:gd name="T33" fmla="*/ 84 h 121"/>
                <a:gd name="T34" fmla="*/ 89 w 108"/>
                <a:gd name="T35" fmla="*/ 96 h 121"/>
                <a:gd name="T36" fmla="*/ 79 w 108"/>
                <a:gd name="T37" fmla="*/ 104 h 121"/>
                <a:gd name="T38" fmla="*/ 83 w 108"/>
                <a:gd name="T39" fmla="*/ 111 h 121"/>
                <a:gd name="T40" fmla="*/ 79 w 108"/>
                <a:gd name="T41" fmla="*/ 115 h 121"/>
                <a:gd name="T42" fmla="*/ 60 w 108"/>
                <a:gd name="T43" fmla="*/ 121 h 121"/>
                <a:gd name="T44" fmla="*/ 60 w 108"/>
                <a:gd name="T45" fmla="*/ 121 h 121"/>
                <a:gd name="T46" fmla="*/ 43 w 108"/>
                <a:gd name="T47" fmla="*/ 111 h 121"/>
                <a:gd name="T48" fmla="*/ 41 w 108"/>
                <a:gd name="T49" fmla="*/ 96 h 121"/>
                <a:gd name="T50" fmla="*/ 33 w 108"/>
                <a:gd name="T51" fmla="*/ 77 h 121"/>
                <a:gd name="T52" fmla="*/ 27 w 108"/>
                <a:gd name="T53" fmla="*/ 63 h 121"/>
                <a:gd name="T54" fmla="*/ 18 w 108"/>
                <a:gd name="T55" fmla="*/ 63 h 121"/>
                <a:gd name="T56" fmla="*/ 14 w 108"/>
                <a:gd name="T57" fmla="*/ 46 h 121"/>
                <a:gd name="T58" fmla="*/ 0 w 108"/>
                <a:gd name="T59" fmla="*/ 38 h 121"/>
                <a:gd name="T60" fmla="*/ 0 w 108"/>
                <a:gd name="T61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1">
                  <a:moveTo>
                    <a:pt x="0" y="38"/>
                  </a:moveTo>
                  <a:lnTo>
                    <a:pt x="2" y="29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27" y="9"/>
                  </a:lnTo>
                  <a:lnTo>
                    <a:pt x="33" y="17"/>
                  </a:lnTo>
                  <a:lnTo>
                    <a:pt x="39" y="13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75" y="6"/>
                  </a:lnTo>
                  <a:lnTo>
                    <a:pt x="79" y="11"/>
                  </a:lnTo>
                  <a:lnTo>
                    <a:pt x="81" y="27"/>
                  </a:lnTo>
                  <a:lnTo>
                    <a:pt x="95" y="50"/>
                  </a:lnTo>
                  <a:lnTo>
                    <a:pt x="108" y="59"/>
                  </a:lnTo>
                  <a:lnTo>
                    <a:pt x="108" y="82"/>
                  </a:lnTo>
                  <a:lnTo>
                    <a:pt x="95" y="84"/>
                  </a:lnTo>
                  <a:lnTo>
                    <a:pt x="89" y="96"/>
                  </a:lnTo>
                  <a:lnTo>
                    <a:pt x="79" y="104"/>
                  </a:lnTo>
                  <a:lnTo>
                    <a:pt x="83" y="111"/>
                  </a:lnTo>
                  <a:lnTo>
                    <a:pt x="79" y="115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43" y="111"/>
                  </a:lnTo>
                  <a:lnTo>
                    <a:pt x="41" y="96"/>
                  </a:lnTo>
                  <a:lnTo>
                    <a:pt x="33" y="77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4" y="4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Freeform 46"/>
            <p:cNvSpPr>
              <a:spLocks noEditPoints="1"/>
            </p:cNvSpPr>
            <p:nvPr/>
          </p:nvSpPr>
          <p:spPr bwMode="auto">
            <a:xfrm>
              <a:off x="1098" y="3316"/>
              <a:ext cx="104" cy="112"/>
            </a:xfrm>
            <a:custGeom>
              <a:avLst/>
              <a:gdLst>
                <a:gd name="T0" fmla="*/ 0 w 104"/>
                <a:gd name="T1" fmla="*/ 23 h 112"/>
                <a:gd name="T2" fmla="*/ 10 w 104"/>
                <a:gd name="T3" fmla="*/ 10 h 112"/>
                <a:gd name="T4" fmla="*/ 23 w 104"/>
                <a:gd name="T5" fmla="*/ 12 h 112"/>
                <a:gd name="T6" fmla="*/ 27 w 104"/>
                <a:gd name="T7" fmla="*/ 4 h 112"/>
                <a:gd name="T8" fmla="*/ 37 w 104"/>
                <a:gd name="T9" fmla="*/ 2 h 112"/>
                <a:gd name="T10" fmla="*/ 54 w 104"/>
                <a:gd name="T11" fmla="*/ 14 h 112"/>
                <a:gd name="T12" fmla="*/ 60 w 104"/>
                <a:gd name="T13" fmla="*/ 14 h 112"/>
                <a:gd name="T14" fmla="*/ 60 w 104"/>
                <a:gd name="T15" fmla="*/ 2 h 112"/>
                <a:gd name="T16" fmla="*/ 68 w 104"/>
                <a:gd name="T17" fmla="*/ 0 h 112"/>
                <a:gd name="T18" fmla="*/ 79 w 104"/>
                <a:gd name="T19" fmla="*/ 10 h 112"/>
                <a:gd name="T20" fmla="*/ 83 w 104"/>
                <a:gd name="T21" fmla="*/ 4 h 112"/>
                <a:gd name="T22" fmla="*/ 91 w 104"/>
                <a:gd name="T23" fmla="*/ 10 h 112"/>
                <a:gd name="T24" fmla="*/ 104 w 104"/>
                <a:gd name="T25" fmla="*/ 14 h 112"/>
                <a:gd name="T26" fmla="*/ 100 w 104"/>
                <a:gd name="T27" fmla="*/ 35 h 112"/>
                <a:gd name="T28" fmla="*/ 100 w 104"/>
                <a:gd name="T29" fmla="*/ 48 h 112"/>
                <a:gd name="T30" fmla="*/ 102 w 104"/>
                <a:gd name="T31" fmla="*/ 62 h 112"/>
                <a:gd name="T32" fmla="*/ 96 w 104"/>
                <a:gd name="T33" fmla="*/ 66 h 112"/>
                <a:gd name="T34" fmla="*/ 96 w 104"/>
                <a:gd name="T35" fmla="*/ 79 h 112"/>
                <a:gd name="T36" fmla="*/ 81 w 104"/>
                <a:gd name="T37" fmla="*/ 89 h 112"/>
                <a:gd name="T38" fmla="*/ 77 w 104"/>
                <a:gd name="T39" fmla="*/ 96 h 112"/>
                <a:gd name="T40" fmla="*/ 75 w 104"/>
                <a:gd name="T41" fmla="*/ 96 h 112"/>
                <a:gd name="T42" fmla="*/ 68 w 104"/>
                <a:gd name="T43" fmla="*/ 100 h 112"/>
                <a:gd name="T44" fmla="*/ 56 w 104"/>
                <a:gd name="T45" fmla="*/ 100 h 112"/>
                <a:gd name="T46" fmla="*/ 52 w 104"/>
                <a:gd name="T47" fmla="*/ 110 h 112"/>
                <a:gd name="T48" fmla="*/ 41 w 104"/>
                <a:gd name="T49" fmla="*/ 110 h 112"/>
                <a:gd name="T50" fmla="*/ 33 w 104"/>
                <a:gd name="T51" fmla="*/ 96 h 112"/>
                <a:gd name="T52" fmla="*/ 18 w 104"/>
                <a:gd name="T53" fmla="*/ 98 h 112"/>
                <a:gd name="T54" fmla="*/ 31 w 104"/>
                <a:gd name="T55" fmla="*/ 96 h 112"/>
                <a:gd name="T56" fmla="*/ 31 w 104"/>
                <a:gd name="T57" fmla="*/ 73 h 112"/>
                <a:gd name="T58" fmla="*/ 18 w 104"/>
                <a:gd name="T59" fmla="*/ 64 h 112"/>
                <a:gd name="T60" fmla="*/ 4 w 104"/>
                <a:gd name="T61" fmla="*/ 41 h 112"/>
                <a:gd name="T62" fmla="*/ 2 w 104"/>
                <a:gd name="T63" fmla="*/ 25 h 112"/>
                <a:gd name="T64" fmla="*/ 0 w 104"/>
                <a:gd name="T65" fmla="*/ 23 h 112"/>
                <a:gd name="T66" fmla="*/ 0 w 104"/>
                <a:gd name="T67" fmla="*/ 23 h 112"/>
                <a:gd name="T68" fmla="*/ 10 w 104"/>
                <a:gd name="T69" fmla="*/ 112 h 112"/>
                <a:gd name="T70" fmla="*/ 10 w 104"/>
                <a:gd name="T71" fmla="*/ 112 h 112"/>
                <a:gd name="T72" fmla="*/ 12 w 104"/>
                <a:gd name="T73" fmla="*/ 110 h 112"/>
                <a:gd name="T74" fmla="*/ 10 w 104"/>
                <a:gd name="T7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12">
                  <a:moveTo>
                    <a:pt x="0" y="23"/>
                  </a:moveTo>
                  <a:lnTo>
                    <a:pt x="10" y="10"/>
                  </a:lnTo>
                  <a:lnTo>
                    <a:pt x="23" y="12"/>
                  </a:lnTo>
                  <a:lnTo>
                    <a:pt x="27" y="4"/>
                  </a:lnTo>
                  <a:lnTo>
                    <a:pt x="37" y="2"/>
                  </a:lnTo>
                  <a:lnTo>
                    <a:pt x="54" y="14"/>
                  </a:lnTo>
                  <a:lnTo>
                    <a:pt x="60" y="14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9" y="10"/>
                  </a:lnTo>
                  <a:lnTo>
                    <a:pt x="83" y="4"/>
                  </a:lnTo>
                  <a:lnTo>
                    <a:pt x="91" y="10"/>
                  </a:lnTo>
                  <a:lnTo>
                    <a:pt x="104" y="14"/>
                  </a:lnTo>
                  <a:lnTo>
                    <a:pt x="100" y="35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6" y="66"/>
                  </a:lnTo>
                  <a:lnTo>
                    <a:pt x="96" y="79"/>
                  </a:lnTo>
                  <a:lnTo>
                    <a:pt x="81" y="89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68" y="100"/>
                  </a:lnTo>
                  <a:lnTo>
                    <a:pt x="56" y="100"/>
                  </a:lnTo>
                  <a:lnTo>
                    <a:pt x="52" y="110"/>
                  </a:lnTo>
                  <a:lnTo>
                    <a:pt x="41" y="110"/>
                  </a:lnTo>
                  <a:lnTo>
                    <a:pt x="33" y="96"/>
                  </a:lnTo>
                  <a:lnTo>
                    <a:pt x="18" y="98"/>
                  </a:lnTo>
                  <a:lnTo>
                    <a:pt x="31" y="96"/>
                  </a:lnTo>
                  <a:lnTo>
                    <a:pt x="31" y="73"/>
                  </a:lnTo>
                  <a:lnTo>
                    <a:pt x="18" y="64"/>
                  </a:lnTo>
                  <a:lnTo>
                    <a:pt x="4" y="41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2" y="110"/>
                  </a:lnTo>
                  <a:lnTo>
                    <a:pt x="10" y="1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1054" y="3243"/>
              <a:ext cx="142" cy="96"/>
            </a:xfrm>
            <a:custGeom>
              <a:avLst/>
              <a:gdLst>
                <a:gd name="T0" fmla="*/ 0 w 142"/>
                <a:gd name="T1" fmla="*/ 14 h 96"/>
                <a:gd name="T2" fmla="*/ 4 w 142"/>
                <a:gd name="T3" fmla="*/ 10 h 96"/>
                <a:gd name="T4" fmla="*/ 12 w 142"/>
                <a:gd name="T5" fmla="*/ 8 h 96"/>
                <a:gd name="T6" fmla="*/ 19 w 142"/>
                <a:gd name="T7" fmla="*/ 0 h 96"/>
                <a:gd name="T8" fmla="*/ 31 w 142"/>
                <a:gd name="T9" fmla="*/ 0 h 96"/>
                <a:gd name="T10" fmla="*/ 40 w 142"/>
                <a:gd name="T11" fmla="*/ 16 h 96"/>
                <a:gd name="T12" fmla="*/ 50 w 142"/>
                <a:gd name="T13" fmla="*/ 12 h 96"/>
                <a:gd name="T14" fmla="*/ 65 w 142"/>
                <a:gd name="T15" fmla="*/ 25 h 96"/>
                <a:gd name="T16" fmla="*/ 81 w 142"/>
                <a:gd name="T17" fmla="*/ 14 h 96"/>
                <a:gd name="T18" fmla="*/ 104 w 142"/>
                <a:gd name="T19" fmla="*/ 16 h 96"/>
                <a:gd name="T20" fmla="*/ 121 w 142"/>
                <a:gd name="T21" fmla="*/ 33 h 96"/>
                <a:gd name="T22" fmla="*/ 133 w 142"/>
                <a:gd name="T23" fmla="*/ 35 h 96"/>
                <a:gd name="T24" fmla="*/ 142 w 142"/>
                <a:gd name="T25" fmla="*/ 50 h 96"/>
                <a:gd name="T26" fmla="*/ 131 w 142"/>
                <a:gd name="T27" fmla="*/ 62 h 96"/>
                <a:gd name="T28" fmla="*/ 131 w 142"/>
                <a:gd name="T29" fmla="*/ 81 h 96"/>
                <a:gd name="T30" fmla="*/ 127 w 142"/>
                <a:gd name="T31" fmla="*/ 77 h 96"/>
                <a:gd name="T32" fmla="*/ 123 w 142"/>
                <a:gd name="T33" fmla="*/ 83 h 96"/>
                <a:gd name="T34" fmla="*/ 112 w 142"/>
                <a:gd name="T35" fmla="*/ 73 h 96"/>
                <a:gd name="T36" fmla="*/ 104 w 142"/>
                <a:gd name="T37" fmla="*/ 75 h 96"/>
                <a:gd name="T38" fmla="*/ 104 w 142"/>
                <a:gd name="T39" fmla="*/ 87 h 96"/>
                <a:gd name="T40" fmla="*/ 98 w 142"/>
                <a:gd name="T41" fmla="*/ 87 h 96"/>
                <a:gd name="T42" fmla="*/ 81 w 142"/>
                <a:gd name="T43" fmla="*/ 75 h 96"/>
                <a:gd name="T44" fmla="*/ 71 w 142"/>
                <a:gd name="T45" fmla="*/ 77 h 96"/>
                <a:gd name="T46" fmla="*/ 67 w 142"/>
                <a:gd name="T47" fmla="*/ 85 h 96"/>
                <a:gd name="T48" fmla="*/ 54 w 142"/>
                <a:gd name="T49" fmla="*/ 83 h 96"/>
                <a:gd name="T50" fmla="*/ 44 w 142"/>
                <a:gd name="T51" fmla="*/ 96 h 96"/>
                <a:gd name="T52" fmla="*/ 42 w 142"/>
                <a:gd name="T53" fmla="*/ 93 h 96"/>
                <a:gd name="T54" fmla="*/ 27 w 142"/>
                <a:gd name="T55" fmla="*/ 93 h 96"/>
                <a:gd name="T56" fmla="*/ 12 w 142"/>
                <a:gd name="T57" fmla="*/ 87 h 96"/>
                <a:gd name="T58" fmla="*/ 12 w 142"/>
                <a:gd name="T59" fmla="*/ 79 h 96"/>
                <a:gd name="T60" fmla="*/ 2 w 142"/>
                <a:gd name="T61" fmla="*/ 68 h 96"/>
                <a:gd name="T62" fmla="*/ 0 w 142"/>
                <a:gd name="T63" fmla="*/ 60 h 96"/>
                <a:gd name="T64" fmla="*/ 8 w 142"/>
                <a:gd name="T65" fmla="*/ 54 h 96"/>
                <a:gd name="T66" fmla="*/ 8 w 142"/>
                <a:gd name="T67" fmla="*/ 41 h 96"/>
                <a:gd name="T68" fmla="*/ 6 w 142"/>
                <a:gd name="T69" fmla="*/ 31 h 96"/>
                <a:gd name="T70" fmla="*/ 4 w 142"/>
                <a:gd name="T71" fmla="*/ 14 h 96"/>
                <a:gd name="T72" fmla="*/ 0 w 142"/>
                <a:gd name="T73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96">
                  <a:moveTo>
                    <a:pt x="0" y="14"/>
                  </a:moveTo>
                  <a:lnTo>
                    <a:pt x="4" y="10"/>
                  </a:lnTo>
                  <a:lnTo>
                    <a:pt x="12" y="8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65" y="25"/>
                  </a:lnTo>
                  <a:lnTo>
                    <a:pt x="81" y="14"/>
                  </a:lnTo>
                  <a:lnTo>
                    <a:pt x="104" y="16"/>
                  </a:lnTo>
                  <a:lnTo>
                    <a:pt x="121" y="33"/>
                  </a:lnTo>
                  <a:lnTo>
                    <a:pt x="133" y="35"/>
                  </a:lnTo>
                  <a:lnTo>
                    <a:pt x="142" y="50"/>
                  </a:lnTo>
                  <a:lnTo>
                    <a:pt x="131" y="62"/>
                  </a:lnTo>
                  <a:lnTo>
                    <a:pt x="131" y="81"/>
                  </a:lnTo>
                  <a:lnTo>
                    <a:pt x="127" y="77"/>
                  </a:lnTo>
                  <a:lnTo>
                    <a:pt x="123" y="83"/>
                  </a:lnTo>
                  <a:lnTo>
                    <a:pt x="112" y="73"/>
                  </a:lnTo>
                  <a:lnTo>
                    <a:pt x="104" y="75"/>
                  </a:lnTo>
                  <a:lnTo>
                    <a:pt x="104" y="87"/>
                  </a:lnTo>
                  <a:lnTo>
                    <a:pt x="98" y="87"/>
                  </a:lnTo>
                  <a:lnTo>
                    <a:pt x="8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54" y="83"/>
                  </a:lnTo>
                  <a:lnTo>
                    <a:pt x="44" y="96"/>
                  </a:lnTo>
                  <a:lnTo>
                    <a:pt x="42" y="93"/>
                  </a:lnTo>
                  <a:lnTo>
                    <a:pt x="27" y="93"/>
                  </a:lnTo>
                  <a:lnTo>
                    <a:pt x="12" y="87"/>
                  </a:lnTo>
                  <a:lnTo>
                    <a:pt x="12" y="79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8" y="41"/>
                  </a:lnTo>
                  <a:lnTo>
                    <a:pt x="6" y="31"/>
                  </a:lnTo>
                  <a:lnTo>
                    <a:pt x="4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Freeform 48"/>
            <p:cNvSpPr>
              <a:spLocks noEditPoints="1"/>
            </p:cNvSpPr>
            <p:nvPr/>
          </p:nvSpPr>
          <p:spPr bwMode="auto">
            <a:xfrm>
              <a:off x="1152" y="3205"/>
              <a:ext cx="137" cy="173"/>
            </a:xfrm>
            <a:custGeom>
              <a:avLst/>
              <a:gdLst>
                <a:gd name="T0" fmla="*/ 31 w 137"/>
                <a:gd name="T1" fmla="*/ 11 h 173"/>
                <a:gd name="T2" fmla="*/ 44 w 137"/>
                <a:gd name="T3" fmla="*/ 11 h 173"/>
                <a:gd name="T4" fmla="*/ 56 w 137"/>
                <a:gd name="T5" fmla="*/ 0 h 173"/>
                <a:gd name="T6" fmla="*/ 64 w 137"/>
                <a:gd name="T7" fmla="*/ 17 h 173"/>
                <a:gd name="T8" fmla="*/ 77 w 137"/>
                <a:gd name="T9" fmla="*/ 19 h 173"/>
                <a:gd name="T10" fmla="*/ 94 w 137"/>
                <a:gd name="T11" fmla="*/ 27 h 173"/>
                <a:gd name="T12" fmla="*/ 102 w 137"/>
                <a:gd name="T13" fmla="*/ 27 h 173"/>
                <a:gd name="T14" fmla="*/ 121 w 137"/>
                <a:gd name="T15" fmla="*/ 36 h 173"/>
                <a:gd name="T16" fmla="*/ 137 w 137"/>
                <a:gd name="T17" fmla="*/ 40 h 173"/>
                <a:gd name="T18" fmla="*/ 133 w 137"/>
                <a:gd name="T19" fmla="*/ 54 h 173"/>
                <a:gd name="T20" fmla="*/ 125 w 137"/>
                <a:gd name="T21" fmla="*/ 69 h 173"/>
                <a:gd name="T22" fmla="*/ 121 w 137"/>
                <a:gd name="T23" fmla="*/ 77 h 173"/>
                <a:gd name="T24" fmla="*/ 119 w 137"/>
                <a:gd name="T25" fmla="*/ 86 h 173"/>
                <a:gd name="T26" fmla="*/ 110 w 137"/>
                <a:gd name="T27" fmla="*/ 92 h 173"/>
                <a:gd name="T28" fmla="*/ 114 w 137"/>
                <a:gd name="T29" fmla="*/ 102 h 173"/>
                <a:gd name="T30" fmla="*/ 123 w 137"/>
                <a:gd name="T31" fmla="*/ 100 h 173"/>
                <a:gd name="T32" fmla="*/ 123 w 137"/>
                <a:gd name="T33" fmla="*/ 117 h 173"/>
                <a:gd name="T34" fmla="*/ 137 w 137"/>
                <a:gd name="T35" fmla="*/ 123 h 173"/>
                <a:gd name="T36" fmla="*/ 137 w 137"/>
                <a:gd name="T37" fmla="*/ 134 h 173"/>
                <a:gd name="T38" fmla="*/ 131 w 137"/>
                <a:gd name="T39" fmla="*/ 146 h 173"/>
                <a:gd name="T40" fmla="*/ 129 w 137"/>
                <a:gd name="T41" fmla="*/ 159 h 173"/>
                <a:gd name="T42" fmla="*/ 114 w 137"/>
                <a:gd name="T43" fmla="*/ 159 h 173"/>
                <a:gd name="T44" fmla="*/ 102 w 137"/>
                <a:gd name="T45" fmla="*/ 165 h 173"/>
                <a:gd name="T46" fmla="*/ 87 w 137"/>
                <a:gd name="T47" fmla="*/ 159 h 173"/>
                <a:gd name="T48" fmla="*/ 73 w 137"/>
                <a:gd name="T49" fmla="*/ 165 h 173"/>
                <a:gd name="T50" fmla="*/ 69 w 137"/>
                <a:gd name="T51" fmla="*/ 161 h 173"/>
                <a:gd name="T52" fmla="*/ 60 w 137"/>
                <a:gd name="T53" fmla="*/ 161 h 173"/>
                <a:gd name="T54" fmla="*/ 56 w 137"/>
                <a:gd name="T55" fmla="*/ 169 h 173"/>
                <a:gd name="T56" fmla="*/ 48 w 137"/>
                <a:gd name="T57" fmla="*/ 173 h 173"/>
                <a:gd name="T58" fmla="*/ 46 w 137"/>
                <a:gd name="T59" fmla="*/ 159 h 173"/>
                <a:gd name="T60" fmla="*/ 46 w 137"/>
                <a:gd name="T61" fmla="*/ 146 h 173"/>
                <a:gd name="T62" fmla="*/ 50 w 137"/>
                <a:gd name="T63" fmla="*/ 125 h 173"/>
                <a:gd name="T64" fmla="*/ 37 w 137"/>
                <a:gd name="T65" fmla="*/ 121 h 173"/>
                <a:gd name="T66" fmla="*/ 33 w 137"/>
                <a:gd name="T67" fmla="*/ 119 h 173"/>
                <a:gd name="T68" fmla="*/ 33 w 137"/>
                <a:gd name="T69" fmla="*/ 100 h 173"/>
                <a:gd name="T70" fmla="*/ 44 w 137"/>
                <a:gd name="T71" fmla="*/ 88 h 173"/>
                <a:gd name="T72" fmla="*/ 35 w 137"/>
                <a:gd name="T73" fmla="*/ 73 h 173"/>
                <a:gd name="T74" fmla="*/ 23 w 137"/>
                <a:gd name="T75" fmla="*/ 71 h 173"/>
                <a:gd name="T76" fmla="*/ 6 w 137"/>
                <a:gd name="T77" fmla="*/ 54 h 173"/>
                <a:gd name="T78" fmla="*/ 0 w 137"/>
                <a:gd name="T79" fmla="*/ 54 h 173"/>
                <a:gd name="T80" fmla="*/ 14 w 137"/>
                <a:gd name="T81" fmla="*/ 34 h 173"/>
                <a:gd name="T82" fmla="*/ 29 w 137"/>
                <a:gd name="T83" fmla="*/ 29 h 173"/>
                <a:gd name="T84" fmla="*/ 31 w 137"/>
                <a:gd name="T85" fmla="*/ 13 h 173"/>
                <a:gd name="T86" fmla="*/ 31 w 137"/>
                <a:gd name="T87" fmla="*/ 11 h 173"/>
                <a:gd name="T88" fmla="*/ 31 w 137"/>
                <a:gd name="T89" fmla="*/ 11 h 173"/>
                <a:gd name="T90" fmla="*/ 60 w 137"/>
                <a:gd name="T91" fmla="*/ 73 h 173"/>
                <a:gd name="T92" fmla="*/ 62 w 137"/>
                <a:gd name="T93" fmla="*/ 81 h 173"/>
                <a:gd name="T94" fmla="*/ 60 w 137"/>
                <a:gd name="T95" fmla="*/ 88 h 173"/>
                <a:gd name="T96" fmla="*/ 58 w 137"/>
                <a:gd name="T97" fmla="*/ 98 h 173"/>
                <a:gd name="T98" fmla="*/ 69 w 137"/>
                <a:gd name="T99" fmla="*/ 98 h 173"/>
                <a:gd name="T100" fmla="*/ 75 w 137"/>
                <a:gd name="T101" fmla="*/ 92 h 173"/>
                <a:gd name="T102" fmla="*/ 81 w 137"/>
                <a:gd name="T103" fmla="*/ 98 h 173"/>
                <a:gd name="T104" fmla="*/ 89 w 137"/>
                <a:gd name="T105" fmla="*/ 98 h 173"/>
                <a:gd name="T106" fmla="*/ 89 w 137"/>
                <a:gd name="T107" fmla="*/ 86 h 173"/>
                <a:gd name="T108" fmla="*/ 98 w 137"/>
                <a:gd name="T109" fmla="*/ 77 h 173"/>
                <a:gd name="T110" fmla="*/ 87 w 137"/>
                <a:gd name="T111" fmla="*/ 69 h 173"/>
                <a:gd name="T112" fmla="*/ 85 w 137"/>
                <a:gd name="T113" fmla="*/ 56 h 173"/>
                <a:gd name="T114" fmla="*/ 73 w 137"/>
                <a:gd name="T115" fmla="*/ 61 h 173"/>
                <a:gd name="T116" fmla="*/ 73 w 137"/>
                <a:gd name="T117" fmla="*/ 73 h 173"/>
                <a:gd name="T118" fmla="*/ 60 w 137"/>
                <a:gd name="T119" fmla="*/ 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1210" y="3261"/>
              <a:ext cx="40" cy="42"/>
            </a:xfrm>
            <a:custGeom>
              <a:avLst/>
              <a:gdLst>
                <a:gd name="T0" fmla="*/ 2 w 40"/>
                <a:gd name="T1" fmla="*/ 17 h 42"/>
                <a:gd name="T2" fmla="*/ 15 w 40"/>
                <a:gd name="T3" fmla="*/ 17 h 42"/>
                <a:gd name="T4" fmla="*/ 15 w 40"/>
                <a:gd name="T5" fmla="*/ 5 h 42"/>
                <a:gd name="T6" fmla="*/ 27 w 40"/>
                <a:gd name="T7" fmla="*/ 0 h 42"/>
                <a:gd name="T8" fmla="*/ 29 w 40"/>
                <a:gd name="T9" fmla="*/ 13 h 42"/>
                <a:gd name="T10" fmla="*/ 40 w 40"/>
                <a:gd name="T11" fmla="*/ 21 h 42"/>
                <a:gd name="T12" fmla="*/ 31 w 40"/>
                <a:gd name="T13" fmla="*/ 30 h 42"/>
                <a:gd name="T14" fmla="*/ 31 w 40"/>
                <a:gd name="T15" fmla="*/ 42 h 42"/>
                <a:gd name="T16" fmla="*/ 23 w 40"/>
                <a:gd name="T17" fmla="*/ 42 h 42"/>
                <a:gd name="T18" fmla="*/ 17 w 40"/>
                <a:gd name="T19" fmla="*/ 36 h 42"/>
                <a:gd name="T20" fmla="*/ 11 w 40"/>
                <a:gd name="T21" fmla="*/ 42 h 42"/>
                <a:gd name="T22" fmla="*/ 0 w 40"/>
                <a:gd name="T23" fmla="*/ 42 h 42"/>
                <a:gd name="T24" fmla="*/ 2 w 40"/>
                <a:gd name="T25" fmla="*/ 32 h 42"/>
                <a:gd name="T26" fmla="*/ 4 w 40"/>
                <a:gd name="T27" fmla="*/ 25 h 42"/>
                <a:gd name="T28" fmla="*/ 2 w 40"/>
                <a:gd name="T2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2044" y="3574"/>
              <a:ext cx="354" cy="290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1913" y="3697"/>
              <a:ext cx="225" cy="16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735" y="3664"/>
              <a:ext cx="217" cy="252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1802" y="3355"/>
              <a:ext cx="315" cy="365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2398" y="3584"/>
              <a:ext cx="456" cy="334"/>
            </a:xfrm>
            <a:custGeom>
              <a:avLst/>
              <a:gdLst>
                <a:gd name="T0" fmla="*/ 31 w 456"/>
                <a:gd name="T1" fmla="*/ 207 h 334"/>
                <a:gd name="T2" fmla="*/ 69 w 456"/>
                <a:gd name="T3" fmla="*/ 219 h 334"/>
                <a:gd name="T4" fmla="*/ 146 w 456"/>
                <a:gd name="T5" fmla="*/ 278 h 334"/>
                <a:gd name="T6" fmla="*/ 192 w 456"/>
                <a:gd name="T7" fmla="*/ 292 h 334"/>
                <a:gd name="T8" fmla="*/ 231 w 456"/>
                <a:gd name="T9" fmla="*/ 278 h 334"/>
                <a:gd name="T10" fmla="*/ 244 w 456"/>
                <a:gd name="T11" fmla="*/ 313 h 334"/>
                <a:gd name="T12" fmla="*/ 244 w 456"/>
                <a:gd name="T13" fmla="*/ 326 h 334"/>
                <a:gd name="T14" fmla="*/ 269 w 456"/>
                <a:gd name="T15" fmla="*/ 313 h 334"/>
                <a:gd name="T16" fmla="*/ 300 w 456"/>
                <a:gd name="T17" fmla="*/ 307 h 334"/>
                <a:gd name="T18" fmla="*/ 352 w 456"/>
                <a:gd name="T19" fmla="*/ 290 h 334"/>
                <a:gd name="T20" fmla="*/ 377 w 456"/>
                <a:gd name="T21" fmla="*/ 294 h 334"/>
                <a:gd name="T22" fmla="*/ 398 w 456"/>
                <a:gd name="T23" fmla="*/ 290 h 334"/>
                <a:gd name="T24" fmla="*/ 427 w 456"/>
                <a:gd name="T25" fmla="*/ 271 h 334"/>
                <a:gd name="T26" fmla="*/ 442 w 456"/>
                <a:gd name="T27" fmla="*/ 232 h 334"/>
                <a:gd name="T28" fmla="*/ 452 w 456"/>
                <a:gd name="T29" fmla="*/ 213 h 334"/>
                <a:gd name="T30" fmla="*/ 421 w 456"/>
                <a:gd name="T31" fmla="*/ 205 h 334"/>
                <a:gd name="T32" fmla="*/ 411 w 456"/>
                <a:gd name="T33" fmla="*/ 171 h 334"/>
                <a:gd name="T34" fmla="*/ 429 w 456"/>
                <a:gd name="T35" fmla="*/ 128 h 334"/>
                <a:gd name="T36" fmla="*/ 406 w 456"/>
                <a:gd name="T37" fmla="*/ 111 h 334"/>
                <a:gd name="T38" fmla="*/ 338 w 456"/>
                <a:gd name="T39" fmla="*/ 82 h 334"/>
                <a:gd name="T40" fmla="*/ 313 w 456"/>
                <a:gd name="T41" fmla="*/ 82 h 334"/>
                <a:gd name="T42" fmla="*/ 319 w 456"/>
                <a:gd name="T43" fmla="*/ 55 h 334"/>
                <a:gd name="T44" fmla="*/ 275 w 456"/>
                <a:gd name="T45" fmla="*/ 7 h 334"/>
                <a:gd name="T46" fmla="*/ 244 w 456"/>
                <a:gd name="T47" fmla="*/ 36 h 334"/>
                <a:gd name="T48" fmla="*/ 213 w 456"/>
                <a:gd name="T49" fmla="*/ 28 h 334"/>
                <a:gd name="T50" fmla="*/ 181 w 456"/>
                <a:gd name="T51" fmla="*/ 17 h 334"/>
                <a:gd name="T52" fmla="*/ 150 w 456"/>
                <a:gd name="T53" fmla="*/ 7 h 334"/>
                <a:gd name="T54" fmla="*/ 113 w 456"/>
                <a:gd name="T55" fmla="*/ 0 h 334"/>
                <a:gd name="T56" fmla="*/ 71 w 456"/>
                <a:gd name="T57" fmla="*/ 40 h 334"/>
                <a:gd name="T58" fmla="*/ 52 w 456"/>
                <a:gd name="T59" fmla="*/ 67 h 334"/>
                <a:gd name="T60" fmla="*/ 27 w 456"/>
                <a:gd name="T61" fmla="*/ 96 h 334"/>
                <a:gd name="T62" fmla="*/ 2 w 456"/>
                <a:gd name="T63" fmla="*/ 115 h 334"/>
                <a:gd name="T64" fmla="*/ 0 w 456"/>
                <a:gd name="T65" fmla="*/ 151 h 334"/>
                <a:gd name="T66" fmla="*/ 8 w 456"/>
                <a:gd name="T67" fmla="*/ 173 h 334"/>
                <a:gd name="T68" fmla="*/ 19 w 456"/>
                <a:gd name="T69" fmla="*/ 20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6" h="334">
                  <a:moveTo>
                    <a:pt x="19" y="205"/>
                  </a:moveTo>
                  <a:lnTo>
                    <a:pt x="31" y="207"/>
                  </a:lnTo>
                  <a:lnTo>
                    <a:pt x="44" y="219"/>
                  </a:lnTo>
                  <a:lnTo>
                    <a:pt x="69" y="219"/>
                  </a:lnTo>
                  <a:lnTo>
                    <a:pt x="111" y="234"/>
                  </a:lnTo>
                  <a:lnTo>
                    <a:pt x="146" y="278"/>
                  </a:lnTo>
                  <a:lnTo>
                    <a:pt x="177" y="278"/>
                  </a:lnTo>
                  <a:lnTo>
                    <a:pt x="192" y="292"/>
                  </a:lnTo>
                  <a:lnTo>
                    <a:pt x="221" y="290"/>
                  </a:lnTo>
                  <a:lnTo>
                    <a:pt x="231" y="278"/>
                  </a:lnTo>
                  <a:lnTo>
                    <a:pt x="246" y="284"/>
                  </a:lnTo>
                  <a:lnTo>
                    <a:pt x="244" y="313"/>
                  </a:lnTo>
                  <a:lnTo>
                    <a:pt x="248" y="319"/>
                  </a:lnTo>
                  <a:lnTo>
                    <a:pt x="244" y="326"/>
                  </a:lnTo>
                  <a:lnTo>
                    <a:pt x="250" y="334"/>
                  </a:lnTo>
                  <a:lnTo>
                    <a:pt x="269" y="313"/>
                  </a:lnTo>
                  <a:lnTo>
                    <a:pt x="288" y="317"/>
                  </a:lnTo>
                  <a:lnTo>
                    <a:pt x="300" y="307"/>
                  </a:lnTo>
                  <a:lnTo>
                    <a:pt x="327" y="309"/>
                  </a:lnTo>
                  <a:lnTo>
                    <a:pt x="352" y="290"/>
                  </a:lnTo>
                  <a:lnTo>
                    <a:pt x="373" y="290"/>
                  </a:lnTo>
                  <a:lnTo>
                    <a:pt x="377" y="294"/>
                  </a:lnTo>
                  <a:lnTo>
                    <a:pt x="390" y="284"/>
                  </a:lnTo>
                  <a:lnTo>
                    <a:pt x="398" y="290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31" y="248"/>
                  </a:lnTo>
                  <a:lnTo>
                    <a:pt x="442" y="232"/>
                  </a:lnTo>
                  <a:lnTo>
                    <a:pt x="456" y="228"/>
                  </a:lnTo>
                  <a:lnTo>
                    <a:pt x="452" y="213"/>
                  </a:lnTo>
                  <a:lnTo>
                    <a:pt x="440" y="205"/>
                  </a:lnTo>
                  <a:lnTo>
                    <a:pt x="421" y="205"/>
                  </a:lnTo>
                  <a:lnTo>
                    <a:pt x="417" y="194"/>
                  </a:lnTo>
                  <a:lnTo>
                    <a:pt x="411" y="171"/>
                  </a:lnTo>
                  <a:lnTo>
                    <a:pt x="438" y="136"/>
                  </a:lnTo>
                  <a:lnTo>
                    <a:pt x="429" y="128"/>
                  </a:lnTo>
                  <a:lnTo>
                    <a:pt x="409" y="128"/>
                  </a:lnTo>
                  <a:lnTo>
                    <a:pt x="406" y="111"/>
                  </a:lnTo>
                  <a:lnTo>
                    <a:pt x="381" y="80"/>
                  </a:lnTo>
                  <a:lnTo>
                    <a:pt x="338" y="82"/>
                  </a:lnTo>
                  <a:lnTo>
                    <a:pt x="327" y="86"/>
                  </a:lnTo>
                  <a:lnTo>
                    <a:pt x="313" y="82"/>
                  </a:lnTo>
                  <a:lnTo>
                    <a:pt x="306" y="67"/>
                  </a:lnTo>
                  <a:lnTo>
                    <a:pt x="319" y="55"/>
                  </a:lnTo>
                  <a:lnTo>
                    <a:pt x="304" y="23"/>
                  </a:lnTo>
                  <a:lnTo>
                    <a:pt x="275" y="7"/>
                  </a:lnTo>
                  <a:lnTo>
                    <a:pt x="248" y="21"/>
                  </a:lnTo>
                  <a:lnTo>
                    <a:pt x="244" y="36"/>
                  </a:lnTo>
                  <a:lnTo>
                    <a:pt x="225" y="23"/>
                  </a:lnTo>
                  <a:lnTo>
                    <a:pt x="213" y="28"/>
                  </a:lnTo>
                  <a:lnTo>
                    <a:pt x="196" y="11"/>
                  </a:lnTo>
                  <a:lnTo>
                    <a:pt x="181" y="17"/>
                  </a:lnTo>
                  <a:lnTo>
                    <a:pt x="156" y="15"/>
                  </a:lnTo>
                  <a:lnTo>
                    <a:pt x="150" y="7"/>
                  </a:lnTo>
                  <a:lnTo>
                    <a:pt x="125" y="7"/>
                  </a:lnTo>
                  <a:lnTo>
                    <a:pt x="113" y="0"/>
                  </a:lnTo>
                  <a:lnTo>
                    <a:pt x="86" y="5"/>
                  </a:lnTo>
                  <a:lnTo>
                    <a:pt x="71" y="40"/>
                  </a:lnTo>
                  <a:lnTo>
                    <a:pt x="71" y="63"/>
                  </a:lnTo>
                  <a:lnTo>
                    <a:pt x="52" y="67"/>
                  </a:lnTo>
                  <a:lnTo>
                    <a:pt x="29" y="84"/>
                  </a:lnTo>
                  <a:lnTo>
                    <a:pt x="27" y="96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34"/>
                  </a:lnTo>
                  <a:lnTo>
                    <a:pt x="0" y="151"/>
                  </a:lnTo>
                  <a:lnTo>
                    <a:pt x="8" y="155"/>
                  </a:lnTo>
                  <a:lnTo>
                    <a:pt x="8" y="173"/>
                  </a:lnTo>
                  <a:lnTo>
                    <a:pt x="19" y="198"/>
                  </a:lnTo>
                  <a:lnTo>
                    <a:pt x="19" y="2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3072" y="3351"/>
              <a:ext cx="715" cy="802"/>
            </a:xfrm>
            <a:custGeom>
              <a:avLst/>
              <a:gdLst>
                <a:gd name="T0" fmla="*/ 130 w 343"/>
                <a:gd name="T1" fmla="*/ 6 h 385"/>
                <a:gd name="T2" fmla="*/ 122 w 343"/>
                <a:gd name="T3" fmla="*/ 28 h 385"/>
                <a:gd name="T4" fmla="*/ 130 w 343"/>
                <a:gd name="T5" fmla="*/ 52 h 385"/>
                <a:gd name="T6" fmla="*/ 125 w 343"/>
                <a:gd name="T7" fmla="*/ 69 h 385"/>
                <a:gd name="T8" fmla="*/ 112 w 343"/>
                <a:gd name="T9" fmla="*/ 91 h 385"/>
                <a:gd name="T10" fmla="*/ 121 w 343"/>
                <a:gd name="T11" fmla="*/ 120 h 385"/>
                <a:gd name="T12" fmla="*/ 126 w 343"/>
                <a:gd name="T13" fmla="*/ 134 h 385"/>
                <a:gd name="T14" fmla="*/ 135 w 343"/>
                <a:gd name="T15" fmla="*/ 155 h 385"/>
                <a:gd name="T16" fmla="*/ 117 w 343"/>
                <a:gd name="T17" fmla="*/ 166 h 385"/>
                <a:gd name="T18" fmla="*/ 101 w 343"/>
                <a:gd name="T19" fmla="*/ 156 h 385"/>
                <a:gd name="T20" fmla="*/ 93 w 343"/>
                <a:gd name="T21" fmla="*/ 172 h 385"/>
                <a:gd name="T22" fmla="*/ 76 w 343"/>
                <a:gd name="T23" fmla="*/ 211 h 385"/>
                <a:gd name="T24" fmla="*/ 61 w 343"/>
                <a:gd name="T25" fmla="*/ 202 h 385"/>
                <a:gd name="T26" fmla="*/ 47 w 343"/>
                <a:gd name="T27" fmla="*/ 209 h 385"/>
                <a:gd name="T28" fmla="*/ 28 w 343"/>
                <a:gd name="T29" fmla="*/ 221 h 385"/>
                <a:gd name="T30" fmla="*/ 30 w 343"/>
                <a:gd name="T31" fmla="*/ 240 h 385"/>
                <a:gd name="T32" fmla="*/ 21 w 343"/>
                <a:gd name="T33" fmla="*/ 260 h 385"/>
                <a:gd name="T34" fmla="*/ 19 w 343"/>
                <a:gd name="T35" fmla="*/ 279 h 385"/>
                <a:gd name="T36" fmla="*/ 16 w 343"/>
                <a:gd name="T37" fmla="*/ 301 h 385"/>
                <a:gd name="T38" fmla="*/ 4 w 343"/>
                <a:gd name="T39" fmla="*/ 310 h 385"/>
                <a:gd name="T40" fmla="*/ 21 w 343"/>
                <a:gd name="T41" fmla="*/ 331 h 385"/>
                <a:gd name="T42" fmla="*/ 50 w 343"/>
                <a:gd name="T43" fmla="*/ 343 h 385"/>
                <a:gd name="T44" fmla="*/ 81 w 343"/>
                <a:gd name="T45" fmla="*/ 335 h 385"/>
                <a:gd name="T46" fmla="*/ 94 w 343"/>
                <a:gd name="T47" fmla="*/ 348 h 385"/>
                <a:gd name="T48" fmla="*/ 125 w 343"/>
                <a:gd name="T49" fmla="*/ 359 h 385"/>
                <a:gd name="T50" fmla="*/ 146 w 343"/>
                <a:gd name="T51" fmla="*/ 378 h 385"/>
                <a:gd name="T52" fmla="*/ 165 w 343"/>
                <a:gd name="T53" fmla="*/ 380 h 385"/>
                <a:gd name="T54" fmla="*/ 188 w 343"/>
                <a:gd name="T55" fmla="*/ 351 h 385"/>
                <a:gd name="T56" fmla="*/ 219 w 343"/>
                <a:gd name="T57" fmla="*/ 286 h 385"/>
                <a:gd name="T58" fmla="*/ 210 w 343"/>
                <a:gd name="T59" fmla="*/ 235 h 385"/>
                <a:gd name="T60" fmla="*/ 204 w 343"/>
                <a:gd name="T61" fmla="*/ 208 h 385"/>
                <a:gd name="T62" fmla="*/ 220 w 343"/>
                <a:gd name="T63" fmla="*/ 196 h 385"/>
                <a:gd name="T64" fmla="*/ 240 w 343"/>
                <a:gd name="T65" fmla="*/ 194 h 385"/>
                <a:gd name="T66" fmla="*/ 246 w 343"/>
                <a:gd name="T67" fmla="*/ 189 h 385"/>
                <a:gd name="T68" fmla="*/ 264 w 343"/>
                <a:gd name="T69" fmla="*/ 189 h 385"/>
                <a:gd name="T70" fmla="*/ 284 w 343"/>
                <a:gd name="T71" fmla="*/ 188 h 385"/>
                <a:gd name="T72" fmla="*/ 294 w 343"/>
                <a:gd name="T73" fmla="*/ 170 h 385"/>
                <a:gd name="T74" fmla="*/ 315 w 343"/>
                <a:gd name="T75" fmla="*/ 161 h 385"/>
                <a:gd name="T76" fmla="*/ 319 w 343"/>
                <a:gd name="T77" fmla="*/ 165 h 385"/>
                <a:gd name="T78" fmla="*/ 337 w 343"/>
                <a:gd name="T79" fmla="*/ 152 h 385"/>
                <a:gd name="T80" fmla="*/ 318 w 343"/>
                <a:gd name="T81" fmla="*/ 136 h 385"/>
                <a:gd name="T82" fmla="*/ 320 w 343"/>
                <a:gd name="T83" fmla="*/ 126 h 385"/>
                <a:gd name="T84" fmla="*/ 331 w 343"/>
                <a:gd name="T85" fmla="*/ 116 h 385"/>
                <a:gd name="T86" fmla="*/ 343 w 343"/>
                <a:gd name="T87" fmla="*/ 109 h 385"/>
                <a:gd name="T88" fmla="*/ 326 w 343"/>
                <a:gd name="T89" fmla="*/ 93 h 385"/>
                <a:gd name="T90" fmla="*/ 312 w 343"/>
                <a:gd name="T91" fmla="*/ 81 h 385"/>
                <a:gd name="T92" fmla="*/ 298 w 343"/>
                <a:gd name="T93" fmla="*/ 82 h 385"/>
                <a:gd name="T94" fmla="*/ 282 w 343"/>
                <a:gd name="T95" fmla="*/ 70 h 385"/>
                <a:gd name="T96" fmla="*/ 260 w 343"/>
                <a:gd name="T97" fmla="*/ 82 h 385"/>
                <a:gd name="T98" fmla="*/ 255 w 343"/>
                <a:gd name="T99" fmla="*/ 98 h 385"/>
                <a:gd name="T100" fmla="*/ 242 w 343"/>
                <a:gd name="T101" fmla="*/ 123 h 385"/>
                <a:gd name="T102" fmla="*/ 237 w 343"/>
                <a:gd name="T103" fmla="*/ 120 h 385"/>
                <a:gd name="T104" fmla="*/ 224 w 343"/>
                <a:gd name="T105" fmla="*/ 124 h 385"/>
                <a:gd name="T106" fmla="*/ 199 w 343"/>
                <a:gd name="T107" fmla="*/ 139 h 385"/>
                <a:gd name="T108" fmla="*/ 191 w 343"/>
                <a:gd name="T109" fmla="*/ 91 h 385"/>
                <a:gd name="T110" fmla="*/ 181 w 343"/>
                <a:gd name="T111" fmla="*/ 68 h 385"/>
                <a:gd name="T112" fmla="*/ 175 w 343"/>
                <a:gd name="T113" fmla="*/ 56 h 385"/>
                <a:gd name="T114" fmla="*/ 173 w 343"/>
                <a:gd name="T115" fmla="*/ 44 h 385"/>
                <a:gd name="T116" fmla="*/ 163 w 343"/>
                <a:gd name="T117" fmla="*/ 28 h 385"/>
                <a:gd name="T118" fmla="*/ 144 w 343"/>
                <a:gd name="T119" fmla="*/ 16 h 385"/>
                <a:gd name="T120" fmla="*/ 143 w 343"/>
                <a:gd name="T1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3" h="385">
                  <a:moveTo>
                    <a:pt x="143" y="0"/>
                  </a:moveTo>
                  <a:cubicBezTo>
                    <a:pt x="136" y="5"/>
                    <a:pt x="136" y="5"/>
                    <a:pt x="136" y="5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73" y="205"/>
                    <a:pt x="73" y="205"/>
                    <a:pt x="73" y="205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4" y="216"/>
                    <a:pt x="74" y="216"/>
                    <a:pt x="74" y="21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16" y="261"/>
                    <a:pt x="16" y="261"/>
                    <a:pt x="16" y="261"/>
                  </a:cubicBezTo>
                  <a:cubicBezTo>
                    <a:pt x="14" y="271"/>
                    <a:pt x="14" y="271"/>
                    <a:pt x="14" y="271"/>
                  </a:cubicBezTo>
                  <a:cubicBezTo>
                    <a:pt x="19" y="279"/>
                    <a:pt x="19" y="279"/>
                    <a:pt x="19" y="279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18" y="297"/>
                    <a:pt x="18" y="297"/>
                    <a:pt x="18" y="297"/>
                  </a:cubicBezTo>
                  <a:cubicBezTo>
                    <a:pt x="16" y="301"/>
                    <a:pt x="16" y="301"/>
                    <a:pt x="16" y="301"/>
                  </a:cubicBezTo>
                  <a:cubicBezTo>
                    <a:pt x="16" y="306"/>
                    <a:pt x="16" y="306"/>
                    <a:pt x="16" y="306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4" y="310"/>
                    <a:pt x="4" y="310"/>
                    <a:pt x="4" y="31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30" y="333"/>
                    <a:pt x="30" y="333"/>
                    <a:pt x="30" y="333"/>
                  </a:cubicBezTo>
                  <a:cubicBezTo>
                    <a:pt x="41" y="336"/>
                    <a:pt x="41" y="336"/>
                    <a:pt x="41" y="336"/>
                  </a:cubicBezTo>
                  <a:cubicBezTo>
                    <a:pt x="50" y="343"/>
                    <a:pt x="50" y="343"/>
                    <a:pt x="50" y="343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7" y="348"/>
                    <a:pt x="67" y="348"/>
                    <a:pt x="67" y="348"/>
                  </a:cubicBezTo>
                  <a:cubicBezTo>
                    <a:pt x="81" y="335"/>
                    <a:pt x="81" y="335"/>
                    <a:pt x="81" y="335"/>
                  </a:cubicBezTo>
                  <a:cubicBezTo>
                    <a:pt x="87" y="339"/>
                    <a:pt x="87" y="339"/>
                    <a:pt x="87" y="339"/>
                  </a:cubicBezTo>
                  <a:cubicBezTo>
                    <a:pt x="86" y="342"/>
                    <a:pt x="86" y="342"/>
                    <a:pt x="86" y="342"/>
                  </a:cubicBezTo>
                  <a:cubicBezTo>
                    <a:pt x="94" y="348"/>
                    <a:pt x="94" y="348"/>
                    <a:pt x="94" y="348"/>
                  </a:cubicBezTo>
                  <a:cubicBezTo>
                    <a:pt x="103" y="349"/>
                    <a:pt x="103" y="349"/>
                    <a:pt x="103" y="349"/>
                  </a:cubicBezTo>
                  <a:cubicBezTo>
                    <a:pt x="118" y="361"/>
                    <a:pt x="118" y="361"/>
                    <a:pt x="118" y="361"/>
                  </a:cubicBezTo>
                  <a:cubicBezTo>
                    <a:pt x="125" y="359"/>
                    <a:pt x="125" y="359"/>
                    <a:pt x="125" y="359"/>
                  </a:cubicBezTo>
                  <a:cubicBezTo>
                    <a:pt x="135" y="368"/>
                    <a:pt x="135" y="368"/>
                    <a:pt x="135" y="368"/>
                  </a:cubicBezTo>
                  <a:cubicBezTo>
                    <a:pt x="143" y="367"/>
                    <a:pt x="143" y="367"/>
                    <a:pt x="143" y="367"/>
                  </a:cubicBezTo>
                  <a:cubicBezTo>
                    <a:pt x="146" y="378"/>
                    <a:pt x="146" y="378"/>
                    <a:pt x="146" y="378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60" y="385"/>
                    <a:pt x="160" y="385"/>
                    <a:pt x="160" y="385"/>
                  </a:cubicBezTo>
                  <a:cubicBezTo>
                    <a:pt x="165" y="380"/>
                    <a:pt x="165" y="380"/>
                    <a:pt x="165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1" y="369"/>
                    <a:pt x="171" y="369"/>
                    <a:pt x="171" y="369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217" y="313"/>
                    <a:pt x="217" y="313"/>
                    <a:pt x="217" y="313"/>
                  </a:cubicBezTo>
                  <a:cubicBezTo>
                    <a:pt x="219" y="286"/>
                    <a:pt x="219" y="286"/>
                    <a:pt x="219" y="286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15" y="267"/>
                    <a:pt x="215" y="267"/>
                    <a:pt x="215" y="267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6" y="226"/>
                    <a:pt x="216" y="226"/>
                    <a:pt x="216" y="226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4" y="208"/>
                    <a:pt x="204" y="208"/>
                    <a:pt x="204" y="208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0" y="196"/>
                    <a:pt x="220" y="196"/>
                    <a:pt x="220" y="196"/>
                  </a:cubicBezTo>
                  <a:cubicBezTo>
                    <a:pt x="224" y="195"/>
                    <a:pt x="224" y="195"/>
                    <a:pt x="224" y="195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40" y="194"/>
                    <a:pt x="240" y="194"/>
                    <a:pt x="240" y="194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6" y="189"/>
                    <a:pt x="246" y="189"/>
                    <a:pt x="24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61" y="184"/>
                    <a:pt x="261" y="184"/>
                    <a:pt x="261" y="184"/>
                  </a:cubicBezTo>
                  <a:cubicBezTo>
                    <a:pt x="264" y="189"/>
                    <a:pt x="264" y="189"/>
                    <a:pt x="264" y="189"/>
                  </a:cubicBezTo>
                  <a:cubicBezTo>
                    <a:pt x="274" y="189"/>
                    <a:pt x="274" y="189"/>
                    <a:pt x="274" y="189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84" y="188"/>
                    <a:pt x="284" y="188"/>
                    <a:pt x="284" y="188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4" y="170"/>
                    <a:pt x="294" y="170"/>
                    <a:pt x="294" y="170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15" y="161"/>
                    <a:pt x="315" y="161"/>
                    <a:pt x="315" y="161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9" y="165"/>
                    <a:pt x="319" y="165"/>
                    <a:pt x="319" y="165"/>
                  </a:cubicBezTo>
                  <a:cubicBezTo>
                    <a:pt x="326" y="168"/>
                    <a:pt x="326" y="168"/>
                    <a:pt x="326" y="168"/>
                  </a:cubicBezTo>
                  <a:cubicBezTo>
                    <a:pt x="335" y="156"/>
                    <a:pt x="335" y="156"/>
                    <a:pt x="335" y="156"/>
                  </a:cubicBezTo>
                  <a:cubicBezTo>
                    <a:pt x="337" y="152"/>
                    <a:pt x="337" y="152"/>
                    <a:pt x="337" y="152"/>
                  </a:cubicBezTo>
                  <a:cubicBezTo>
                    <a:pt x="334" y="146"/>
                    <a:pt x="334" y="146"/>
                    <a:pt x="334" y="146"/>
                  </a:cubicBezTo>
                  <a:cubicBezTo>
                    <a:pt x="328" y="149"/>
                    <a:pt x="328" y="149"/>
                    <a:pt x="328" y="149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21" y="132"/>
                    <a:pt x="321" y="132"/>
                    <a:pt x="321" y="132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6" y="113"/>
                    <a:pt x="326" y="113"/>
                    <a:pt x="326" y="113"/>
                  </a:cubicBezTo>
                  <a:cubicBezTo>
                    <a:pt x="331" y="116"/>
                    <a:pt x="331" y="116"/>
                    <a:pt x="331" y="116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42" y="115"/>
                    <a:pt x="342" y="115"/>
                    <a:pt x="342" y="115"/>
                  </a:cubicBezTo>
                  <a:cubicBezTo>
                    <a:pt x="343" y="109"/>
                    <a:pt x="343" y="109"/>
                    <a:pt x="343" y="109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0" y="93"/>
                    <a:pt x="330" y="93"/>
                    <a:pt x="330" y="93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87"/>
                    <a:pt x="326" y="87"/>
                    <a:pt x="326" y="87"/>
                  </a:cubicBezTo>
                  <a:cubicBezTo>
                    <a:pt x="316" y="77"/>
                    <a:pt x="316" y="77"/>
                    <a:pt x="316" y="77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09" y="85"/>
                    <a:pt x="309" y="85"/>
                    <a:pt x="309" y="85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76"/>
                    <a:pt x="297" y="76"/>
                    <a:pt x="297" y="76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3"/>
                    <a:pt x="282" y="70"/>
                    <a:pt x="282" y="70"/>
                  </a:cubicBezTo>
                  <a:cubicBezTo>
                    <a:pt x="281" y="70"/>
                    <a:pt x="267" y="70"/>
                    <a:pt x="267" y="70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61" y="92"/>
                    <a:pt x="261" y="92"/>
                    <a:pt x="261" y="92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0" y="106"/>
                    <a:pt x="250" y="106"/>
                    <a:pt x="250" y="106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42" y="123"/>
                    <a:pt x="242" y="123"/>
                    <a:pt x="242" y="123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4" y="117"/>
                    <a:pt x="234" y="117"/>
                    <a:pt x="234" y="117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14" y="127"/>
                    <a:pt x="214" y="127"/>
                    <a:pt x="214" y="127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82" y="73"/>
                    <a:pt x="182" y="73"/>
                    <a:pt x="182" y="73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47"/>
                    <a:pt x="178" y="47"/>
                    <a:pt x="178" y="47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8" y="6"/>
                    <a:pt x="148" y="6"/>
                    <a:pt x="148" y="6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2202" y="3678"/>
              <a:ext cx="215" cy="315"/>
            </a:xfrm>
            <a:custGeom>
              <a:avLst/>
              <a:gdLst>
                <a:gd name="T0" fmla="*/ 94 w 103"/>
                <a:gd name="T1" fmla="*/ 19 h 151"/>
                <a:gd name="T2" fmla="*/ 98 w 103"/>
                <a:gd name="T3" fmla="*/ 29 h 151"/>
                <a:gd name="T4" fmla="*/ 103 w 103"/>
                <a:gd name="T5" fmla="*/ 50 h 151"/>
                <a:gd name="T6" fmla="*/ 98 w 103"/>
                <a:gd name="T7" fmla="*/ 72 h 151"/>
                <a:gd name="T8" fmla="*/ 89 w 103"/>
                <a:gd name="T9" fmla="*/ 86 h 151"/>
                <a:gd name="T10" fmla="*/ 77 w 103"/>
                <a:gd name="T11" fmla="*/ 103 h 151"/>
                <a:gd name="T12" fmla="*/ 81 w 103"/>
                <a:gd name="T13" fmla="*/ 126 h 151"/>
                <a:gd name="T14" fmla="*/ 76 w 103"/>
                <a:gd name="T15" fmla="*/ 139 h 151"/>
                <a:gd name="T16" fmla="*/ 65 w 103"/>
                <a:gd name="T17" fmla="*/ 146 h 151"/>
                <a:gd name="T18" fmla="*/ 49 w 103"/>
                <a:gd name="T19" fmla="*/ 149 h 151"/>
                <a:gd name="T20" fmla="*/ 35 w 103"/>
                <a:gd name="T21" fmla="*/ 147 h 151"/>
                <a:gd name="T22" fmla="*/ 40 w 103"/>
                <a:gd name="T23" fmla="*/ 136 h 151"/>
                <a:gd name="T24" fmla="*/ 26 w 103"/>
                <a:gd name="T25" fmla="*/ 132 h 151"/>
                <a:gd name="T26" fmla="*/ 18 w 103"/>
                <a:gd name="T27" fmla="*/ 121 h 151"/>
                <a:gd name="T28" fmla="*/ 2 w 103"/>
                <a:gd name="T29" fmla="*/ 117 h 151"/>
                <a:gd name="T30" fmla="*/ 7 w 103"/>
                <a:gd name="T31" fmla="*/ 104 h 151"/>
                <a:gd name="T32" fmla="*/ 5 w 103"/>
                <a:gd name="T33" fmla="*/ 89 h 151"/>
                <a:gd name="T34" fmla="*/ 1 w 103"/>
                <a:gd name="T35" fmla="*/ 81 h 151"/>
                <a:gd name="T36" fmla="*/ 6 w 103"/>
                <a:gd name="T37" fmla="*/ 72 h 151"/>
                <a:gd name="T38" fmla="*/ 14 w 103"/>
                <a:gd name="T39" fmla="*/ 66 h 151"/>
                <a:gd name="T40" fmla="*/ 22 w 103"/>
                <a:gd name="T41" fmla="*/ 51 h 151"/>
                <a:gd name="T42" fmla="*/ 30 w 103"/>
                <a:gd name="T43" fmla="*/ 48 h 151"/>
                <a:gd name="T44" fmla="*/ 28 w 103"/>
                <a:gd name="T45" fmla="*/ 39 h 151"/>
                <a:gd name="T46" fmla="*/ 17 w 103"/>
                <a:gd name="T47" fmla="*/ 29 h 151"/>
                <a:gd name="T48" fmla="*/ 22 w 103"/>
                <a:gd name="T49" fmla="*/ 23 h 151"/>
                <a:gd name="T50" fmla="*/ 21 w 103"/>
                <a:gd name="T51" fmla="*/ 12 h 151"/>
                <a:gd name="T52" fmla="*/ 38 w 103"/>
                <a:gd name="T53" fmla="*/ 3 h 151"/>
                <a:gd name="T54" fmla="*/ 35 w 103"/>
                <a:gd name="T55" fmla="*/ 12 h 151"/>
                <a:gd name="T56" fmla="*/ 50 w 103"/>
                <a:gd name="T57" fmla="*/ 17 h 151"/>
                <a:gd name="T58" fmla="*/ 60 w 103"/>
                <a:gd name="T59" fmla="*/ 19 h 151"/>
                <a:gd name="T60" fmla="*/ 69 w 103"/>
                <a:gd name="T61" fmla="*/ 19 h 151"/>
                <a:gd name="T62" fmla="*/ 95 w 103"/>
                <a:gd name="T63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51">
                  <a:moveTo>
                    <a:pt x="95" y="10"/>
                  </a:moveTo>
                  <a:cubicBezTo>
                    <a:pt x="94" y="19"/>
                    <a:pt x="94" y="19"/>
                    <a:pt x="94" y="1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4" y="139"/>
                    <a:pt x="72" y="140"/>
                    <a:pt x="71" y="141"/>
                  </a:cubicBezTo>
                  <a:cubicBezTo>
                    <a:pt x="69" y="144"/>
                    <a:pt x="65" y="146"/>
                    <a:pt x="65" y="146"/>
                  </a:cubicBezTo>
                  <a:cubicBezTo>
                    <a:pt x="64" y="146"/>
                    <a:pt x="58" y="146"/>
                    <a:pt x="56" y="149"/>
                  </a:cubicBezTo>
                  <a:cubicBezTo>
                    <a:pt x="53" y="151"/>
                    <a:pt x="49" y="151"/>
                    <a:pt x="49" y="149"/>
                  </a:cubicBezTo>
                  <a:cubicBezTo>
                    <a:pt x="48" y="147"/>
                    <a:pt x="45" y="146"/>
                    <a:pt x="43" y="148"/>
                  </a:cubicBezTo>
                  <a:cubicBezTo>
                    <a:pt x="41" y="150"/>
                    <a:pt x="36" y="149"/>
                    <a:pt x="35" y="147"/>
                  </a:cubicBezTo>
                  <a:cubicBezTo>
                    <a:pt x="35" y="145"/>
                    <a:pt x="33" y="143"/>
                    <a:pt x="35" y="141"/>
                  </a:cubicBezTo>
                  <a:cubicBezTo>
                    <a:pt x="36" y="139"/>
                    <a:pt x="40" y="136"/>
                    <a:pt x="40" y="136"/>
                  </a:cubicBezTo>
                  <a:cubicBezTo>
                    <a:pt x="40" y="136"/>
                    <a:pt x="35" y="133"/>
                    <a:pt x="33" y="131"/>
                  </a:cubicBezTo>
                  <a:cubicBezTo>
                    <a:pt x="31" y="129"/>
                    <a:pt x="28" y="130"/>
                    <a:pt x="26" y="132"/>
                  </a:cubicBezTo>
                  <a:cubicBezTo>
                    <a:pt x="23" y="134"/>
                    <a:pt x="23" y="126"/>
                    <a:pt x="23" y="124"/>
                  </a:cubicBezTo>
                  <a:cubicBezTo>
                    <a:pt x="23" y="122"/>
                    <a:pt x="20" y="118"/>
                    <a:pt x="18" y="121"/>
                  </a:cubicBezTo>
                  <a:cubicBezTo>
                    <a:pt x="16" y="124"/>
                    <a:pt x="9" y="123"/>
                    <a:pt x="9" y="122"/>
                  </a:cubicBezTo>
                  <a:cubicBezTo>
                    <a:pt x="8" y="120"/>
                    <a:pt x="4" y="120"/>
                    <a:pt x="2" y="117"/>
                  </a:cubicBezTo>
                  <a:cubicBezTo>
                    <a:pt x="0" y="115"/>
                    <a:pt x="3" y="115"/>
                    <a:pt x="4" y="112"/>
                  </a:cubicBezTo>
                  <a:cubicBezTo>
                    <a:pt x="6" y="110"/>
                    <a:pt x="7" y="108"/>
                    <a:pt x="7" y="104"/>
                  </a:cubicBezTo>
                  <a:cubicBezTo>
                    <a:pt x="8" y="101"/>
                    <a:pt x="6" y="99"/>
                    <a:pt x="7" y="97"/>
                  </a:cubicBezTo>
                  <a:cubicBezTo>
                    <a:pt x="8" y="95"/>
                    <a:pt x="6" y="92"/>
                    <a:pt x="5" y="89"/>
                  </a:cubicBezTo>
                  <a:cubicBezTo>
                    <a:pt x="5" y="88"/>
                    <a:pt x="3" y="86"/>
                    <a:pt x="1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83" y="20"/>
                    <a:pt x="83" y="20"/>
                    <a:pt x="83" y="20"/>
                  </a:cubicBezTo>
                  <a:lnTo>
                    <a:pt x="95" y="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1" name="Freeform 57"/>
            <p:cNvSpPr>
              <a:spLocks noEditPoints="1"/>
            </p:cNvSpPr>
            <p:nvPr/>
          </p:nvSpPr>
          <p:spPr bwMode="auto">
            <a:xfrm>
              <a:off x="4484" y="2238"/>
              <a:ext cx="640" cy="10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4565" y="3720"/>
              <a:ext cx="211" cy="488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3" name="Freeform 59"/>
            <p:cNvSpPr>
              <a:spLocks noEditPoints="1"/>
            </p:cNvSpPr>
            <p:nvPr/>
          </p:nvSpPr>
          <p:spPr bwMode="auto">
            <a:xfrm>
              <a:off x="4142" y="2930"/>
              <a:ext cx="615" cy="98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898" y="3826"/>
              <a:ext cx="160" cy="213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5" name="Freeform 61"/>
            <p:cNvSpPr>
              <a:spLocks noEditPoints="1"/>
            </p:cNvSpPr>
            <p:nvPr/>
          </p:nvSpPr>
          <p:spPr bwMode="auto">
            <a:xfrm>
              <a:off x="762" y="3691"/>
              <a:ext cx="186" cy="231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1715" y="3311"/>
              <a:ext cx="289" cy="330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7" name="Freeform 63"/>
            <p:cNvSpPr>
              <a:spLocks noEditPoints="1"/>
            </p:cNvSpPr>
            <p:nvPr/>
          </p:nvSpPr>
          <p:spPr bwMode="auto">
            <a:xfrm>
              <a:off x="2632" y="2276"/>
              <a:ext cx="739" cy="1888"/>
            </a:xfrm>
            <a:custGeom>
              <a:avLst/>
              <a:gdLst>
                <a:gd name="T0" fmla="*/ 94 w 355"/>
                <a:gd name="T1" fmla="*/ 769 h 906"/>
                <a:gd name="T2" fmla="*/ 111 w 355"/>
                <a:gd name="T3" fmla="*/ 813 h 906"/>
                <a:gd name="T4" fmla="*/ 139 w 355"/>
                <a:gd name="T5" fmla="*/ 829 h 906"/>
                <a:gd name="T6" fmla="*/ 142 w 355"/>
                <a:gd name="T7" fmla="*/ 873 h 906"/>
                <a:gd name="T8" fmla="*/ 176 w 355"/>
                <a:gd name="T9" fmla="*/ 896 h 906"/>
                <a:gd name="T10" fmla="*/ 198 w 355"/>
                <a:gd name="T11" fmla="*/ 859 h 906"/>
                <a:gd name="T12" fmla="*/ 233 w 355"/>
                <a:gd name="T13" fmla="*/ 846 h 906"/>
                <a:gd name="T14" fmla="*/ 228 w 355"/>
                <a:gd name="T15" fmla="*/ 816 h 906"/>
                <a:gd name="T16" fmla="*/ 233 w 355"/>
                <a:gd name="T17" fmla="*/ 775 h 906"/>
                <a:gd name="T18" fmla="*/ 240 w 355"/>
                <a:gd name="T19" fmla="*/ 736 h 906"/>
                <a:gd name="T20" fmla="*/ 273 w 355"/>
                <a:gd name="T21" fmla="*/ 717 h 906"/>
                <a:gd name="T22" fmla="*/ 305 w 355"/>
                <a:gd name="T23" fmla="*/ 687 h 906"/>
                <a:gd name="T24" fmla="*/ 329 w 355"/>
                <a:gd name="T25" fmla="*/ 681 h 906"/>
                <a:gd name="T26" fmla="*/ 338 w 355"/>
                <a:gd name="T27" fmla="*/ 649 h 906"/>
                <a:gd name="T28" fmla="*/ 324 w 355"/>
                <a:gd name="T29" fmla="*/ 606 h 906"/>
                <a:gd name="T30" fmla="*/ 342 w 355"/>
                <a:gd name="T31" fmla="*/ 567 h 906"/>
                <a:gd name="T32" fmla="*/ 342 w 355"/>
                <a:gd name="T33" fmla="*/ 521 h 906"/>
                <a:gd name="T34" fmla="*/ 340 w 355"/>
                <a:gd name="T35" fmla="*/ 510 h 906"/>
                <a:gd name="T36" fmla="*/ 318 w 355"/>
                <a:gd name="T37" fmla="*/ 501 h 906"/>
                <a:gd name="T38" fmla="*/ 307 w 355"/>
                <a:gd name="T39" fmla="*/ 454 h 906"/>
                <a:gd name="T40" fmla="*/ 304 w 355"/>
                <a:gd name="T41" fmla="*/ 431 h 906"/>
                <a:gd name="T42" fmla="*/ 291 w 355"/>
                <a:gd name="T43" fmla="*/ 361 h 906"/>
                <a:gd name="T44" fmla="*/ 315 w 355"/>
                <a:gd name="T45" fmla="*/ 335 h 906"/>
                <a:gd name="T46" fmla="*/ 336 w 355"/>
                <a:gd name="T47" fmla="*/ 300 h 906"/>
                <a:gd name="T48" fmla="*/ 313 w 355"/>
                <a:gd name="T49" fmla="*/ 261 h 906"/>
                <a:gd name="T50" fmla="*/ 296 w 355"/>
                <a:gd name="T51" fmla="*/ 220 h 906"/>
                <a:gd name="T52" fmla="*/ 269 w 355"/>
                <a:gd name="T53" fmla="*/ 248 h 906"/>
                <a:gd name="T54" fmla="*/ 284 w 355"/>
                <a:gd name="T55" fmla="*/ 210 h 906"/>
                <a:gd name="T56" fmla="*/ 298 w 355"/>
                <a:gd name="T57" fmla="*/ 150 h 906"/>
                <a:gd name="T58" fmla="*/ 238 w 355"/>
                <a:gd name="T59" fmla="*/ 145 h 906"/>
                <a:gd name="T60" fmla="*/ 196 w 355"/>
                <a:gd name="T61" fmla="*/ 138 h 906"/>
                <a:gd name="T62" fmla="*/ 159 w 355"/>
                <a:gd name="T63" fmla="*/ 172 h 906"/>
                <a:gd name="T64" fmla="*/ 91 w 355"/>
                <a:gd name="T65" fmla="*/ 213 h 906"/>
                <a:gd name="T66" fmla="*/ 63 w 355"/>
                <a:gd name="T67" fmla="*/ 250 h 906"/>
                <a:gd name="T68" fmla="*/ 48 w 355"/>
                <a:gd name="T69" fmla="*/ 330 h 906"/>
                <a:gd name="T70" fmla="*/ 47 w 355"/>
                <a:gd name="T71" fmla="*/ 309 h 906"/>
                <a:gd name="T72" fmla="*/ 22 w 355"/>
                <a:gd name="T73" fmla="*/ 304 h 906"/>
                <a:gd name="T74" fmla="*/ 21 w 355"/>
                <a:gd name="T75" fmla="*/ 348 h 906"/>
                <a:gd name="T76" fmla="*/ 15 w 355"/>
                <a:gd name="T77" fmla="*/ 382 h 906"/>
                <a:gd name="T78" fmla="*/ 33 w 355"/>
                <a:gd name="T79" fmla="*/ 388 h 906"/>
                <a:gd name="T80" fmla="*/ 24 w 355"/>
                <a:gd name="T81" fmla="*/ 426 h 906"/>
                <a:gd name="T82" fmla="*/ 34 w 355"/>
                <a:gd name="T83" fmla="*/ 458 h 906"/>
                <a:gd name="T84" fmla="*/ 35 w 355"/>
                <a:gd name="T85" fmla="*/ 492 h 906"/>
                <a:gd name="T86" fmla="*/ 53 w 355"/>
                <a:gd name="T87" fmla="*/ 520 h 906"/>
                <a:gd name="T88" fmla="*/ 51 w 355"/>
                <a:gd name="T89" fmla="*/ 559 h 906"/>
                <a:gd name="T90" fmla="*/ 41 w 355"/>
                <a:gd name="T91" fmla="*/ 608 h 906"/>
                <a:gd name="T92" fmla="*/ 35 w 355"/>
                <a:gd name="T93" fmla="*/ 660 h 906"/>
                <a:gd name="T94" fmla="*/ 84 w 355"/>
                <a:gd name="T95" fmla="*/ 689 h 906"/>
                <a:gd name="T96" fmla="*/ 99 w 355"/>
                <a:gd name="T97" fmla="*/ 726 h 906"/>
                <a:gd name="T98" fmla="*/ 188 w 355"/>
                <a:gd name="T99" fmla="*/ 63 h 906"/>
                <a:gd name="T100" fmla="*/ 216 w 355"/>
                <a:gd name="T101" fmla="*/ 87 h 906"/>
                <a:gd name="T102" fmla="*/ 138 w 355"/>
                <a:gd name="T103" fmla="*/ 50 h 906"/>
                <a:gd name="T104" fmla="*/ 130 w 355"/>
                <a:gd name="T105" fmla="*/ 16 h 906"/>
                <a:gd name="T106" fmla="*/ 145 w 355"/>
                <a:gd name="T107" fmla="*/ 40 h 906"/>
                <a:gd name="T108" fmla="*/ 178 w 355"/>
                <a:gd name="T109" fmla="*/ 76 h 906"/>
                <a:gd name="T110" fmla="*/ 138 w 355"/>
                <a:gd name="T111" fmla="*/ 5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5" h="906">
                  <a:moveTo>
                    <a:pt x="0" y="326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lose/>
                  <a:moveTo>
                    <a:pt x="93" y="758"/>
                  </a:moveTo>
                  <a:cubicBezTo>
                    <a:pt x="94" y="769"/>
                    <a:pt x="94" y="769"/>
                    <a:pt x="94" y="769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105" y="781"/>
                    <a:pt x="105" y="781"/>
                    <a:pt x="105" y="781"/>
                  </a:cubicBezTo>
                  <a:cubicBezTo>
                    <a:pt x="105" y="792"/>
                    <a:pt x="105" y="792"/>
                    <a:pt x="105" y="792"/>
                  </a:cubicBezTo>
                  <a:cubicBezTo>
                    <a:pt x="97" y="799"/>
                    <a:pt x="97" y="799"/>
                    <a:pt x="97" y="799"/>
                  </a:cubicBezTo>
                  <a:cubicBezTo>
                    <a:pt x="105" y="813"/>
                    <a:pt x="105" y="813"/>
                    <a:pt x="105" y="813"/>
                  </a:cubicBezTo>
                  <a:cubicBezTo>
                    <a:pt x="111" y="813"/>
                    <a:pt x="111" y="813"/>
                    <a:pt x="111" y="813"/>
                  </a:cubicBezTo>
                  <a:cubicBezTo>
                    <a:pt x="115" y="810"/>
                    <a:pt x="115" y="810"/>
                    <a:pt x="115" y="810"/>
                  </a:cubicBezTo>
                  <a:cubicBezTo>
                    <a:pt x="128" y="813"/>
                    <a:pt x="128" y="813"/>
                    <a:pt x="128" y="813"/>
                  </a:cubicBezTo>
                  <a:cubicBezTo>
                    <a:pt x="132" y="811"/>
                    <a:pt x="132" y="811"/>
                    <a:pt x="132" y="811"/>
                  </a:cubicBezTo>
                  <a:cubicBezTo>
                    <a:pt x="135" y="816"/>
                    <a:pt x="135" y="816"/>
                    <a:pt x="135" y="816"/>
                  </a:cubicBezTo>
                  <a:cubicBezTo>
                    <a:pt x="132" y="822"/>
                    <a:pt x="132" y="822"/>
                    <a:pt x="132" y="822"/>
                  </a:cubicBezTo>
                  <a:cubicBezTo>
                    <a:pt x="139" y="829"/>
                    <a:pt x="139" y="829"/>
                    <a:pt x="139" y="829"/>
                  </a:cubicBezTo>
                  <a:cubicBezTo>
                    <a:pt x="139" y="838"/>
                    <a:pt x="139" y="838"/>
                    <a:pt x="139" y="838"/>
                  </a:cubicBezTo>
                  <a:cubicBezTo>
                    <a:pt x="148" y="845"/>
                    <a:pt x="148" y="845"/>
                    <a:pt x="148" y="845"/>
                  </a:cubicBezTo>
                  <a:cubicBezTo>
                    <a:pt x="147" y="854"/>
                    <a:pt x="147" y="854"/>
                    <a:pt x="147" y="854"/>
                  </a:cubicBezTo>
                  <a:cubicBezTo>
                    <a:pt x="150" y="860"/>
                    <a:pt x="150" y="860"/>
                    <a:pt x="150" y="860"/>
                  </a:cubicBezTo>
                  <a:cubicBezTo>
                    <a:pt x="141" y="868"/>
                    <a:pt x="141" y="868"/>
                    <a:pt x="141" y="868"/>
                  </a:cubicBezTo>
                  <a:cubicBezTo>
                    <a:pt x="142" y="873"/>
                    <a:pt x="142" y="873"/>
                    <a:pt x="142" y="873"/>
                  </a:cubicBezTo>
                  <a:cubicBezTo>
                    <a:pt x="130" y="884"/>
                    <a:pt x="130" y="884"/>
                    <a:pt x="130" y="884"/>
                  </a:cubicBezTo>
                  <a:cubicBezTo>
                    <a:pt x="125" y="898"/>
                    <a:pt x="125" y="898"/>
                    <a:pt x="125" y="898"/>
                  </a:cubicBezTo>
                  <a:cubicBezTo>
                    <a:pt x="137" y="905"/>
                    <a:pt x="137" y="905"/>
                    <a:pt x="137" y="905"/>
                  </a:cubicBezTo>
                  <a:cubicBezTo>
                    <a:pt x="151" y="906"/>
                    <a:pt x="151" y="906"/>
                    <a:pt x="151" y="906"/>
                  </a:cubicBezTo>
                  <a:cubicBezTo>
                    <a:pt x="164" y="905"/>
                    <a:pt x="164" y="905"/>
                    <a:pt x="164" y="905"/>
                  </a:cubicBezTo>
                  <a:cubicBezTo>
                    <a:pt x="176" y="896"/>
                    <a:pt x="176" y="896"/>
                    <a:pt x="176" y="896"/>
                  </a:cubicBezTo>
                  <a:cubicBezTo>
                    <a:pt x="183" y="896"/>
                    <a:pt x="183" y="896"/>
                    <a:pt x="183" y="896"/>
                  </a:cubicBezTo>
                  <a:cubicBezTo>
                    <a:pt x="183" y="886"/>
                    <a:pt x="183" y="886"/>
                    <a:pt x="183" y="886"/>
                  </a:cubicBezTo>
                  <a:cubicBezTo>
                    <a:pt x="189" y="881"/>
                    <a:pt x="189" y="881"/>
                    <a:pt x="189" y="881"/>
                  </a:cubicBezTo>
                  <a:cubicBezTo>
                    <a:pt x="188" y="875"/>
                    <a:pt x="188" y="875"/>
                    <a:pt x="188" y="875"/>
                  </a:cubicBezTo>
                  <a:cubicBezTo>
                    <a:pt x="196" y="872"/>
                    <a:pt x="196" y="872"/>
                    <a:pt x="196" y="872"/>
                  </a:cubicBezTo>
                  <a:cubicBezTo>
                    <a:pt x="198" y="859"/>
                    <a:pt x="198" y="859"/>
                    <a:pt x="198" y="859"/>
                  </a:cubicBezTo>
                  <a:cubicBezTo>
                    <a:pt x="206" y="857"/>
                    <a:pt x="206" y="857"/>
                    <a:pt x="206" y="857"/>
                  </a:cubicBezTo>
                  <a:cubicBezTo>
                    <a:pt x="212" y="857"/>
                    <a:pt x="212" y="857"/>
                    <a:pt x="212" y="857"/>
                  </a:cubicBezTo>
                  <a:cubicBezTo>
                    <a:pt x="215" y="854"/>
                    <a:pt x="215" y="854"/>
                    <a:pt x="215" y="854"/>
                  </a:cubicBezTo>
                  <a:cubicBezTo>
                    <a:pt x="225" y="852"/>
                    <a:pt x="225" y="852"/>
                    <a:pt x="225" y="852"/>
                  </a:cubicBezTo>
                  <a:cubicBezTo>
                    <a:pt x="231" y="850"/>
                    <a:pt x="231" y="850"/>
                    <a:pt x="231" y="850"/>
                  </a:cubicBezTo>
                  <a:cubicBezTo>
                    <a:pt x="233" y="846"/>
                    <a:pt x="233" y="846"/>
                    <a:pt x="233" y="846"/>
                  </a:cubicBezTo>
                  <a:cubicBezTo>
                    <a:pt x="214" y="836"/>
                    <a:pt x="214" y="836"/>
                    <a:pt x="214" y="836"/>
                  </a:cubicBezTo>
                  <a:cubicBezTo>
                    <a:pt x="212" y="827"/>
                    <a:pt x="212" y="827"/>
                    <a:pt x="212" y="827"/>
                  </a:cubicBezTo>
                  <a:cubicBezTo>
                    <a:pt x="216" y="825"/>
                    <a:pt x="216" y="825"/>
                    <a:pt x="216" y="825"/>
                  </a:cubicBezTo>
                  <a:cubicBezTo>
                    <a:pt x="221" y="822"/>
                    <a:pt x="221" y="822"/>
                    <a:pt x="221" y="822"/>
                  </a:cubicBezTo>
                  <a:cubicBezTo>
                    <a:pt x="228" y="821"/>
                    <a:pt x="228" y="821"/>
                    <a:pt x="228" y="821"/>
                  </a:cubicBezTo>
                  <a:cubicBezTo>
                    <a:pt x="228" y="816"/>
                    <a:pt x="228" y="816"/>
                    <a:pt x="228" y="816"/>
                  </a:cubicBezTo>
                  <a:cubicBezTo>
                    <a:pt x="230" y="812"/>
                    <a:pt x="230" y="812"/>
                    <a:pt x="230" y="812"/>
                  </a:cubicBezTo>
                  <a:cubicBezTo>
                    <a:pt x="228" y="801"/>
                    <a:pt x="228" y="801"/>
                    <a:pt x="228" y="801"/>
                  </a:cubicBezTo>
                  <a:cubicBezTo>
                    <a:pt x="231" y="794"/>
                    <a:pt x="231" y="794"/>
                    <a:pt x="231" y="794"/>
                  </a:cubicBezTo>
                  <a:cubicBezTo>
                    <a:pt x="226" y="786"/>
                    <a:pt x="226" y="786"/>
                    <a:pt x="226" y="786"/>
                  </a:cubicBezTo>
                  <a:cubicBezTo>
                    <a:pt x="228" y="776"/>
                    <a:pt x="228" y="776"/>
                    <a:pt x="228" y="776"/>
                  </a:cubicBezTo>
                  <a:cubicBezTo>
                    <a:pt x="233" y="775"/>
                    <a:pt x="233" y="775"/>
                    <a:pt x="233" y="775"/>
                  </a:cubicBezTo>
                  <a:cubicBezTo>
                    <a:pt x="238" y="771"/>
                    <a:pt x="238" y="771"/>
                    <a:pt x="238" y="771"/>
                  </a:cubicBezTo>
                  <a:cubicBezTo>
                    <a:pt x="244" y="765"/>
                    <a:pt x="244" y="765"/>
                    <a:pt x="244" y="765"/>
                  </a:cubicBezTo>
                  <a:cubicBezTo>
                    <a:pt x="242" y="755"/>
                    <a:pt x="242" y="755"/>
                    <a:pt x="242" y="755"/>
                  </a:cubicBezTo>
                  <a:cubicBezTo>
                    <a:pt x="236" y="747"/>
                    <a:pt x="236" y="747"/>
                    <a:pt x="236" y="747"/>
                  </a:cubicBezTo>
                  <a:cubicBezTo>
                    <a:pt x="235" y="740"/>
                    <a:pt x="235" y="740"/>
                    <a:pt x="235" y="740"/>
                  </a:cubicBezTo>
                  <a:cubicBezTo>
                    <a:pt x="240" y="736"/>
                    <a:pt x="240" y="736"/>
                    <a:pt x="240" y="736"/>
                  </a:cubicBezTo>
                  <a:cubicBezTo>
                    <a:pt x="241" y="726"/>
                    <a:pt x="241" y="726"/>
                    <a:pt x="241" y="726"/>
                  </a:cubicBezTo>
                  <a:cubicBezTo>
                    <a:pt x="248" y="725"/>
                    <a:pt x="248" y="725"/>
                    <a:pt x="248" y="725"/>
                  </a:cubicBezTo>
                  <a:cubicBezTo>
                    <a:pt x="259" y="724"/>
                    <a:pt x="259" y="724"/>
                    <a:pt x="259" y="724"/>
                  </a:cubicBezTo>
                  <a:cubicBezTo>
                    <a:pt x="265" y="716"/>
                    <a:pt x="265" y="716"/>
                    <a:pt x="265" y="716"/>
                  </a:cubicBezTo>
                  <a:cubicBezTo>
                    <a:pt x="268" y="713"/>
                    <a:pt x="268" y="713"/>
                    <a:pt x="268" y="713"/>
                  </a:cubicBezTo>
                  <a:cubicBezTo>
                    <a:pt x="273" y="717"/>
                    <a:pt x="273" y="717"/>
                    <a:pt x="273" y="717"/>
                  </a:cubicBezTo>
                  <a:cubicBezTo>
                    <a:pt x="279" y="727"/>
                    <a:pt x="279" y="727"/>
                    <a:pt x="279" y="727"/>
                  </a:cubicBezTo>
                  <a:cubicBezTo>
                    <a:pt x="286" y="731"/>
                    <a:pt x="286" y="731"/>
                    <a:pt x="286" y="731"/>
                  </a:cubicBezTo>
                  <a:cubicBezTo>
                    <a:pt x="288" y="726"/>
                    <a:pt x="288" y="726"/>
                    <a:pt x="288" y="726"/>
                  </a:cubicBezTo>
                  <a:cubicBezTo>
                    <a:pt x="285" y="720"/>
                    <a:pt x="285" y="720"/>
                    <a:pt x="285" y="720"/>
                  </a:cubicBezTo>
                  <a:cubicBezTo>
                    <a:pt x="289" y="706"/>
                    <a:pt x="289" y="706"/>
                    <a:pt x="289" y="706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303" y="678"/>
                    <a:pt x="303" y="678"/>
                    <a:pt x="303" y="678"/>
                  </a:cubicBezTo>
                  <a:cubicBezTo>
                    <a:pt x="307" y="673"/>
                    <a:pt x="307" y="673"/>
                    <a:pt x="307" y="673"/>
                  </a:cubicBezTo>
                  <a:cubicBezTo>
                    <a:pt x="313" y="671"/>
                    <a:pt x="313" y="671"/>
                    <a:pt x="313" y="671"/>
                  </a:cubicBezTo>
                  <a:cubicBezTo>
                    <a:pt x="318" y="677"/>
                    <a:pt x="318" y="677"/>
                    <a:pt x="318" y="677"/>
                  </a:cubicBezTo>
                  <a:cubicBezTo>
                    <a:pt x="325" y="678"/>
                    <a:pt x="325" y="678"/>
                    <a:pt x="325" y="678"/>
                  </a:cubicBezTo>
                  <a:cubicBezTo>
                    <a:pt x="329" y="681"/>
                    <a:pt x="329" y="681"/>
                    <a:pt x="329" y="681"/>
                  </a:cubicBezTo>
                  <a:cubicBezTo>
                    <a:pt x="337" y="682"/>
                    <a:pt x="337" y="682"/>
                    <a:pt x="337" y="682"/>
                  </a:cubicBezTo>
                  <a:cubicBezTo>
                    <a:pt x="341" y="676"/>
                    <a:pt x="341" y="676"/>
                    <a:pt x="341" y="676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4" y="657"/>
                    <a:pt x="344" y="657"/>
                    <a:pt x="344" y="657"/>
                  </a:cubicBezTo>
                  <a:cubicBezTo>
                    <a:pt x="338" y="656"/>
                    <a:pt x="338" y="656"/>
                    <a:pt x="338" y="656"/>
                  </a:cubicBezTo>
                  <a:cubicBezTo>
                    <a:pt x="338" y="649"/>
                    <a:pt x="338" y="649"/>
                    <a:pt x="338" y="649"/>
                  </a:cubicBezTo>
                  <a:cubicBezTo>
                    <a:pt x="343" y="647"/>
                    <a:pt x="343" y="647"/>
                    <a:pt x="343" y="647"/>
                  </a:cubicBezTo>
                  <a:cubicBezTo>
                    <a:pt x="339" y="634"/>
                    <a:pt x="339" y="634"/>
                    <a:pt x="339" y="634"/>
                  </a:cubicBezTo>
                  <a:cubicBezTo>
                    <a:pt x="333" y="635"/>
                    <a:pt x="333" y="635"/>
                    <a:pt x="333" y="635"/>
                  </a:cubicBezTo>
                  <a:cubicBezTo>
                    <a:pt x="323" y="628"/>
                    <a:pt x="323" y="628"/>
                    <a:pt x="323" y="628"/>
                  </a:cubicBezTo>
                  <a:cubicBezTo>
                    <a:pt x="325" y="619"/>
                    <a:pt x="325" y="619"/>
                    <a:pt x="325" y="619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33" y="599"/>
                    <a:pt x="333" y="599"/>
                    <a:pt x="333" y="599"/>
                  </a:cubicBezTo>
                  <a:cubicBezTo>
                    <a:pt x="337" y="594"/>
                    <a:pt x="337" y="594"/>
                    <a:pt x="337" y="594"/>
                  </a:cubicBezTo>
                  <a:cubicBezTo>
                    <a:pt x="337" y="584"/>
                    <a:pt x="337" y="584"/>
                    <a:pt x="337" y="584"/>
                  </a:cubicBezTo>
                  <a:cubicBezTo>
                    <a:pt x="343" y="578"/>
                    <a:pt x="343" y="578"/>
                    <a:pt x="343" y="578"/>
                  </a:cubicBezTo>
                  <a:cubicBezTo>
                    <a:pt x="340" y="572"/>
                    <a:pt x="340" y="572"/>
                    <a:pt x="340" y="572"/>
                  </a:cubicBezTo>
                  <a:cubicBezTo>
                    <a:pt x="342" y="567"/>
                    <a:pt x="342" y="567"/>
                    <a:pt x="342" y="567"/>
                  </a:cubicBezTo>
                  <a:cubicBezTo>
                    <a:pt x="333" y="557"/>
                    <a:pt x="333" y="557"/>
                    <a:pt x="333" y="557"/>
                  </a:cubicBezTo>
                  <a:cubicBezTo>
                    <a:pt x="333" y="550"/>
                    <a:pt x="333" y="550"/>
                    <a:pt x="333" y="550"/>
                  </a:cubicBezTo>
                  <a:cubicBezTo>
                    <a:pt x="334" y="543"/>
                    <a:pt x="334" y="543"/>
                    <a:pt x="334" y="543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32" y="528"/>
                    <a:pt x="332" y="528"/>
                    <a:pt x="332" y="528"/>
                  </a:cubicBezTo>
                  <a:cubicBezTo>
                    <a:pt x="342" y="521"/>
                    <a:pt x="342" y="521"/>
                    <a:pt x="342" y="521"/>
                  </a:cubicBezTo>
                  <a:cubicBezTo>
                    <a:pt x="348" y="520"/>
                    <a:pt x="348" y="520"/>
                    <a:pt x="348" y="520"/>
                  </a:cubicBezTo>
                  <a:cubicBezTo>
                    <a:pt x="355" y="515"/>
                    <a:pt x="355" y="515"/>
                    <a:pt x="355" y="515"/>
                  </a:cubicBezTo>
                  <a:cubicBezTo>
                    <a:pt x="354" y="509"/>
                    <a:pt x="354" y="509"/>
                    <a:pt x="354" y="509"/>
                  </a:cubicBezTo>
                  <a:cubicBezTo>
                    <a:pt x="350" y="509"/>
                    <a:pt x="350" y="509"/>
                    <a:pt x="350" y="509"/>
                  </a:cubicBezTo>
                  <a:cubicBezTo>
                    <a:pt x="346" y="512"/>
                    <a:pt x="346" y="512"/>
                    <a:pt x="346" y="512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5" y="513"/>
                    <a:pt x="335" y="513"/>
                    <a:pt x="335" y="513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17" y="512"/>
                    <a:pt x="317" y="512"/>
                    <a:pt x="317" y="512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18" y="501"/>
                    <a:pt x="318" y="501"/>
                    <a:pt x="318" y="501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322" y="480"/>
                    <a:pt x="322" y="480"/>
                    <a:pt x="322" y="480"/>
                  </a:cubicBezTo>
                  <a:cubicBezTo>
                    <a:pt x="315" y="472"/>
                    <a:pt x="315" y="472"/>
                    <a:pt x="315" y="472"/>
                  </a:cubicBezTo>
                  <a:cubicBezTo>
                    <a:pt x="314" y="463"/>
                    <a:pt x="314" y="463"/>
                    <a:pt x="314" y="463"/>
                  </a:cubicBezTo>
                  <a:cubicBezTo>
                    <a:pt x="308" y="459"/>
                    <a:pt x="308" y="459"/>
                    <a:pt x="308" y="459"/>
                  </a:cubicBezTo>
                  <a:cubicBezTo>
                    <a:pt x="307" y="454"/>
                    <a:pt x="307" y="454"/>
                    <a:pt x="307" y="454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7" y="442"/>
                    <a:pt x="307" y="442"/>
                    <a:pt x="307" y="442"/>
                  </a:cubicBezTo>
                  <a:cubicBezTo>
                    <a:pt x="298" y="442"/>
                    <a:pt x="298" y="442"/>
                    <a:pt x="298" y="442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9" y="429"/>
                    <a:pt x="309" y="429"/>
                    <a:pt x="309" y="429"/>
                  </a:cubicBezTo>
                  <a:cubicBezTo>
                    <a:pt x="305" y="400"/>
                    <a:pt x="305" y="400"/>
                    <a:pt x="305" y="400"/>
                  </a:cubicBezTo>
                  <a:cubicBezTo>
                    <a:pt x="301" y="390"/>
                    <a:pt x="301" y="390"/>
                    <a:pt x="301" y="390"/>
                  </a:cubicBezTo>
                  <a:cubicBezTo>
                    <a:pt x="299" y="379"/>
                    <a:pt x="299" y="379"/>
                    <a:pt x="299" y="379"/>
                  </a:cubicBezTo>
                  <a:cubicBezTo>
                    <a:pt x="290" y="367"/>
                    <a:pt x="290" y="367"/>
                    <a:pt x="290" y="367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5" y="360"/>
                    <a:pt x="295" y="360"/>
                    <a:pt x="295" y="360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11" y="349"/>
                    <a:pt x="311" y="349"/>
                    <a:pt x="311" y="349"/>
                  </a:cubicBezTo>
                  <a:cubicBezTo>
                    <a:pt x="316" y="349"/>
                    <a:pt x="316" y="349"/>
                    <a:pt x="316" y="349"/>
                  </a:cubicBezTo>
                  <a:cubicBezTo>
                    <a:pt x="319" y="340"/>
                    <a:pt x="319" y="340"/>
                    <a:pt x="319" y="340"/>
                  </a:cubicBezTo>
                  <a:cubicBezTo>
                    <a:pt x="315" y="335"/>
                    <a:pt x="315" y="335"/>
                    <a:pt x="315" y="335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32" y="305"/>
                    <a:pt x="332" y="305"/>
                    <a:pt x="332" y="305"/>
                  </a:cubicBezTo>
                  <a:cubicBezTo>
                    <a:pt x="333" y="300"/>
                    <a:pt x="333" y="300"/>
                    <a:pt x="333" y="300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0" y="293"/>
                    <a:pt x="330" y="293"/>
                    <a:pt x="330" y="293"/>
                  </a:cubicBezTo>
                  <a:cubicBezTo>
                    <a:pt x="327" y="285"/>
                    <a:pt x="327" y="285"/>
                    <a:pt x="327" y="285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3" y="254"/>
                    <a:pt x="303" y="254"/>
                    <a:pt x="303" y="254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297" y="236"/>
                    <a:pt x="297" y="236"/>
                    <a:pt x="297" y="236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0"/>
                    <a:pt x="296" y="220"/>
                    <a:pt x="296" y="220"/>
                  </a:cubicBezTo>
                  <a:cubicBezTo>
                    <a:pt x="294" y="216"/>
                    <a:pt x="294" y="216"/>
                    <a:pt x="294" y="216"/>
                  </a:cubicBezTo>
                  <a:cubicBezTo>
                    <a:pt x="291" y="218"/>
                    <a:pt x="287" y="217"/>
                    <a:pt x="286" y="219"/>
                  </a:cubicBezTo>
                  <a:cubicBezTo>
                    <a:pt x="285" y="221"/>
                    <a:pt x="285" y="227"/>
                    <a:pt x="288" y="228"/>
                  </a:cubicBezTo>
                  <a:cubicBezTo>
                    <a:pt x="290" y="228"/>
                    <a:pt x="296" y="226"/>
                    <a:pt x="293" y="230"/>
                  </a:cubicBezTo>
                  <a:cubicBezTo>
                    <a:pt x="290" y="233"/>
                    <a:pt x="282" y="240"/>
                    <a:pt x="279" y="241"/>
                  </a:cubicBezTo>
                  <a:cubicBezTo>
                    <a:pt x="276" y="243"/>
                    <a:pt x="273" y="245"/>
                    <a:pt x="269" y="248"/>
                  </a:cubicBezTo>
                  <a:cubicBezTo>
                    <a:pt x="266" y="250"/>
                    <a:pt x="259" y="253"/>
                    <a:pt x="260" y="251"/>
                  </a:cubicBezTo>
                  <a:cubicBezTo>
                    <a:pt x="262" y="249"/>
                    <a:pt x="263" y="248"/>
                    <a:pt x="264" y="245"/>
                  </a:cubicBezTo>
                  <a:cubicBezTo>
                    <a:pt x="265" y="243"/>
                    <a:pt x="267" y="241"/>
                    <a:pt x="269" y="238"/>
                  </a:cubicBezTo>
                  <a:cubicBezTo>
                    <a:pt x="271" y="235"/>
                    <a:pt x="273" y="232"/>
                    <a:pt x="276" y="229"/>
                  </a:cubicBezTo>
                  <a:cubicBezTo>
                    <a:pt x="278" y="226"/>
                    <a:pt x="279" y="223"/>
                    <a:pt x="280" y="221"/>
                  </a:cubicBezTo>
                  <a:cubicBezTo>
                    <a:pt x="281" y="219"/>
                    <a:pt x="283" y="215"/>
                    <a:pt x="284" y="210"/>
                  </a:cubicBezTo>
                  <a:cubicBezTo>
                    <a:pt x="286" y="205"/>
                    <a:pt x="285" y="204"/>
                    <a:pt x="289" y="198"/>
                  </a:cubicBezTo>
                  <a:cubicBezTo>
                    <a:pt x="292" y="193"/>
                    <a:pt x="294" y="195"/>
                    <a:pt x="295" y="191"/>
                  </a:cubicBezTo>
                  <a:cubicBezTo>
                    <a:pt x="297" y="187"/>
                    <a:pt x="296" y="185"/>
                    <a:pt x="300" y="182"/>
                  </a:cubicBezTo>
                  <a:cubicBezTo>
                    <a:pt x="303" y="179"/>
                    <a:pt x="304" y="175"/>
                    <a:pt x="304" y="167"/>
                  </a:cubicBezTo>
                  <a:cubicBezTo>
                    <a:pt x="303" y="159"/>
                    <a:pt x="301" y="162"/>
                    <a:pt x="301" y="158"/>
                  </a:cubicBezTo>
                  <a:cubicBezTo>
                    <a:pt x="300" y="154"/>
                    <a:pt x="299" y="152"/>
                    <a:pt x="298" y="150"/>
                  </a:cubicBezTo>
                  <a:cubicBezTo>
                    <a:pt x="297" y="148"/>
                    <a:pt x="292" y="143"/>
                    <a:pt x="290" y="142"/>
                  </a:cubicBezTo>
                  <a:cubicBezTo>
                    <a:pt x="287" y="142"/>
                    <a:pt x="283" y="140"/>
                    <a:pt x="278" y="135"/>
                  </a:cubicBezTo>
                  <a:cubicBezTo>
                    <a:pt x="273" y="130"/>
                    <a:pt x="271" y="129"/>
                    <a:pt x="268" y="132"/>
                  </a:cubicBezTo>
                  <a:cubicBezTo>
                    <a:pt x="265" y="135"/>
                    <a:pt x="258" y="134"/>
                    <a:pt x="252" y="136"/>
                  </a:cubicBezTo>
                  <a:cubicBezTo>
                    <a:pt x="247" y="137"/>
                    <a:pt x="250" y="140"/>
                    <a:pt x="246" y="145"/>
                  </a:cubicBezTo>
                  <a:cubicBezTo>
                    <a:pt x="242" y="149"/>
                    <a:pt x="236" y="147"/>
                    <a:pt x="238" y="145"/>
                  </a:cubicBezTo>
                  <a:cubicBezTo>
                    <a:pt x="240" y="142"/>
                    <a:pt x="243" y="131"/>
                    <a:pt x="241" y="131"/>
                  </a:cubicBezTo>
                  <a:cubicBezTo>
                    <a:pt x="240" y="130"/>
                    <a:pt x="232" y="129"/>
                    <a:pt x="229" y="130"/>
                  </a:cubicBezTo>
                  <a:cubicBezTo>
                    <a:pt x="227" y="131"/>
                    <a:pt x="219" y="131"/>
                    <a:pt x="224" y="126"/>
                  </a:cubicBezTo>
                  <a:cubicBezTo>
                    <a:pt x="230" y="121"/>
                    <a:pt x="230" y="120"/>
                    <a:pt x="224" y="117"/>
                  </a:cubicBezTo>
                  <a:cubicBezTo>
                    <a:pt x="219" y="113"/>
                    <a:pt x="213" y="113"/>
                    <a:pt x="207" y="118"/>
                  </a:cubicBezTo>
                  <a:cubicBezTo>
                    <a:pt x="201" y="122"/>
                    <a:pt x="201" y="129"/>
                    <a:pt x="196" y="138"/>
                  </a:cubicBezTo>
                  <a:cubicBezTo>
                    <a:pt x="192" y="147"/>
                    <a:pt x="194" y="147"/>
                    <a:pt x="196" y="151"/>
                  </a:cubicBezTo>
                  <a:cubicBezTo>
                    <a:pt x="199" y="155"/>
                    <a:pt x="193" y="156"/>
                    <a:pt x="190" y="157"/>
                  </a:cubicBezTo>
                  <a:cubicBezTo>
                    <a:pt x="187" y="157"/>
                    <a:pt x="183" y="158"/>
                    <a:pt x="183" y="162"/>
                  </a:cubicBezTo>
                  <a:cubicBezTo>
                    <a:pt x="184" y="166"/>
                    <a:pt x="183" y="167"/>
                    <a:pt x="180" y="168"/>
                  </a:cubicBezTo>
                  <a:cubicBezTo>
                    <a:pt x="177" y="169"/>
                    <a:pt x="174" y="174"/>
                    <a:pt x="170" y="177"/>
                  </a:cubicBezTo>
                  <a:cubicBezTo>
                    <a:pt x="167" y="180"/>
                    <a:pt x="161" y="176"/>
                    <a:pt x="159" y="172"/>
                  </a:cubicBezTo>
                  <a:cubicBezTo>
                    <a:pt x="156" y="168"/>
                    <a:pt x="141" y="173"/>
                    <a:pt x="136" y="176"/>
                  </a:cubicBezTo>
                  <a:cubicBezTo>
                    <a:pt x="132" y="180"/>
                    <a:pt x="139" y="184"/>
                    <a:pt x="135" y="185"/>
                  </a:cubicBezTo>
                  <a:cubicBezTo>
                    <a:pt x="131" y="186"/>
                    <a:pt x="123" y="191"/>
                    <a:pt x="118" y="191"/>
                  </a:cubicBezTo>
                  <a:cubicBezTo>
                    <a:pt x="113" y="190"/>
                    <a:pt x="107" y="197"/>
                    <a:pt x="103" y="202"/>
                  </a:cubicBezTo>
                  <a:cubicBezTo>
                    <a:pt x="99" y="207"/>
                    <a:pt x="97" y="203"/>
                    <a:pt x="92" y="203"/>
                  </a:cubicBezTo>
                  <a:cubicBezTo>
                    <a:pt x="86" y="203"/>
                    <a:pt x="91" y="209"/>
                    <a:pt x="91" y="213"/>
                  </a:cubicBezTo>
                  <a:cubicBezTo>
                    <a:pt x="92" y="217"/>
                    <a:pt x="85" y="218"/>
                    <a:pt x="83" y="216"/>
                  </a:cubicBezTo>
                  <a:cubicBezTo>
                    <a:pt x="81" y="214"/>
                    <a:pt x="77" y="219"/>
                    <a:pt x="80" y="222"/>
                  </a:cubicBezTo>
                  <a:cubicBezTo>
                    <a:pt x="84" y="225"/>
                    <a:pt x="85" y="228"/>
                    <a:pt x="81" y="228"/>
                  </a:cubicBezTo>
                  <a:cubicBezTo>
                    <a:pt x="77" y="228"/>
                    <a:pt x="83" y="235"/>
                    <a:pt x="85" y="236"/>
                  </a:cubicBezTo>
                  <a:cubicBezTo>
                    <a:pt x="87" y="236"/>
                    <a:pt x="96" y="244"/>
                    <a:pt x="84" y="245"/>
                  </a:cubicBezTo>
                  <a:cubicBezTo>
                    <a:pt x="71" y="247"/>
                    <a:pt x="68" y="249"/>
                    <a:pt x="63" y="250"/>
                  </a:cubicBezTo>
                  <a:cubicBezTo>
                    <a:pt x="58" y="250"/>
                    <a:pt x="47" y="249"/>
                    <a:pt x="37" y="249"/>
                  </a:cubicBezTo>
                  <a:cubicBezTo>
                    <a:pt x="27" y="248"/>
                    <a:pt x="25" y="257"/>
                    <a:pt x="29" y="265"/>
                  </a:cubicBezTo>
                  <a:cubicBezTo>
                    <a:pt x="34" y="272"/>
                    <a:pt x="27" y="275"/>
                    <a:pt x="29" y="282"/>
                  </a:cubicBezTo>
                  <a:cubicBezTo>
                    <a:pt x="31" y="288"/>
                    <a:pt x="39" y="292"/>
                    <a:pt x="43" y="297"/>
                  </a:cubicBezTo>
                  <a:cubicBezTo>
                    <a:pt x="47" y="301"/>
                    <a:pt x="56" y="311"/>
                    <a:pt x="52" y="316"/>
                  </a:cubicBezTo>
                  <a:cubicBezTo>
                    <a:pt x="49" y="321"/>
                    <a:pt x="47" y="325"/>
                    <a:pt x="48" y="330"/>
                  </a:cubicBezTo>
                  <a:cubicBezTo>
                    <a:pt x="48" y="335"/>
                    <a:pt x="51" y="347"/>
                    <a:pt x="48" y="348"/>
                  </a:cubicBezTo>
                  <a:cubicBezTo>
                    <a:pt x="46" y="350"/>
                    <a:pt x="44" y="361"/>
                    <a:pt x="42" y="357"/>
                  </a:cubicBezTo>
                  <a:cubicBezTo>
                    <a:pt x="40" y="353"/>
                    <a:pt x="43" y="348"/>
                    <a:pt x="44" y="339"/>
                  </a:cubicBezTo>
                  <a:cubicBezTo>
                    <a:pt x="46" y="330"/>
                    <a:pt x="42" y="335"/>
                    <a:pt x="40" y="332"/>
                  </a:cubicBezTo>
                  <a:cubicBezTo>
                    <a:pt x="39" y="330"/>
                    <a:pt x="40" y="327"/>
                    <a:pt x="45" y="320"/>
                  </a:cubicBezTo>
                  <a:cubicBezTo>
                    <a:pt x="49" y="313"/>
                    <a:pt x="49" y="312"/>
                    <a:pt x="47" y="309"/>
                  </a:cubicBezTo>
                  <a:cubicBezTo>
                    <a:pt x="44" y="305"/>
                    <a:pt x="35" y="309"/>
                    <a:pt x="32" y="306"/>
                  </a:cubicBezTo>
                  <a:cubicBezTo>
                    <a:pt x="28" y="303"/>
                    <a:pt x="24" y="296"/>
                    <a:pt x="21" y="289"/>
                  </a:cubicBezTo>
                  <a:cubicBezTo>
                    <a:pt x="19" y="285"/>
                    <a:pt x="12" y="284"/>
                    <a:pt x="6" y="285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22" y="304"/>
                    <a:pt x="22" y="304"/>
                    <a:pt x="22" y="304"/>
                  </a:cubicBezTo>
                  <a:cubicBezTo>
                    <a:pt x="19" y="312"/>
                    <a:pt x="19" y="312"/>
                    <a:pt x="19" y="312"/>
                  </a:cubicBezTo>
                  <a:cubicBezTo>
                    <a:pt x="15" y="311"/>
                    <a:pt x="15" y="311"/>
                    <a:pt x="15" y="311"/>
                  </a:cubicBezTo>
                  <a:cubicBezTo>
                    <a:pt x="9" y="319"/>
                    <a:pt x="9" y="319"/>
                    <a:pt x="9" y="319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4" y="349"/>
                    <a:pt x="14" y="349"/>
                    <a:pt x="14" y="34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5" y="382"/>
                    <a:pt x="15" y="382"/>
                    <a:pt x="15" y="382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21" y="383"/>
                    <a:pt x="21" y="383"/>
                    <a:pt x="21" y="383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1" y="381"/>
                    <a:pt x="31" y="381"/>
                    <a:pt x="31" y="381"/>
                  </a:cubicBezTo>
                  <a:cubicBezTo>
                    <a:pt x="31" y="381"/>
                    <a:pt x="31" y="386"/>
                    <a:pt x="31" y="387"/>
                  </a:cubicBezTo>
                  <a:cubicBezTo>
                    <a:pt x="31" y="388"/>
                    <a:pt x="33" y="388"/>
                    <a:pt x="33" y="388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37" y="403"/>
                    <a:pt x="37" y="403"/>
                    <a:pt x="37" y="403"/>
                  </a:cubicBezTo>
                  <a:cubicBezTo>
                    <a:pt x="33" y="407"/>
                    <a:pt x="33" y="407"/>
                    <a:pt x="33" y="407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29" y="426"/>
                    <a:pt x="29" y="426"/>
                    <a:pt x="29" y="426"/>
                  </a:cubicBezTo>
                  <a:cubicBezTo>
                    <a:pt x="24" y="426"/>
                    <a:pt x="24" y="426"/>
                    <a:pt x="24" y="426"/>
                  </a:cubicBezTo>
                  <a:cubicBezTo>
                    <a:pt x="24" y="434"/>
                    <a:pt x="24" y="434"/>
                    <a:pt x="24" y="434"/>
                  </a:cubicBezTo>
                  <a:cubicBezTo>
                    <a:pt x="30" y="439"/>
                    <a:pt x="30" y="439"/>
                    <a:pt x="30" y="439"/>
                  </a:cubicBezTo>
                  <a:cubicBezTo>
                    <a:pt x="24" y="446"/>
                    <a:pt x="24" y="446"/>
                    <a:pt x="24" y="446"/>
                  </a:cubicBezTo>
                  <a:cubicBezTo>
                    <a:pt x="27" y="449"/>
                    <a:pt x="27" y="449"/>
                    <a:pt x="27" y="449"/>
                  </a:cubicBezTo>
                  <a:cubicBezTo>
                    <a:pt x="28" y="455"/>
                    <a:pt x="28" y="455"/>
                    <a:pt x="28" y="455"/>
                  </a:cubicBezTo>
                  <a:cubicBezTo>
                    <a:pt x="34" y="458"/>
                    <a:pt x="34" y="458"/>
                    <a:pt x="34" y="458"/>
                  </a:cubicBezTo>
                  <a:cubicBezTo>
                    <a:pt x="38" y="463"/>
                    <a:pt x="38" y="463"/>
                    <a:pt x="38" y="463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37" y="482"/>
                    <a:pt x="37" y="482"/>
                    <a:pt x="37" y="482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5" y="492"/>
                    <a:pt x="35" y="492"/>
                    <a:pt x="35" y="492"/>
                  </a:cubicBezTo>
                  <a:cubicBezTo>
                    <a:pt x="41" y="491"/>
                    <a:pt x="41" y="491"/>
                    <a:pt x="41" y="491"/>
                  </a:cubicBezTo>
                  <a:cubicBezTo>
                    <a:pt x="47" y="497"/>
                    <a:pt x="47" y="497"/>
                    <a:pt x="47" y="497"/>
                  </a:cubicBezTo>
                  <a:cubicBezTo>
                    <a:pt x="50" y="508"/>
                    <a:pt x="50" y="508"/>
                    <a:pt x="50" y="508"/>
                  </a:cubicBezTo>
                  <a:cubicBezTo>
                    <a:pt x="44" y="514"/>
                    <a:pt x="44" y="514"/>
                    <a:pt x="44" y="514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53" y="520"/>
                    <a:pt x="53" y="520"/>
                    <a:pt x="53" y="520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63" y="521"/>
                    <a:pt x="63" y="521"/>
                    <a:pt x="63" y="521"/>
                  </a:cubicBezTo>
                  <a:cubicBezTo>
                    <a:pt x="63" y="536"/>
                    <a:pt x="63" y="536"/>
                    <a:pt x="63" y="536"/>
                  </a:cubicBezTo>
                  <a:cubicBezTo>
                    <a:pt x="66" y="542"/>
                    <a:pt x="66" y="542"/>
                    <a:pt x="66" y="542"/>
                  </a:cubicBezTo>
                  <a:cubicBezTo>
                    <a:pt x="57" y="550"/>
                    <a:pt x="57" y="550"/>
                    <a:pt x="57" y="550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57" y="566"/>
                    <a:pt x="57" y="566"/>
                    <a:pt x="57" y="566"/>
                  </a:cubicBezTo>
                  <a:cubicBezTo>
                    <a:pt x="58" y="575"/>
                    <a:pt x="58" y="575"/>
                    <a:pt x="58" y="575"/>
                  </a:cubicBezTo>
                  <a:cubicBezTo>
                    <a:pt x="52" y="579"/>
                    <a:pt x="52" y="579"/>
                    <a:pt x="52" y="579"/>
                  </a:cubicBezTo>
                  <a:cubicBezTo>
                    <a:pt x="51" y="587"/>
                    <a:pt x="51" y="587"/>
                    <a:pt x="51" y="587"/>
                  </a:cubicBezTo>
                  <a:cubicBezTo>
                    <a:pt x="41" y="597"/>
                    <a:pt x="41" y="597"/>
                    <a:pt x="41" y="597"/>
                  </a:cubicBezTo>
                  <a:cubicBezTo>
                    <a:pt x="41" y="608"/>
                    <a:pt x="41" y="608"/>
                    <a:pt x="41" y="608"/>
                  </a:cubicBezTo>
                  <a:cubicBezTo>
                    <a:pt x="58" y="619"/>
                    <a:pt x="58" y="619"/>
                    <a:pt x="58" y="619"/>
                  </a:cubicBezTo>
                  <a:cubicBezTo>
                    <a:pt x="51" y="629"/>
                    <a:pt x="51" y="629"/>
                    <a:pt x="51" y="629"/>
                  </a:cubicBezTo>
                  <a:cubicBezTo>
                    <a:pt x="44" y="631"/>
                    <a:pt x="44" y="631"/>
                    <a:pt x="44" y="631"/>
                  </a:cubicBezTo>
                  <a:cubicBezTo>
                    <a:pt x="34" y="639"/>
                    <a:pt x="34" y="639"/>
                    <a:pt x="34" y="639"/>
                  </a:cubicBezTo>
                  <a:cubicBezTo>
                    <a:pt x="41" y="654"/>
                    <a:pt x="41" y="654"/>
                    <a:pt x="41" y="654"/>
                  </a:cubicBezTo>
                  <a:cubicBezTo>
                    <a:pt x="35" y="660"/>
                    <a:pt x="35" y="660"/>
                    <a:pt x="35" y="660"/>
                  </a:cubicBezTo>
                  <a:cubicBezTo>
                    <a:pt x="38" y="667"/>
                    <a:pt x="38" y="667"/>
                    <a:pt x="38" y="667"/>
                  </a:cubicBezTo>
                  <a:cubicBezTo>
                    <a:pt x="45" y="669"/>
                    <a:pt x="45" y="669"/>
                    <a:pt x="45" y="669"/>
                  </a:cubicBezTo>
                  <a:cubicBezTo>
                    <a:pt x="50" y="667"/>
                    <a:pt x="50" y="667"/>
                    <a:pt x="50" y="667"/>
                  </a:cubicBezTo>
                  <a:cubicBezTo>
                    <a:pt x="71" y="666"/>
                    <a:pt x="71" y="666"/>
                    <a:pt x="71" y="666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4" y="689"/>
                    <a:pt x="84" y="689"/>
                    <a:pt x="84" y="689"/>
                  </a:cubicBezTo>
                  <a:cubicBezTo>
                    <a:pt x="94" y="689"/>
                    <a:pt x="94" y="689"/>
                    <a:pt x="94" y="689"/>
                  </a:cubicBezTo>
                  <a:cubicBezTo>
                    <a:pt x="98" y="693"/>
                    <a:pt x="98" y="693"/>
                    <a:pt x="98" y="69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88" y="721"/>
                    <a:pt x="88" y="721"/>
                    <a:pt x="88" y="721"/>
                  </a:cubicBezTo>
                  <a:cubicBezTo>
                    <a:pt x="90" y="726"/>
                    <a:pt x="90" y="726"/>
                    <a:pt x="90" y="726"/>
                  </a:cubicBezTo>
                  <a:cubicBezTo>
                    <a:pt x="99" y="726"/>
                    <a:pt x="99" y="726"/>
                    <a:pt x="99" y="726"/>
                  </a:cubicBezTo>
                  <a:cubicBezTo>
                    <a:pt x="105" y="730"/>
                    <a:pt x="105" y="730"/>
                    <a:pt x="105" y="730"/>
                  </a:cubicBezTo>
                  <a:cubicBezTo>
                    <a:pt x="107" y="737"/>
                    <a:pt x="107" y="737"/>
                    <a:pt x="107" y="737"/>
                  </a:cubicBezTo>
                  <a:cubicBezTo>
                    <a:pt x="100" y="739"/>
                    <a:pt x="100" y="739"/>
                    <a:pt x="100" y="739"/>
                  </a:cubicBezTo>
                  <a:cubicBezTo>
                    <a:pt x="95" y="747"/>
                    <a:pt x="95" y="747"/>
                    <a:pt x="95" y="747"/>
                  </a:cubicBezTo>
                  <a:cubicBezTo>
                    <a:pt x="93" y="758"/>
                    <a:pt x="93" y="758"/>
                    <a:pt x="93" y="758"/>
                  </a:cubicBezTo>
                  <a:close/>
                  <a:moveTo>
                    <a:pt x="188" y="63"/>
                  </a:moveTo>
                  <a:cubicBezTo>
                    <a:pt x="184" y="67"/>
                    <a:pt x="185" y="71"/>
                    <a:pt x="185" y="74"/>
                  </a:cubicBezTo>
                  <a:cubicBezTo>
                    <a:pt x="185" y="76"/>
                    <a:pt x="184" y="86"/>
                    <a:pt x="182" y="91"/>
                  </a:cubicBezTo>
                  <a:cubicBezTo>
                    <a:pt x="180" y="97"/>
                    <a:pt x="179" y="105"/>
                    <a:pt x="179" y="109"/>
                  </a:cubicBezTo>
                  <a:cubicBezTo>
                    <a:pt x="179" y="112"/>
                    <a:pt x="186" y="111"/>
                    <a:pt x="190" y="106"/>
                  </a:cubicBezTo>
                  <a:cubicBezTo>
                    <a:pt x="194" y="101"/>
                    <a:pt x="198" y="100"/>
                    <a:pt x="203" y="100"/>
                  </a:cubicBezTo>
                  <a:cubicBezTo>
                    <a:pt x="207" y="100"/>
                    <a:pt x="216" y="90"/>
                    <a:pt x="216" y="87"/>
                  </a:cubicBezTo>
                  <a:cubicBezTo>
                    <a:pt x="217" y="83"/>
                    <a:pt x="209" y="73"/>
                    <a:pt x="206" y="70"/>
                  </a:cubicBezTo>
                  <a:cubicBezTo>
                    <a:pt x="203" y="66"/>
                    <a:pt x="199" y="68"/>
                    <a:pt x="198" y="68"/>
                  </a:cubicBezTo>
                  <a:cubicBezTo>
                    <a:pt x="198" y="69"/>
                    <a:pt x="196" y="69"/>
                    <a:pt x="196" y="66"/>
                  </a:cubicBezTo>
                  <a:cubicBezTo>
                    <a:pt x="195" y="63"/>
                    <a:pt x="193" y="62"/>
                    <a:pt x="191" y="62"/>
                  </a:cubicBezTo>
                  <a:cubicBezTo>
                    <a:pt x="189" y="61"/>
                    <a:pt x="188" y="63"/>
                    <a:pt x="188" y="63"/>
                  </a:cubicBezTo>
                  <a:close/>
                  <a:moveTo>
                    <a:pt x="138" y="50"/>
                  </a:moveTo>
                  <a:cubicBezTo>
                    <a:pt x="136" y="51"/>
                    <a:pt x="135" y="58"/>
                    <a:pt x="132" y="57"/>
                  </a:cubicBezTo>
                  <a:cubicBezTo>
                    <a:pt x="130" y="56"/>
                    <a:pt x="122" y="53"/>
                    <a:pt x="120" y="51"/>
                  </a:cubicBezTo>
                  <a:cubicBezTo>
                    <a:pt x="118" y="49"/>
                    <a:pt x="120" y="44"/>
                    <a:pt x="124" y="45"/>
                  </a:cubicBezTo>
                  <a:cubicBezTo>
                    <a:pt x="128" y="45"/>
                    <a:pt x="133" y="45"/>
                    <a:pt x="128" y="39"/>
                  </a:cubicBezTo>
                  <a:cubicBezTo>
                    <a:pt x="124" y="34"/>
                    <a:pt x="123" y="35"/>
                    <a:pt x="128" y="29"/>
                  </a:cubicBezTo>
                  <a:cubicBezTo>
                    <a:pt x="132" y="24"/>
                    <a:pt x="131" y="20"/>
                    <a:pt x="130" y="16"/>
                  </a:cubicBezTo>
                  <a:cubicBezTo>
                    <a:pt x="130" y="12"/>
                    <a:pt x="141" y="12"/>
                    <a:pt x="141" y="9"/>
                  </a:cubicBezTo>
                  <a:cubicBezTo>
                    <a:pt x="142" y="5"/>
                    <a:pt x="143" y="0"/>
                    <a:pt x="148" y="7"/>
                  </a:cubicBezTo>
                  <a:cubicBezTo>
                    <a:pt x="152" y="13"/>
                    <a:pt x="154" y="16"/>
                    <a:pt x="157" y="17"/>
                  </a:cubicBezTo>
                  <a:cubicBezTo>
                    <a:pt x="160" y="18"/>
                    <a:pt x="156" y="21"/>
                    <a:pt x="155" y="24"/>
                  </a:cubicBezTo>
                  <a:cubicBezTo>
                    <a:pt x="154" y="27"/>
                    <a:pt x="157" y="33"/>
                    <a:pt x="156" y="34"/>
                  </a:cubicBezTo>
                  <a:cubicBezTo>
                    <a:pt x="156" y="36"/>
                    <a:pt x="146" y="39"/>
                    <a:pt x="145" y="40"/>
                  </a:cubicBezTo>
                  <a:cubicBezTo>
                    <a:pt x="145" y="41"/>
                    <a:pt x="153" y="41"/>
                    <a:pt x="156" y="39"/>
                  </a:cubicBezTo>
                  <a:cubicBezTo>
                    <a:pt x="160" y="37"/>
                    <a:pt x="160" y="38"/>
                    <a:pt x="160" y="42"/>
                  </a:cubicBezTo>
                  <a:cubicBezTo>
                    <a:pt x="160" y="45"/>
                    <a:pt x="166" y="48"/>
                    <a:pt x="167" y="45"/>
                  </a:cubicBezTo>
                  <a:cubicBezTo>
                    <a:pt x="167" y="42"/>
                    <a:pt x="173" y="44"/>
                    <a:pt x="175" y="50"/>
                  </a:cubicBezTo>
                  <a:cubicBezTo>
                    <a:pt x="177" y="57"/>
                    <a:pt x="175" y="63"/>
                    <a:pt x="175" y="66"/>
                  </a:cubicBezTo>
                  <a:cubicBezTo>
                    <a:pt x="175" y="69"/>
                    <a:pt x="178" y="72"/>
                    <a:pt x="178" y="76"/>
                  </a:cubicBezTo>
                  <a:cubicBezTo>
                    <a:pt x="178" y="80"/>
                    <a:pt x="170" y="84"/>
                    <a:pt x="166" y="85"/>
                  </a:cubicBezTo>
                  <a:cubicBezTo>
                    <a:pt x="163" y="85"/>
                    <a:pt x="153" y="75"/>
                    <a:pt x="148" y="76"/>
                  </a:cubicBezTo>
                  <a:cubicBezTo>
                    <a:pt x="143" y="77"/>
                    <a:pt x="142" y="71"/>
                    <a:pt x="140" y="68"/>
                  </a:cubicBezTo>
                  <a:cubicBezTo>
                    <a:pt x="138" y="64"/>
                    <a:pt x="136" y="66"/>
                    <a:pt x="136" y="61"/>
                  </a:cubicBezTo>
                  <a:cubicBezTo>
                    <a:pt x="137" y="57"/>
                    <a:pt x="141" y="54"/>
                    <a:pt x="141" y="52"/>
                  </a:cubicBezTo>
                  <a:cubicBezTo>
                    <a:pt x="140" y="50"/>
                    <a:pt x="138" y="50"/>
                    <a:pt x="138" y="5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3571" y="3584"/>
              <a:ext cx="428" cy="630"/>
            </a:xfrm>
            <a:custGeom>
              <a:avLst/>
              <a:gdLst>
                <a:gd name="T0" fmla="*/ 97 w 205"/>
                <a:gd name="T1" fmla="*/ 4 h 302"/>
                <a:gd name="T2" fmla="*/ 87 w 205"/>
                <a:gd name="T3" fmla="*/ 0 h 302"/>
                <a:gd name="T4" fmla="*/ 81 w 205"/>
                <a:gd name="T5" fmla="*/ 13 h 302"/>
                <a:gd name="T6" fmla="*/ 82 w 205"/>
                <a:gd name="T7" fmla="*/ 19 h 302"/>
                <a:gd name="T8" fmla="*/ 89 w 205"/>
                <a:gd name="T9" fmla="*/ 36 h 302"/>
                <a:gd name="T10" fmla="*/ 98 w 205"/>
                <a:gd name="T11" fmla="*/ 39 h 302"/>
                <a:gd name="T12" fmla="*/ 87 w 205"/>
                <a:gd name="T13" fmla="*/ 55 h 302"/>
                <a:gd name="T14" fmla="*/ 73 w 205"/>
                <a:gd name="T15" fmla="*/ 55 h 302"/>
                <a:gd name="T16" fmla="*/ 67 w 205"/>
                <a:gd name="T17" fmla="*/ 63 h 302"/>
                <a:gd name="T18" fmla="*/ 77 w 205"/>
                <a:gd name="T19" fmla="*/ 77 h 302"/>
                <a:gd name="T20" fmla="*/ 86 w 205"/>
                <a:gd name="T21" fmla="*/ 94 h 302"/>
                <a:gd name="T22" fmla="*/ 97 w 205"/>
                <a:gd name="T23" fmla="*/ 93 h 302"/>
                <a:gd name="T24" fmla="*/ 109 w 205"/>
                <a:gd name="T25" fmla="*/ 114 h 302"/>
                <a:gd name="T26" fmla="*/ 98 w 205"/>
                <a:gd name="T27" fmla="*/ 121 h 302"/>
                <a:gd name="T28" fmla="*/ 76 w 205"/>
                <a:gd name="T29" fmla="*/ 150 h 302"/>
                <a:gd name="T30" fmla="*/ 80 w 205"/>
                <a:gd name="T31" fmla="*/ 167 h 302"/>
                <a:gd name="T32" fmla="*/ 84 w 205"/>
                <a:gd name="T33" fmla="*/ 183 h 302"/>
                <a:gd name="T34" fmla="*/ 54 w 205"/>
                <a:gd name="T35" fmla="*/ 204 h 302"/>
                <a:gd name="T36" fmla="*/ 43 w 205"/>
                <a:gd name="T37" fmla="*/ 222 h 302"/>
                <a:gd name="T38" fmla="*/ 28 w 205"/>
                <a:gd name="T39" fmla="*/ 233 h 302"/>
                <a:gd name="T40" fmla="*/ 3 w 205"/>
                <a:gd name="T41" fmla="*/ 244 h 302"/>
                <a:gd name="T42" fmla="*/ 2 w 205"/>
                <a:gd name="T43" fmla="*/ 258 h 302"/>
                <a:gd name="T44" fmla="*/ 10 w 205"/>
                <a:gd name="T45" fmla="*/ 273 h 302"/>
                <a:gd name="T46" fmla="*/ 0 w 205"/>
                <a:gd name="T47" fmla="*/ 288 h 302"/>
                <a:gd name="T48" fmla="*/ 10 w 205"/>
                <a:gd name="T49" fmla="*/ 299 h 302"/>
                <a:gd name="T50" fmla="*/ 34 w 205"/>
                <a:gd name="T51" fmla="*/ 299 h 302"/>
                <a:gd name="T52" fmla="*/ 55 w 205"/>
                <a:gd name="T53" fmla="*/ 295 h 302"/>
                <a:gd name="T54" fmla="*/ 89 w 205"/>
                <a:gd name="T55" fmla="*/ 274 h 302"/>
                <a:gd name="T56" fmla="*/ 104 w 205"/>
                <a:gd name="T57" fmla="*/ 253 h 302"/>
                <a:gd name="T58" fmla="*/ 131 w 205"/>
                <a:gd name="T59" fmla="*/ 244 h 302"/>
                <a:gd name="T60" fmla="*/ 155 w 205"/>
                <a:gd name="T61" fmla="*/ 237 h 302"/>
                <a:gd name="T62" fmla="*/ 178 w 205"/>
                <a:gd name="T63" fmla="*/ 239 h 302"/>
                <a:gd name="T64" fmla="*/ 198 w 205"/>
                <a:gd name="T65" fmla="*/ 218 h 302"/>
                <a:gd name="T66" fmla="*/ 196 w 205"/>
                <a:gd name="T67" fmla="*/ 199 h 302"/>
                <a:gd name="T68" fmla="*/ 197 w 205"/>
                <a:gd name="T69" fmla="*/ 176 h 302"/>
                <a:gd name="T70" fmla="*/ 199 w 205"/>
                <a:gd name="T71" fmla="*/ 145 h 302"/>
                <a:gd name="T72" fmla="*/ 187 w 205"/>
                <a:gd name="T73" fmla="*/ 141 h 302"/>
                <a:gd name="T74" fmla="*/ 186 w 205"/>
                <a:gd name="T75" fmla="*/ 120 h 302"/>
                <a:gd name="T76" fmla="*/ 205 w 205"/>
                <a:gd name="T77" fmla="*/ 104 h 302"/>
                <a:gd name="T78" fmla="*/ 193 w 205"/>
                <a:gd name="T79" fmla="*/ 93 h 302"/>
                <a:gd name="T80" fmla="*/ 193 w 205"/>
                <a:gd name="T81" fmla="*/ 81 h 302"/>
                <a:gd name="T82" fmla="*/ 183 w 205"/>
                <a:gd name="T83" fmla="*/ 73 h 302"/>
                <a:gd name="T84" fmla="*/ 178 w 205"/>
                <a:gd name="T85" fmla="*/ 54 h 302"/>
                <a:gd name="T86" fmla="*/ 170 w 205"/>
                <a:gd name="T87" fmla="*/ 55 h 302"/>
                <a:gd name="T88" fmla="*/ 164 w 205"/>
                <a:gd name="T89" fmla="*/ 48 h 302"/>
                <a:gd name="T90" fmla="*/ 152 w 205"/>
                <a:gd name="T91" fmla="*/ 51 h 302"/>
                <a:gd name="T92" fmla="*/ 143 w 205"/>
                <a:gd name="T93" fmla="*/ 49 h 302"/>
                <a:gd name="T94" fmla="*/ 145 w 205"/>
                <a:gd name="T95" fmla="*/ 39 h 302"/>
                <a:gd name="T96" fmla="*/ 134 w 205"/>
                <a:gd name="T97" fmla="*/ 38 h 302"/>
                <a:gd name="T98" fmla="*/ 129 w 205"/>
                <a:gd name="T99" fmla="*/ 31 h 302"/>
                <a:gd name="T100" fmla="*/ 125 w 205"/>
                <a:gd name="T101" fmla="*/ 24 h 302"/>
                <a:gd name="T102" fmla="*/ 114 w 205"/>
                <a:gd name="T103" fmla="*/ 14 h 302"/>
                <a:gd name="T104" fmla="*/ 106 w 205"/>
                <a:gd name="T10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02">
                  <a:moveTo>
                    <a:pt x="103" y="2"/>
                  </a:moveTo>
                  <a:cubicBezTo>
                    <a:pt x="97" y="4"/>
                    <a:pt x="97" y="4"/>
                    <a:pt x="97" y="4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43" y="222"/>
                    <a:pt x="43" y="222"/>
                    <a:pt x="43" y="222"/>
                  </a:cubicBezTo>
                  <a:cubicBezTo>
                    <a:pt x="40" y="234"/>
                    <a:pt x="40" y="234"/>
                    <a:pt x="40" y="234"/>
                  </a:cubicBezTo>
                  <a:cubicBezTo>
                    <a:pt x="28" y="233"/>
                    <a:pt x="28" y="233"/>
                    <a:pt x="28" y="23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2" y="258"/>
                    <a:pt x="2" y="258"/>
                    <a:pt x="2" y="258"/>
                  </a:cubicBezTo>
                  <a:cubicBezTo>
                    <a:pt x="3" y="273"/>
                    <a:pt x="3" y="273"/>
                    <a:pt x="3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" y="288"/>
                    <a:pt x="1" y="289"/>
                    <a:pt x="1" y="290"/>
                  </a:cubicBezTo>
                  <a:cubicBezTo>
                    <a:pt x="1" y="295"/>
                    <a:pt x="7" y="296"/>
                    <a:pt x="10" y="299"/>
                  </a:cubicBezTo>
                  <a:cubicBezTo>
                    <a:pt x="13" y="302"/>
                    <a:pt x="20" y="302"/>
                    <a:pt x="24" y="300"/>
                  </a:cubicBezTo>
                  <a:cubicBezTo>
                    <a:pt x="27" y="298"/>
                    <a:pt x="30" y="296"/>
                    <a:pt x="34" y="299"/>
                  </a:cubicBezTo>
                  <a:cubicBezTo>
                    <a:pt x="37" y="301"/>
                    <a:pt x="41" y="299"/>
                    <a:pt x="45" y="298"/>
                  </a:cubicBezTo>
                  <a:cubicBezTo>
                    <a:pt x="49" y="298"/>
                    <a:pt x="52" y="294"/>
                    <a:pt x="55" y="295"/>
                  </a:cubicBezTo>
                  <a:cubicBezTo>
                    <a:pt x="58" y="297"/>
                    <a:pt x="62" y="292"/>
                    <a:pt x="64" y="289"/>
                  </a:cubicBezTo>
                  <a:cubicBezTo>
                    <a:pt x="66" y="286"/>
                    <a:pt x="82" y="274"/>
                    <a:pt x="89" y="274"/>
                  </a:cubicBezTo>
                  <a:cubicBezTo>
                    <a:pt x="95" y="274"/>
                    <a:pt x="96" y="271"/>
                    <a:pt x="97" y="265"/>
                  </a:cubicBezTo>
                  <a:cubicBezTo>
                    <a:pt x="98" y="259"/>
                    <a:pt x="101" y="258"/>
                    <a:pt x="104" y="253"/>
                  </a:cubicBezTo>
                  <a:cubicBezTo>
                    <a:pt x="107" y="248"/>
                    <a:pt x="112" y="242"/>
                    <a:pt x="116" y="242"/>
                  </a:cubicBezTo>
                  <a:cubicBezTo>
                    <a:pt x="120" y="242"/>
                    <a:pt x="127" y="240"/>
                    <a:pt x="131" y="244"/>
                  </a:cubicBezTo>
                  <a:cubicBezTo>
                    <a:pt x="134" y="247"/>
                    <a:pt x="142" y="242"/>
                    <a:pt x="145" y="239"/>
                  </a:cubicBezTo>
                  <a:cubicBezTo>
                    <a:pt x="149" y="236"/>
                    <a:pt x="154" y="235"/>
                    <a:pt x="155" y="237"/>
                  </a:cubicBezTo>
                  <a:cubicBezTo>
                    <a:pt x="157" y="239"/>
                    <a:pt x="160" y="239"/>
                    <a:pt x="164" y="239"/>
                  </a:cubicBezTo>
                  <a:cubicBezTo>
                    <a:pt x="168" y="239"/>
                    <a:pt x="173" y="240"/>
                    <a:pt x="178" y="239"/>
                  </a:cubicBezTo>
                  <a:cubicBezTo>
                    <a:pt x="182" y="239"/>
                    <a:pt x="187" y="235"/>
                    <a:pt x="188" y="231"/>
                  </a:cubicBezTo>
                  <a:cubicBezTo>
                    <a:pt x="189" y="227"/>
                    <a:pt x="193" y="220"/>
                    <a:pt x="198" y="218"/>
                  </a:cubicBezTo>
                  <a:cubicBezTo>
                    <a:pt x="202" y="216"/>
                    <a:pt x="204" y="212"/>
                    <a:pt x="201" y="209"/>
                  </a:cubicBezTo>
                  <a:cubicBezTo>
                    <a:pt x="198" y="205"/>
                    <a:pt x="195" y="202"/>
                    <a:pt x="196" y="199"/>
                  </a:cubicBezTo>
                  <a:cubicBezTo>
                    <a:pt x="197" y="196"/>
                    <a:pt x="197" y="193"/>
                    <a:pt x="197" y="190"/>
                  </a:cubicBezTo>
                  <a:cubicBezTo>
                    <a:pt x="196" y="186"/>
                    <a:pt x="197" y="181"/>
                    <a:pt x="197" y="176"/>
                  </a:cubicBezTo>
                  <a:cubicBezTo>
                    <a:pt x="197" y="170"/>
                    <a:pt x="196" y="166"/>
                    <a:pt x="198" y="163"/>
                  </a:cubicBezTo>
                  <a:cubicBezTo>
                    <a:pt x="200" y="159"/>
                    <a:pt x="202" y="149"/>
                    <a:pt x="199" y="145"/>
                  </a:cubicBezTo>
                  <a:cubicBezTo>
                    <a:pt x="196" y="142"/>
                    <a:pt x="199" y="139"/>
                    <a:pt x="195" y="137"/>
                  </a:cubicBezTo>
                  <a:cubicBezTo>
                    <a:pt x="192" y="135"/>
                    <a:pt x="189" y="139"/>
                    <a:pt x="187" y="141"/>
                  </a:cubicBezTo>
                  <a:cubicBezTo>
                    <a:pt x="184" y="143"/>
                    <a:pt x="180" y="143"/>
                    <a:pt x="182" y="137"/>
                  </a:cubicBezTo>
                  <a:cubicBezTo>
                    <a:pt x="183" y="130"/>
                    <a:pt x="186" y="123"/>
                    <a:pt x="186" y="120"/>
                  </a:cubicBezTo>
                  <a:cubicBezTo>
                    <a:pt x="186" y="117"/>
                    <a:pt x="198" y="111"/>
                    <a:pt x="202" y="107"/>
                  </a:cubicBezTo>
                  <a:cubicBezTo>
                    <a:pt x="203" y="105"/>
                    <a:pt x="204" y="104"/>
                    <a:pt x="205" y="10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52" y="51"/>
                    <a:pt x="152" y="51"/>
                    <a:pt x="152" y="51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5"/>
                    <a:pt x="106" y="5"/>
                    <a:pt x="106" y="5"/>
                  </a:cubicBezTo>
                  <a:lnTo>
                    <a:pt x="103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2429" y="3995"/>
              <a:ext cx="340" cy="233"/>
            </a:xfrm>
            <a:custGeom>
              <a:avLst/>
              <a:gdLst>
                <a:gd name="T0" fmla="*/ 132 w 163"/>
                <a:gd name="T1" fmla="*/ 0 h 112"/>
                <a:gd name="T2" fmla="*/ 135 w 163"/>
                <a:gd name="T3" fmla="*/ 8 h 112"/>
                <a:gd name="T4" fmla="*/ 143 w 163"/>
                <a:gd name="T5" fmla="*/ 10 h 112"/>
                <a:gd name="T6" fmla="*/ 146 w 163"/>
                <a:gd name="T7" fmla="*/ 18 h 112"/>
                <a:gd name="T8" fmla="*/ 150 w 163"/>
                <a:gd name="T9" fmla="*/ 27 h 112"/>
                <a:gd name="T10" fmla="*/ 163 w 163"/>
                <a:gd name="T11" fmla="*/ 31 h 112"/>
                <a:gd name="T12" fmla="*/ 161 w 163"/>
                <a:gd name="T13" fmla="*/ 36 h 112"/>
                <a:gd name="T14" fmla="*/ 154 w 163"/>
                <a:gd name="T15" fmla="*/ 37 h 112"/>
                <a:gd name="T16" fmla="*/ 159 w 163"/>
                <a:gd name="T17" fmla="*/ 47 h 112"/>
                <a:gd name="T18" fmla="*/ 161 w 163"/>
                <a:gd name="T19" fmla="*/ 55 h 112"/>
                <a:gd name="T20" fmla="*/ 154 w 163"/>
                <a:gd name="T21" fmla="*/ 60 h 112"/>
                <a:gd name="T22" fmla="*/ 158 w 163"/>
                <a:gd name="T23" fmla="*/ 66 h 112"/>
                <a:gd name="T24" fmla="*/ 152 w 163"/>
                <a:gd name="T25" fmla="*/ 73 h 112"/>
                <a:gd name="T26" fmla="*/ 147 w 163"/>
                <a:gd name="T27" fmla="*/ 75 h 112"/>
                <a:gd name="T28" fmla="*/ 142 w 163"/>
                <a:gd name="T29" fmla="*/ 71 h 112"/>
                <a:gd name="T30" fmla="*/ 138 w 163"/>
                <a:gd name="T31" fmla="*/ 74 h 112"/>
                <a:gd name="T32" fmla="*/ 137 w 163"/>
                <a:gd name="T33" fmla="*/ 81 h 112"/>
                <a:gd name="T34" fmla="*/ 128 w 163"/>
                <a:gd name="T35" fmla="*/ 89 h 112"/>
                <a:gd name="T36" fmla="*/ 121 w 163"/>
                <a:gd name="T37" fmla="*/ 89 h 112"/>
                <a:gd name="T38" fmla="*/ 104 w 163"/>
                <a:gd name="T39" fmla="*/ 96 h 112"/>
                <a:gd name="T40" fmla="*/ 111 w 163"/>
                <a:gd name="T41" fmla="*/ 104 h 112"/>
                <a:gd name="T42" fmla="*/ 113 w 163"/>
                <a:gd name="T43" fmla="*/ 111 h 112"/>
                <a:gd name="T44" fmla="*/ 105 w 163"/>
                <a:gd name="T45" fmla="*/ 112 h 112"/>
                <a:gd name="T46" fmla="*/ 100 w 163"/>
                <a:gd name="T47" fmla="*/ 104 h 112"/>
                <a:gd name="T48" fmla="*/ 84 w 163"/>
                <a:gd name="T49" fmla="*/ 99 h 112"/>
                <a:gd name="T50" fmla="*/ 71 w 163"/>
                <a:gd name="T51" fmla="*/ 104 h 112"/>
                <a:gd name="T52" fmla="*/ 59 w 163"/>
                <a:gd name="T53" fmla="*/ 101 h 112"/>
                <a:gd name="T54" fmla="*/ 50 w 163"/>
                <a:gd name="T55" fmla="*/ 96 h 112"/>
                <a:gd name="T56" fmla="*/ 49 w 163"/>
                <a:gd name="T57" fmla="*/ 87 h 112"/>
                <a:gd name="T58" fmla="*/ 41 w 163"/>
                <a:gd name="T59" fmla="*/ 85 h 112"/>
                <a:gd name="T60" fmla="*/ 38 w 163"/>
                <a:gd name="T61" fmla="*/ 93 h 112"/>
                <a:gd name="T62" fmla="*/ 29 w 163"/>
                <a:gd name="T63" fmla="*/ 96 h 112"/>
                <a:gd name="T64" fmla="*/ 9 w 163"/>
                <a:gd name="T65" fmla="*/ 40 h 112"/>
                <a:gd name="T66" fmla="*/ 0 w 163"/>
                <a:gd name="T67" fmla="*/ 17 h 112"/>
                <a:gd name="T68" fmla="*/ 7 w 163"/>
                <a:gd name="T69" fmla="*/ 10 h 112"/>
                <a:gd name="T70" fmla="*/ 12 w 163"/>
                <a:gd name="T71" fmla="*/ 15 h 112"/>
                <a:gd name="T72" fmla="*/ 17 w 163"/>
                <a:gd name="T73" fmla="*/ 13 h 112"/>
                <a:gd name="T74" fmla="*/ 23 w 163"/>
                <a:gd name="T75" fmla="*/ 11 h 112"/>
                <a:gd name="T76" fmla="*/ 34 w 163"/>
                <a:gd name="T77" fmla="*/ 11 h 112"/>
                <a:gd name="T78" fmla="*/ 42 w 163"/>
                <a:gd name="T79" fmla="*/ 4 h 112"/>
                <a:gd name="T80" fmla="*/ 53 w 163"/>
                <a:gd name="T81" fmla="*/ 0 h 112"/>
                <a:gd name="T82" fmla="*/ 62 w 163"/>
                <a:gd name="T83" fmla="*/ 0 h 112"/>
                <a:gd name="T84" fmla="*/ 70 w 163"/>
                <a:gd name="T85" fmla="*/ 9 h 112"/>
                <a:gd name="T86" fmla="*/ 70 w 163"/>
                <a:gd name="T87" fmla="*/ 16 h 112"/>
                <a:gd name="T88" fmla="*/ 84 w 163"/>
                <a:gd name="T89" fmla="*/ 26 h 112"/>
                <a:gd name="T90" fmla="*/ 88 w 163"/>
                <a:gd name="T91" fmla="*/ 18 h 112"/>
                <a:gd name="T92" fmla="*/ 95 w 163"/>
                <a:gd name="T93" fmla="*/ 8 h 112"/>
                <a:gd name="T94" fmla="*/ 100 w 163"/>
                <a:gd name="T95" fmla="*/ 13 h 112"/>
                <a:gd name="T96" fmla="*/ 104 w 163"/>
                <a:gd name="T97" fmla="*/ 8 h 112"/>
                <a:gd name="T98" fmla="*/ 109 w 163"/>
                <a:gd name="T99" fmla="*/ 11 h 112"/>
                <a:gd name="T100" fmla="*/ 114 w 163"/>
                <a:gd name="T101" fmla="*/ 7 h 112"/>
                <a:gd name="T102" fmla="*/ 123 w 163"/>
                <a:gd name="T103" fmla="*/ 7 h 112"/>
                <a:gd name="T104" fmla="*/ 132 w 163"/>
                <a:gd name="T10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112">
                  <a:moveTo>
                    <a:pt x="132" y="0"/>
                  </a:moveTo>
                  <a:cubicBezTo>
                    <a:pt x="135" y="8"/>
                    <a:pt x="135" y="8"/>
                    <a:pt x="135" y="8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0"/>
                    <a:pt x="103" y="107"/>
                    <a:pt x="100" y="104"/>
                  </a:cubicBezTo>
                  <a:cubicBezTo>
                    <a:pt x="93" y="98"/>
                    <a:pt x="86" y="96"/>
                    <a:pt x="84" y="99"/>
                  </a:cubicBezTo>
                  <a:cubicBezTo>
                    <a:pt x="82" y="101"/>
                    <a:pt x="75" y="105"/>
                    <a:pt x="71" y="104"/>
                  </a:cubicBezTo>
                  <a:cubicBezTo>
                    <a:pt x="67" y="102"/>
                    <a:pt x="63" y="105"/>
                    <a:pt x="59" y="101"/>
                  </a:cubicBezTo>
                  <a:cubicBezTo>
                    <a:pt x="55" y="98"/>
                    <a:pt x="52" y="99"/>
                    <a:pt x="50" y="96"/>
                  </a:cubicBezTo>
                  <a:cubicBezTo>
                    <a:pt x="49" y="93"/>
                    <a:pt x="49" y="90"/>
                    <a:pt x="49" y="87"/>
                  </a:cubicBezTo>
                  <a:cubicBezTo>
                    <a:pt x="50" y="84"/>
                    <a:pt x="45" y="84"/>
                    <a:pt x="41" y="85"/>
                  </a:cubicBezTo>
                  <a:cubicBezTo>
                    <a:pt x="37" y="85"/>
                    <a:pt x="38" y="93"/>
                    <a:pt x="38" y="93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11" y="50"/>
                    <a:pt x="9" y="40"/>
                  </a:cubicBezTo>
                  <a:cubicBezTo>
                    <a:pt x="7" y="33"/>
                    <a:pt x="3" y="23"/>
                    <a:pt x="0" y="1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3" y="7"/>
                    <a:pt x="123" y="7"/>
                    <a:pt x="123" y="7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CCCDD0"/>
            </a:solidFill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2361" y="3789"/>
              <a:ext cx="343" cy="260"/>
            </a:xfrm>
            <a:custGeom>
              <a:avLst/>
              <a:gdLst>
                <a:gd name="T0" fmla="*/ 27 w 165"/>
                <a:gd name="T1" fmla="*/ 0 h 125"/>
                <a:gd name="T2" fmla="*/ 33 w 165"/>
                <a:gd name="T3" fmla="*/ 1 h 125"/>
                <a:gd name="T4" fmla="*/ 39 w 165"/>
                <a:gd name="T5" fmla="*/ 7 h 125"/>
                <a:gd name="T6" fmla="*/ 51 w 165"/>
                <a:gd name="T7" fmla="*/ 7 h 125"/>
                <a:gd name="T8" fmla="*/ 71 w 165"/>
                <a:gd name="T9" fmla="*/ 14 h 125"/>
                <a:gd name="T10" fmla="*/ 88 w 165"/>
                <a:gd name="T11" fmla="*/ 35 h 125"/>
                <a:gd name="T12" fmla="*/ 103 w 165"/>
                <a:gd name="T13" fmla="*/ 35 h 125"/>
                <a:gd name="T14" fmla="*/ 110 w 165"/>
                <a:gd name="T15" fmla="*/ 42 h 125"/>
                <a:gd name="T16" fmla="*/ 124 w 165"/>
                <a:gd name="T17" fmla="*/ 41 h 125"/>
                <a:gd name="T18" fmla="*/ 129 w 165"/>
                <a:gd name="T19" fmla="*/ 35 h 125"/>
                <a:gd name="T20" fmla="*/ 136 w 165"/>
                <a:gd name="T21" fmla="*/ 38 h 125"/>
                <a:gd name="T22" fmla="*/ 135 w 165"/>
                <a:gd name="T23" fmla="*/ 52 h 125"/>
                <a:gd name="T24" fmla="*/ 137 w 165"/>
                <a:gd name="T25" fmla="*/ 55 h 125"/>
                <a:gd name="T26" fmla="*/ 135 w 165"/>
                <a:gd name="T27" fmla="*/ 58 h 125"/>
                <a:gd name="T28" fmla="*/ 138 w 165"/>
                <a:gd name="T29" fmla="*/ 62 h 125"/>
                <a:gd name="T30" fmla="*/ 147 w 165"/>
                <a:gd name="T31" fmla="*/ 52 h 125"/>
                <a:gd name="T32" fmla="*/ 156 w 165"/>
                <a:gd name="T33" fmla="*/ 54 h 125"/>
                <a:gd name="T34" fmla="*/ 158 w 165"/>
                <a:gd name="T35" fmla="*/ 64 h 125"/>
                <a:gd name="T36" fmla="*/ 161 w 165"/>
                <a:gd name="T37" fmla="*/ 76 h 125"/>
                <a:gd name="T38" fmla="*/ 159 w 165"/>
                <a:gd name="T39" fmla="*/ 88 h 125"/>
                <a:gd name="T40" fmla="*/ 165 w 165"/>
                <a:gd name="T41" fmla="*/ 99 h 125"/>
                <a:gd name="T42" fmla="*/ 156 w 165"/>
                <a:gd name="T43" fmla="*/ 106 h 125"/>
                <a:gd name="T44" fmla="*/ 147 w 165"/>
                <a:gd name="T45" fmla="*/ 106 h 125"/>
                <a:gd name="T46" fmla="*/ 142 w 165"/>
                <a:gd name="T47" fmla="*/ 110 h 125"/>
                <a:gd name="T48" fmla="*/ 137 w 165"/>
                <a:gd name="T49" fmla="*/ 107 h 125"/>
                <a:gd name="T50" fmla="*/ 133 w 165"/>
                <a:gd name="T51" fmla="*/ 112 h 125"/>
                <a:gd name="T52" fmla="*/ 128 w 165"/>
                <a:gd name="T53" fmla="*/ 107 h 125"/>
                <a:gd name="T54" fmla="*/ 121 w 165"/>
                <a:gd name="T55" fmla="*/ 117 h 125"/>
                <a:gd name="T56" fmla="*/ 117 w 165"/>
                <a:gd name="T57" fmla="*/ 125 h 125"/>
                <a:gd name="T58" fmla="*/ 103 w 165"/>
                <a:gd name="T59" fmla="*/ 115 h 125"/>
                <a:gd name="T60" fmla="*/ 103 w 165"/>
                <a:gd name="T61" fmla="*/ 108 h 125"/>
                <a:gd name="T62" fmla="*/ 95 w 165"/>
                <a:gd name="T63" fmla="*/ 99 h 125"/>
                <a:gd name="T64" fmla="*/ 86 w 165"/>
                <a:gd name="T65" fmla="*/ 99 h 125"/>
                <a:gd name="T66" fmla="*/ 75 w 165"/>
                <a:gd name="T67" fmla="*/ 103 h 125"/>
                <a:gd name="T68" fmla="*/ 67 w 165"/>
                <a:gd name="T69" fmla="*/ 110 h 125"/>
                <a:gd name="T70" fmla="*/ 56 w 165"/>
                <a:gd name="T71" fmla="*/ 110 h 125"/>
                <a:gd name="T72" fmla="*/ 50 w 165"/>
                <a:gd name="T73" fmla="*/ 112 h 125"/>
                <a:gd name="T74" fmla="*/ 45 w 165"/>
                <a:gd name="T75" fmla="*/ 114 h 125"/>
                <a:gd name="T76" fmla="*/ 40 w 165"/>
                <a:gd name="T77" fmla="*/ 109 h 125"/>
                <a:gd name="T78" fmla="*/ 33 w 165"/>
                <a:gd name="T79" fmla="*/ 116 h 125"/>
                <a:gd name="T80" fmla="*/ 28 w 165"/>
                <a:gd name="T81" fmla="*/ 109 h 125"/>
                <a:gd name="T82" fmla="*/ 16 w 165"/>
                <a:gd name="T83" fmla="*/ 91 h 125"/>
                <a:gd name="T84" fmla="*/ 21 w 165"/>
                <a:gd name="T85" fmla="*/ 87 h 125"/>
                <a:gd name="T86" fmla="*/ 20 w 165"/>
                <a:gd name="T87" fmla="*/ 82 h 125"/>
                <a:gd name="T88" fmla="*/ 11 w 165"/>
                <a:gd name="T89" fmla="*/ 84 h 125"/>
                <a:gd name="T90" fmla="*/ 3 w 165"/>
                <a:gd name="T91" fmla="*/ 86 h 125"/>
                <a:gd name="T92" fmla="*/ 0 w 165"/>
                <a:gd name="T93" fmla="*/ 86 h 125"/>
                <a:gd name="T94" fmla="*/ 1 w 165"/>
                <a:gd name="T95" fmla="*/ 81 h 125"/>
                <a:gd name="T96" fmla="*/ 5 w 165"/>
                <a:gd name="T97" fmla="*/ 73 h 125"/>
                <a:gd name="T98" fmla="*/ 2 w 165"/>
                <a:gd name="T99" fmla="*/ 67 h 125"/>
                <a:gd name="T100" fmla="*/ 1 w 165"/>
                <a:gd name="T101" fmla="*/ 50 h 125"/>
                <a:gd name="T102" fmla="*/ 4 w 165"/>
                <a:gd name="T103" fmla="*/ 38 h 125"/>
                <a:gd name="T104" fmla="*/ 13 w 165"/>
                <a:gd name="T105" fmla="*/ 33 h 125"/>
                <a:gd name="T106" fmla="*/ 20 w 165"/>
                <a:gd name="T107" fmla="*/ 29 h 125"/>
                <a:gd name="T108" fmla="*/ 22 w 165"/>
                <a:gd name="T109" fmla="*/ 19 h 125"/>
                <a:gd name="T110" fmla="*/ 27 w 165"/>
                <a:gd name="T111" fmla="*/ 14 h 125"/>
                <a:gd name="T112" fmla="*/ 27 w 165"/>
                <a:gd name="T1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25">
                  <a:moveTo>
                    <a:pt x="27" y="0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4"/>
                    <a:pt x="161" y="76"/>
                    <a:pt x="161" y="76"/>
                  </a:cubicBezTo>
                  <a:cubicBezTo>
                    <a:pt x="161" y="77"/>
                    <a:pt x="159" y="88"/>
                    <a:pt x="159" y="88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17" y="125"/>
                    <a:pt x="117" y="125"/>
                    <a:pt x="117" y="12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1" y="113"/>
                    <a:pt x="29" y="110"/>
                    <a:pt x="28" y="109"/>
                  </a:cubicBezTo>
                  <a:cubicBezTo>
                    <a:pt x="23" y="105"/>
                    <a:pt x="16" y="94"/>
                    <a:pt x="16" y="91"/>
                  </a:cubicBezTo>
                  <a:cubicBezTo>
                    <a:pt x="16" y="87"/>
                    <a:pt x="18" y="88"/>
                    <a:pt x="21" y="87"/>
                  </a:cubicBezTo>
                  <a:cubicBezTo>
                    <a:pt x="23" y="85"/>
                    <a:pt x="21" y="82"/>
                    <a:pt x="20" y="82"/>
                  </a:cubicBezTo>
                  <a:cubicBezTo>
                    <a:pt x="18" y="82"/>
                    <a:pt x="13" y="83"/>
                    <a:pt x="11" y="84"/>
                  </a:cubicBezTo>
                  <a:cubicBezTo>
                    <a:pt x="9" y="84"/>
                    <a:pt x="6" y="86"/>
                    <a:pt x="3" y="86"/>
                  </a:cubicBezTo>
                  <a:cubicBezTo>
                    <a:pt x="2" y="85"/>
                    <a:pt x="1" y="85"/>
                    <a:pt x="0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2686" y="3855"/>
              <a:ext cx="164" cy="288"/>
            </a:xfrm>
            <a:custGeom>
              <a:avLst/>
              <a:gdLst>
                <a:gd name="T0" fmla="*/ 0 w 79"/>
                <a:gd name="T1" fmla="*/ 22 h 138"/>
                <a:gd name="T2" fmla="*/ 6 w 79"/>
                <a:gd name="T3" fmla="*/ 17 h 138"/>
                <a:gd name="T4" fmla="*/ 19 w 79"/>
                <a:gd name="T5" fmla="*/ 18 h 138"/>
                <a:gd name="T6" fmla="*/ 31 w 79"/>
                <a:gd name="T7" fmla="*/ 9 h 138"/>
                <a:gd name="T8" fmla="*/ 41 w 79"/>
                <a:gd name="T9" fmla="*/ 9 h 138"/>
                <a:gd name="T10" fmla="*/ 43 w 79"/>
                <a:gd name="T11" fmla="*/ 11 h 138"/>
                <a:gd name="T12" fmla="*/ 49 w 79"/>
                <a:gd name="T13" fmla="*/ 6 h 138"/>
                <a:gd name="T14" fmla="*/ 53 w 79"/>
                <a:gd name="T15" fmla="*/ 9 h 138"/>
                <a:gd name="T16" fmla="*/ 65 w 79"/>
                <a:gd name="T17" fmla="*/ 0 h 138"/>
                <a:gd name="T18" fmla="*/ 67 w 79"/>
                <a:gd name="T19" fmla="*/ 0 h 138"/>
                <a:gd name="T20" fmla="*/ 68 w 79"/>
                <a:gd name="T21" fmla="*/ 11 h 138"/>
                <a:gd name="T22" fmla="*/ 75 w 79"/>
                <a:gd name="T23" fmla="*/ 17 h 138"/>
                <a:gd name="T24" fmla="*/ 79 w 79"/>
                <a:gd name="T25" fmla="*/ 23 h 138"/>
                <a:gd name="T26" fmla="*/ 79 w 79"/>
                <a:gd name="T27" fmla="*/ 34 h 138"/>
                <a:gd name="T28" fmla="*/ 65 w 79"/>
                <a:gd name="T29" fmla="*/ 45 h 138"/>
                <a:gd name="T30" fmla="*/ 69 w 79"/>
                <a:gd name="T31" fmla="*/ 57 h 138"/>
                <a:gd name="T32" fmla="*/ 69 w 79"/>
                <a:gd name="T33" fmla="*/ 69 h 138"/>
                <a:gd name="T34" fmla="*/ 62 w 79"/>
                <a:gd name="T35" fmla="*/ 74 h 138"/>
                <a:gd name="T36" fmla="*/ 65 w 79"/>
                <a:gd name="T37" fmla="*/ 76 h 138"/>
                <a:gd name="T38" fmla="*/ 71 w 79"/>
                <a:gd name="T39" fmla="*/ 74 h 138"/>
                <a:gd name="T40" fmla="*/ 79 w 79"/>
                <a:gd name="T41" fmla="*/ 75 h 138"/>
                <a:gd name="T42" fmla="*/ 75 w 79"/>
                <a:gd name="T43" fmla="*/ 80 h 138"/>
                <a:gd name="T44" fmla="*/ 75 w 79"/>
                <a:gd name="T45" fmla="*/ 91 h 138"/>
                <a:gd name="T46" fmla="*/ 68 w 79"/>
                <a:gd name="T47" fmla="*/ 100 h 138"/>
                <a:gd name="T48" fmla="*/ 75 w 79"/>
                <a:gd name="T49" fmla="*/ 107 h 138"/>
                <a:gd name="T50" fmla="*/ 72 w 79"/>
                <a:gd name="T51" fmla="*/ 114 h 138"/>
                <a:gd name="T52" fmla="*/ 77 w 79"/>
                <a:gd name="T53" fmla="*/ 122 h 138"/>
                <a:gd name="T54" fmla="*/ 67 w 79"/>
                <a:gd name="T55" fmla="*/ 130 h 138"/>
                <a:gd name="T56" fmla="*/ 67 w 79"/>
                <a:gd name="T57" fmla="*/ 138 h 138"/>
                <a:gd name="T58" fmla="*/ 62 w 79"/>
                <a:gd name="T59" fmla="*/ 136 h 138"/>
                <a:gd name="T60" fmla="*/ 62 w 79"/>
                <a:gd name="T61" fmla="*/ 131 h 138"/>
                <a:gd name="T62" fmla="*/ 57 w 79"/>
                <a:gd name="T63" fmla="*/ 130 h 138"/>
                <a:gd name="T64" fmla="*/ 50 w 79"/>
                <a:gd name="T65" fmla="*/ 126 h 138"/>
                <a:gd name="T66" fmla="*/ 44 w 79"/>
                <a:gd name="T67" fmla="*/ 127 h 138"/>
                <a:gd name="T68" fmla="*/ 38 w 79"/>
                <a:gd name="T69" fmla="*/ 122 h 138"/>
                <a:gd name="T70" fmla="*/ 36 w 79"/>
                <a:gd name="T71" fmla="*/ 114 h 138"/>
                <a:gd name="T72" fmla="*/ 31 w 79"/>
                <a:gd name="T73" fmla="*/ 104 h 138"/>
                <a:gd name="T74" fmla="*/ 38 w 79"/>
                <a:gd name="T75" fmla="*/ 103 h 138"/>
                <a:gd name="T76" fmla="*/ 40 w 79"/>
                <a:gd name="T77" fmla="*/ 98 h 138"/>
                <a:gd name="T78" fmla="*/ 27 w 79"/>
                <a:gd name="T79" fmla="*/ 94 h 138"/>
                <a:gd name="T80" fmla="*/ 23 w 79"/>
                <a:gd name="T81" fmla="*/ 85 h 138"/>
                <a:gd name="T82" fmla="*/ 20 w 79"/>
                <a:gd name="T83" fmla="*/ 77 h 138"/>
                <a:gd name="T84" fmla="*/ 12 w 79"/>
                <a:gd name="T85" fmla="*/ 75 h 138"/>
                <a:gd name="T86" fmla="*/ 9 w 79"/>
                <a:gd name="T87" fmla="*/ 67 h 138"/>
                <a:gd name="T88" fmla="*/ 3 w 79"/>
                <a:gd name="T89" fmla="*/ 56 h 138"/>
                <a:gd name="T90" fmla="*/ 5 w 79"/>
                <a:gd name="T91" fmla="*/ 44 h 138"/>
                <a:gd name="T92" fmla="*/ 2 w 79"/>
                <a:gd name="T93" fmla="*/ 32 h 138"/>
                <a:gd name="T94" fmla="*/ 0 w 79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38">
                  <a:moveTo>
                    <a:pt x="0" y="2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5" y="45"/>
                    <a:pt x="5" y="44"/>
                  </a:cubicBezTo>
                  <a:cubicBezTo>
                    <a:pt x="5" y="44"/>
                    <a:pt x="2" y="32"/>
                    <a:pt x="2" y="32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2" name="Freeform 68"/>
            <p:cNvSpPr>
              <a:spLocks noEditPoints="1"/>
            </p:cNvSpPr>
            <p:nvPr/>
          </p:nvSpPr>
          <p:spPr bwMode="auto">
            <a:xfrm>
              <a:off x="3236" y="2286"/>
              <a:ext cx="1104" cy="1363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1665" y="2986"/>
              <a:ext cx="654" cy="384"/>
            </a:xfrm>
            <a:custGeom>
              <a:avLst/>
              <a:gdLst>
                <a:gd name="T0" fmla="*/ 639 w 654"/>
                <a:gd name="T1" fmla="*/ 84 h 384"/>
                <a:gd name="T2" fmla="*/ 650 w 654"/>
                <a:gd name="T3" fmla="*/ 115 h 384"/>
                <a:gd name="T4" fmla="*/ 608 w 654"/>
                <a:gd name="T5" fmla="*/ 136 h 384"/>
                <a:gd name="T6" fmla="*/ 533 w 654"/>
                <a:gd name="T7" fmla="*/ 169 h 384"/>
                <a:gd name="T8" fmla="*/ 468 w 654"/>
                <a:gd name="T9" fmla="*/ 215 h 384"/>
                <a:gd name="T10" fmla="*/ 446 w 654"/>
                <a:gd name="T11" fmla="*/ 205 h 384"/>
                <a:gd name="T12" fmla="*/ 400 w 654"/>
                <a:gd name="T13" fmla="*/ 261 h 384"/>
                <a:gd name="T14" fmla="*/ 373 w 654"/>
                <a:gd name="T15" fmla="*/ 307 h 384"/>
                <a:gd name="T16" fmla="*/ 368 w 654"/>
                <a:gd name="T17" fmla="*/ 340 h 384"/>
                <a:gd name="T18" fmla="*/ 345 w 654"/>
                <a:gd name="T19" fmla="*/ 373 h 384"/>
                <a:gd name="T20" fmla="*/ 275 w 654"/>
                <a:gd name="T21" fmla="*/ 361 h 384"/>
                <a:gd name="T22" fmla="*/ 241 w 654"/>
                <a:gd name="T23" fmla="*/ 363 h 384"/>
                <a:gd name="T24" fmla="*/ 212 w 654"/>
                <a:gd name="T25" fmla="*/ 361 h 384"/>
                <a:gd name="T26" fmla="*/ 170 w 654"/>
                <a:gd name="T27" fmla="*/ 355 h 384"/>
                <a:gd name="T28" fmla="*/ 150 w 654"/>
                <a:gd name="T29" fmla="*/ 325 h 384"/>
                <a:gd name="T30" fmla="*/ 135 w 654"/>
                <a:gd name="T31" fmla="*/ 334 h 384"/>
                <a:gd name="T32" fmla="*/ 118 w 654"/>
                <a:gd name="T33" fmla="*/ 344 h 384"/>
                <a:gd name="T34" fmla="*/ 95 w 654"/>
                <a:gd name="T35" fmla="*/ 359 h 384"/>
                <a:gd name="T36" fmla="*/ 72 w 654"/>
                <a:gd name="T37" fmla="*/ 353 h 384"/>
                <a:gd name="T38" fmla="*/ 39 w 654"/>
                <a:gd name="T39" fmla="*/ 348 h 384"/>
                <a:gd name="T40" fmla="*/ 14 w 654"/>
                <a:gd name="T41" fmla="*/ 375 h 384"/>
                <a:gd name="T42" fmla="*/ 10 w 654"/>
                <a:gd name="T43" fmla="*/ 342 h 384"/>
                <a:gd name="T44" fmla="*/ 8 w 654"/>
                <a:gd name="T45" fmla="*/ 313 h 384"/>
                <a:gd name="T46" fmla="*/ 27 w 654"/>
                <a:gd name="T47" fmla="*/ 284 h 384"/>
                <a:gd name="T48" fmla="*/ 31 w 654"/>
                <a:gd name="T49" fmla="*/ 267 h 384"/>
                <a:gd name="T50" fmla="*/ 85 w 654"/>
                <a:gd name="T51" fmla="*/ 244 h 384"/>
                <a:gd name="T52" fmla="*/ 116 w 654"/>
                <a:gd name="T53" fmla="*/ 178 h 384"/>
                <a:gd name="T54" fmla="*/ 77 w 654"/>
                <a:gd name="T55" fmla="*/ 192 h 384"/>
                <a:gd name="T56" fmla="*/ 64 w 654"/>
                <a:gd name="T57" fmla="*/ 163 h 384"/>
                <a:gd name="T58" fmla="*/ 89 w 654"/>
                <a:gd name="T59" fmla="*/ 134 h 384"/>
                <a:gd name="T60" fmla="*/ 95 w 654"/>
                <a:gd name="T61" fmla="*/ 109 h 384"/>
                <a:gd name="T62" fmla="*/ 83 w 654"/>
                <a:gd name="T63" fmla="*/ 55 h 384"/>
                <a:gd name="T64" fmla="*/ 122 w 654"/>
                <a:gd name="T65" fmla="*/ 73 h 384"/>
                <a:gd name="T66" fmla="*/ 173 w 654"/>
                <a:gd name="T67" fmla="*/ 94 h 384"/>
                <a:gd name="T68" fmla="*/ 208 w 654"/>
                <a:gd name="T69" fmla="*/ 80 h 384"/>
                <a:gd name="T70" fmla="*/ 214 w 654"/>
                <a:gd name="T71" fmla="*/ 25 h 384"/>
                <a:gd name="T72" fmla="*/ 308 w 654"/>
                <a:gd name="T73" fmla="*/ 0 h 384"/>
                <a:gd name="T74" fmla="*/ 364 w 654"/>
                <a:gd name="T75" fmla="*/ 21 h 384"/>
                <a:gd name="T76" fmla="*/ 425 w 654"/>
                <a:gd name="T77" fmla="*/ 65 h 384"/>
                <a:gd name="T78" fmla="*/ 518 w 654"/>
                <a:gd name="T79" fmla="*/ 102 h 384"/>
                <a:gd name="T80" fmla="*/ 579 w 654"/>
                <a:gd name="T81" fmla="*/ 77 h 384"/>
                <a:gd name="T82" fmla="*/ 621 w 654"/>
                <a:gd name="T83" fmla="*/ 6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384">
                  <a:moveTo>
                    <a:pt x="654" y="61"/>
                  </a:moveTo>
                  <a:lnTo>
                    <a:pt x="643" y="67"/>
                  </a:lnTo>
                  <a:lnTo>
                    <a:pt x="639" y="84"/>
                  </a:lnTo>
                  <a:lnTo>
                    <a:pt x="652" y="96"/>
                  </a:lnTo>
                  <a:lnTo>
                    <a:pt x="637" y="107"/>
                  </a:lnTo>
                  <a:lnTo>
                    <a:pt x="650" y="115"/>
                  </a:lnTo>
                  <a:lnTo>
                    <a:pt x="633" y="123"/>
                  </a:lnTo>
                  <a:lnTo>
                    <a:pt x="618" y="136"/>
                  </a:lnTo>
                  <a:lnTo>
                    <a:pt x="608" y="136"/>
                  </a:lnTo>
                  <a:lnTo>
                    <a:pt x="604" y="153"/>
                  </a:lnTo>
                  <a:lnTo>
                    <a:pt x="566" y="153"/>
                  </a:lnTo>
                  <a:lnTo>
                    <a:pt x="533" y="169"/>
                  </a:lnTo>
                  <a:lnTo>
                    <a:pt x="531" y="184"/>
                  </a:lnTo>
                  <a:lnTo>
                    <a:pt x="502" y="184"/>
                  </a:lnTo>
                  <a:lnTo>
                    <a:pt x="468" y="215"/>
                  </a:lnTo>
                  <a:lnTo>
                    <a:pt x="454" y="217"/>
                  </a:lnTo>
                  <a:lnTo>
                    <a:pt x="458" y="209"/>
                  </a:lnTo>
                  <a:lnTo>
                    <a:pt x="446" y="205"/>
                  </a:lnTo>
                  <a:lnTo>
                    <a:pt x="414" y="236"/>
                  </a:lnTo>
                  <a:lnTo>
                    <a:pt x="416" y="255"/>
                  </a:lnTo>
                  <a:lnTo>
                    <a:pt x="400" y="261"/>
                  </a:lnTo>
                  <a:lnTo>
                    <a:pt x="400" y="280"/>
                  </a:lnTo>
                  <a:lnTo>
                    <a:pt x="379" y="288"/>
                  </a:lnTo>
                  <a:lnTo>
                    <a:pt x="373" y="307"/>
                  </a:lnTo>
                  <a:lnTo>
                    <a:pt x="375" y="321"/>
                  </a:lnTo>
                  <a:lnTo>
                    <a:pt x="373" y="325"/>
                  </a:lnTo>
                  <a:lnTo>
                    <a:pt x="368" y="340"/>
                  </a:lnTo>
                  <a:lnTo>
                    <a:pt x="350" y="359"/>
                  </a:lnTo>
                  <a:lnTo>
                    <a:pt x="352" y="369"/>
                  </a:lnTo>
                  <a:lnTo>
                    <a:pt x="345" y="373"/>
                  </a:lnTo>
                  <a:lnTo>
                    <a:pt x="337" y="384"/>
                  </a:lnTo>
                  <a:lnTo>
                    <a:pt x="312" y="382"/>
                  </a:lnTo>
                  <a:lnTo>
                    <a:pt x="275" y="361"/>
                  </a:lnTo>
                  <a:lnTo>
                    <a:pt x="258" y="355"/>
                  </a:lnTo>
                  <a:lnTo>
                    <a:pt x="248" y="367"/>
                  </a:lnTo>
                  <a:lnTo>
                    <a:pt x="241" y="363"/>
                  </a:lnTo>
                  <a:lnTo>
                    <a:pt x="233" y="359"/>
                  </a:lnTo>
                  <a:lnTo>
                    <a:pt x="227" y="369"/>
                  </a:lnTo>
                  <a:lnTo>
                    <a:pt x="212" y="361"/>
                  </a:lnTo>
                  <a:lnTo>
                    <a:pt x="202" y="367"/>
                  </a:lnTo>
                  <a:lnTo>
                    <a:pt x="181" y="350"/>
                  </a:lnTo>
                  <a:lnTo>
                    <a:pt x="170" y="355"/>
                  </a:lnTo>
                  <a:lnTo>
                    <a:pt x="160" y="348"/>
                  </a:lnTo>
                  <a:lnTo>
                    <a:pt x="162" y="334"/>
                  </a:lnTo>
                  <a:lnTo>
                    <a:pt x="150" y="325"/>
                  </a:lnTo>
                  <a:lnTo>
                    <a:pt x="143" y="332"/>
                  </a:lnTo>
                  <a:lnTo>
                    <a:pt x="139" y="330"/>
                  </a:lnTo>
                  <a:lnTo>
                    <a:pt x="135" y="334"/>
                  </a:lnTo>
                  <a:lnTo>
                    <a:pt x="118" y="328"/>
                  </a:lnTo>
                  <a:lnTo>
                    <a:pt x="112" y="340"/>
                  </a:lnTo>
                  <a:lnTo>
                    <a:pt x="118" y="344"/>
                  </a:lnTo>
                  <a:lnTo>
                    <a:pt x="118" y="353"/>
                  </a:lnTo>
                  <a:lnTo>
                    <a:pt x="114" y="357"/>
                  </a:lnTo>
                  <a:lnTo>
                    <a:pt x="95" y="359"/>
                  </a:lnTo>
                  <a:lnTo>
                    <a:pt x="89" y="367"/>
                  </a:lnTo>
                  <a:lnTo>
                    <a:pt x="81" y="367"/>
                  </a:lnTo>
                  <a:lnTo>
                    <a:pt x="72" y="353"/>
                  </a:lnTo>
                  <a:lnTo>
                    <a:pt x="60" y="363"/>
                  </a:lnTo>
                  <a:lnTo>
                    <a:pt x="54" y="359"/>
                  </a:lnTo>
                  <a:lnTo>
                    <a:pt x="39" y="348"/>
                  </a:lnTo>
                  <a:lnTo>
                    <a:pt x="27" y="353"/>
                  </a:lnTo>
                  <a:lnTo>
                    <a:pt x="25" y="365"/>
                  </a:lnTo>
                  <a:lnTo>
                    <a:pt x="14" y="375"/>
                  </a:lnTo>
                  <a:lnTo>
                    <a:pt x="8" y="371"/>
                  </a:lnTo>
                  <a:lnTo>
                    <a:pt x="10" y="363"/>
                  </a:lnTo>
                  <a:lnTo>
                    <a:pt x="10" y="342"/>
                  </a:lnTo>
                  <a:lnTo>
                    <a:pt x="0" y="334"/>
                  </a:lnTo>
                  <a:lnTo>
                    <a:pt x="2" y="323"/>
                  </a:lnTo>
                  <a:lnTo>
                    <a:pt x="8" y="313"/>
                  </a:lnTo>
                  <a:lnTo>
                    <a:pt x="12" y="300"/>
                  </a:lnTo>
                  <a:lnTo>
                    <a:pt x="25" y="300"/>
                  </a:lnTo>
                  <a:lnTo>
                    <a:pt x="27" y="284"/>
                  </a:lnTo>
                  <a:lnTo>
                    <a:pt x="35" y="271"/>
                  </a:lnTo>
                  <a:lnTo>
                    <a:pt x="27" y="265"/>
                  </a:lnTo>
                  <a:lnTo>
                    <a:pt x="31" y="267"/>
                  </a:lnTo>
                  <a:lnTo>
                    <a:pt x="54" y="259"/>
                  </a:lnTo>
                  <a:lnTo>
                    <a:pt x="64" y="267"/>
                  </a:lnTo>
                  <a:lnTo>
                    <a:pt x="85" y="244"/>
                  </a:lnTo>
                  <a:lnTo>
                    <a:pt x="77" y="236"/>
                  </a:lnTo>
                  <a:lnTo>
                    <a:pt x="127" y="192"/>
                  </a:lnTo>
                  <a:lnTo>
                    <a:pt x="116" y="178"/>
                  </a:lnTo>
                  <a:lnTo>
                    <a:pt x="97" y="175"/>
                  </a:lnTo>
                  <a:lnTo>
                    <a:pt x="87" y="182"/>
                  </a:lnTo>
                  <a:lnTo>
                    <a:pt x="77" y="192"/>
                  </a:lnTo>
                  <a:lnTo>
                    <a:pt x="58" y="186"/>
                  </a:lnTo>
                  <a:lnTo>
                    <a:pt x="56" y="173"/>
                  </a:lnTo>
                  <a:lnTo>
                    <a:pt x="64" y="163"/>
                  </a:lnTo>
                  <a:lnTo>
                    <a:pt x="70" y="148"/>
                  </a:lnTo>
                  <a:lnTo>
                    <a:pt x="89" y="146"/>
                  </a:lnTo>
                  <a:lnTo>
                    <a:pt x="89" y="134"/>
                  </a:lnTo>
                  <a:lnTo>
                    <a:pt x="83" y="125"/>
                  </a:lnTo>
                  <a:lnTo>
                    <a:pt x="83" y="117"/>
                  </a:lnTo>
                  <a:lnTo>
                    <a:pt x="95" y="109"/>
                  </a:lnTo>
                  <a:lnTo>
                    <a:pt x="97" y="86"/>
                  </a:lnTo>
                  <a:lnTo>
                    <a:pt x="85" y="75"/>
                  </a:lnTo>
                  <a:lnTo>
                    <a:pt x="83" y="55"/>
                  </a:lnTo>
                  <a:lnTo>
                    <a:pt x="89" y="55"/>
                  </a:lnTo>
                  <a:lnTo>
                    <a:pt x="104" y="61"/>
                  </a:lnTo>
                  <a:lnTo>
                    <a:pt x="122" y="73"/>
                  </a:lnTo>
                  <a:lnTo>
                    <a:pt x="143" y="84"/>
                  </a:lnTo>
                  <a:lnTo>
                    <a:pt x="152" y="102"/>
                  </a:lnTo>
                  <a:lnTo>
                    <a:pt x="173" y="94"/>
                  </a:lnTo>
                  <a:lnTo>
                    <a:pt x="202" y="111"/>
                  </a:lnTo>
                  <a:lnTo>
                    <a:pt x="216" y="94"/>
                  </a:lnTo>
                  <a:lnTo>
                    <a:pt x="208" y="80"/>
                  </a:lnTo>
                  <a:lnTo>
                    <a:pt x="212" y="65"/>
                  </a:lnTo>
                  <a:lnTo>
                    <a:pt x="202" y="46"/>
                  </a:lnTo>
                  <a:lnTo>
                    <a:pt x="214" y="25"/>
                  </a:lnTo>
                  <a:lnTo>
                    <a:pt x="227" y="7"/>
                  </a:lnTo>
                  <a:lnTo>
                    <a:pt x="302" y="9"/>
                  </a:lnTo>
                  <a:lnTo>
                    <a:pt x="308" y="0"/>
                  </a:lnTo>
                  <a:lnTo>
                    <a:pt x="335" y="2"/>
                  </a:lnTo>
                  <a:lnTo>
                    <a:pt x="348" y="17"/>
                  </a:lnTo>
                  <a:lnTo>
                    <a:pt x="364" y="21"/>
                  </a:lnTo>
                  <a:lnTo>
                    <a:pt x="395" y="44"/>
                  </a:lnTo>
                  <a:lnTo>
                    <a:pt x="412" y="50"/>
                  </a:lnTo>
                  <a:lnTo>
                    <a:pt x="425" y="65"/>
                  </a:lnTo>
                  <a:lnTo>
                    <a:pt x="452" y="69"/>
                  </a:lnTo>
                  <a:lnTo>
                    <a:pt x="500" y="102"/>
                  </a:lnTo>
                  <a:lnTo>
                    <a:pt x="518" y="102"/>
                  </a:lnTo>
                  <a:lnTo>
                    <a:pt x="527" y="109"/>
                  </a:lnTo>
                  <a:lnTo>
                    <a:pt x="560" y="100"/>
                  </a:lnTo>
                  <a:lnTo>
                    <a:pt x="579" y="77"/>
                  </a:lnTo>
                  <a:lnTo>
                    <a:pt x="600" y="82"/>
                  </a:lnTo>
                  <a:lnTo>
                    <a:pt x="606" y="67"/>
                  </a:lnTo>
                  <a:lnTo>
                    <a:pt x="621" y="65"/>
                  </a:lnTo>
                  <a:lnTo>
                    <a:pt x="637" y="52"/>
                  </a:lnTo>
                  <a:lnTo>
                    <a:pt x="654" y="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294" y="2651"/>
              <a:ext cx="323" cy="381"/>
            </a:xfrm>
            <a:custGeom>
              <a:avLst/>
              <a:gdLst>
                <a:gd name="T0" fmla="*/ 0 w 155"/>
                <a:gd name="T1" fmla="*/ 98 h 183"/>
                <a:gd name="T2" fmla="*/ 32 w 155"/>
                <a:gd name="T3" fmla="*/ 98 h 183"/>
                <a:gd name="T4" fmla="*/ 55 w 155"/>
                <a:gd name="T5" fmla="*/ 94 h 183"/>
                <a:gd name="T6" fmla="*/ 60 w 155"/>
                <a:gd name="T7" fmla="*/ 81 h 183"/>
                <a:gd name="T8" fmla="*/ 61 w 155"/>
                <a:gd name="T9" fmla="*/ 62 h 183"/>
                <a:gd name="T10" fmla="*/ 71 w 155"/>
                <a:gd name="T11" fmla="*/ 59 h 183"/>
                <a:gd name="T12" fmla="*/ 77 w 155"/>
                <a:gd name="T13" fmla="*/ 49 h 183"/>
                <a:gd name="T14" fmla="*/ 81 w 155"/>
                <a:gd name="T15" fmla="*/ 41 h 183"/>
                <a:gd name="T16" fmla="*/ 83 w 155"/>
                <a:gd name="T17" fmla="*/ 36 h 183"/>
                <a:gd name="T18" fmla="*/ 91 w 155"/>
                <a:gd name="T19" fmla="*/ 30 h 183"/>
                <a:gd name="T20" fmla="*/ 101 w 155"/>
                <a:gd name="T21" fmla="*/ 21 h 183"/>
                <a:gd name="T22" fmla="*/ 108 w 155"/>
                <a:gd name="T23" fmla="*/ 22 h 183"/>
                <a:gd name="T24" fmla="*/ 120 w 155"/>
                <a:gd name="T25" fmla="*/ 0 h 183"/>
                <a:gd name="T26" fmla="*/ 135 w 155"/>
                <a:gd name="T27" fmla="*/ 12 h 183"/>
                <a:gd name="T28" fmla="*/ 133 w 155"/>
                <a:gd name="T29" fmla="*/ 23 h 183"/>
                <a:gd name="T30" fmla="*/ 137 w 155"/>
                <a:gd name="T31" fmla="*/ 28 h 183"/>
                <a:gd name="T32" fmla="*/ 152 w 155"/>
                <a:gd name="T33" fmla="*/ 33 h 183"/>
                <a:gd name="T34" fmla="*/ 151 w 155"/>
                <a:gd name="T35" fmla="*/ 43 h 183"/>
                <a:gd name="T36" fmla="*/ 151 w 155"/>
                <a:gd name="T37" fmla="*/ 58 h 183"/>
                <a:gd name="T38" fmla="*/ 140 w 155"/>
                <a:gd name="T39" fmla="*/ 65 h 183"/>
                <a:gd name="T40" fmla="*/ 133 w 155"/>
                <a:gd name="T41" fmla="*/ 70 h 183"/>
                <a:gd name="T42" fmla="*/ 126 w 155"/>
                <a:gd name="T43" fmla="*/ 85 h 183"/>
                <a:gd name="T44" fmla="*/ 121 w 155"/>
                <a:gd name="T45" fmla="*/ 93 h 183"/>
                <a:gd name="T46" fmla="*/ 126 w 155"/>
                <a:gd name="T47" fmla="*/ 103 h 183"/>
                <a:gd name="T48" fmla="*/ 125 w 155"/>
                <a:gd name="T49" fmla="*/ 113 h 183"/>
                <a:gd name="T50" fmla="*/ 126 w 155"/>
                <a:gd name="T51" fmla="*/ 116 h 183"/>
                <a:gd name="T52" fmla="*/ 118 w 155"/>
                <a:gd name="T53" fmla="*/ 124 h 183"/>
                <a:gd name="T54" fmla="*/ 109 w 155"/>
                <a:gd name="T55" fmla="*/ 120 h 183"/>
                <a:gd name="T56" fmla="*/ 110 w 155"/>
                <a:gd name="T57" fmla="*/ 130 h 183"/>
                <a:gd name="T58" fmla="*/ 101 w 155"/>
                <a:gd name="T59" fmla="*/ 137 h 183"/>
                <a:gd name="T60" fmla="*/ 102 w 155"/>
                <a:gd name="T61" fmla="*/ 147 h 183"/>
                <a:gd name="T62" fmla="*/ 108 w 155"/>
                <a:gd name="T63" fmla="*/ 152 h 183"/>
                <a:gd name="T64" fmla="*/ 105 w 155"/>
                <a:gd name="T65" fmla="*/ 157 h 183"/>
                <a:gd name="T66" fmla="*/ 98 w 155"/>
                <a:gd name="T67" fmla="*/ 161 h 183"/>
                <a:gd name="T68" fmla="*/ 99 w 155"/>
                <a:gd name="T69" fmla="*/ 170 h 183"/>
                <a:gd name="T70" fmla="*/ 86 w 155"/>
                <a:gd name="T71" fmla="*/ 179 h 183"/>
                <a:gd name="T72" fmla="*/ 82 w 155"/>
                <a:gd name="T73" fmla="*/ 171 h 183"/>
                <a:gd name="T74" fmla="*/ 74 w 155"/>
                <a:gd name="T75" fmla="*/ 170 h 183"/>
                <a:gd name="T76" fmla="*/ 69 w 155"/>
                <a:gd name="T77" fmla="*/ 171 h 183"/>
                <a:gd name="T78" fmla="*/ 65 w 155"/>
                <a:gd name="T79" fmla="*/ 167 h 183"/>
                <a:gd name="T80" fmla="*/ 56 w 155"/>
                <a:gd name="T81" fmla="*/ 169 h 183"/>
                <a:gd name="T82" fmla="*/ 50 w 155"/>
                <a:gd name="T83" fmla="*/ 173 h 183"/>
                <a:gd name="T84" fmla="*/ 45 w 155"/>
                <a:gd name="T85" fmla="*/ 171 h 183"/>
                <a:gd name="T86" fmla="*/ 41 w 155"/>
                <a:gd name="T87" fmla="*/ 178 h 183"/>
                <a:gd name="T88" fmla="*/ 32 w 155"/>
                <a:gd name="T89" fmla="*/ 183 h 183"/>
                <a:gd name="T90" fmla="*/ 24 w 155"/>
                <a:gd name="T91" fmla="*/ 160 h 183"/>
                <a:gd name="T92" fmla="*/ 15 w 155"/>
                <a:gd name="T93" fmla="*/ 156 h 183"/>
                <a:gd name="T94" fmla="*/ 0 w 155"/>
                <a:gd name="T95" fmla="*/ 111 h 183"/>
                <a:gd name="T96" fmla="*/ 0 w 155"/>
                <a:gd name="T97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3">
                  <a:moveTo>
                    <a:pt x="0" y="98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43" y="98"/>
                    <a:pt x="47" y="95"/>
                    <a:pt x="55" y="94"/>
                  </a:cubicBezTo>
                  <a:cubicBezTo>
                    <a:pt x="62" y="93"/>
                    <a:pt x="59" y="87"/>
                    <a:pt x="60" y="81"/>
                  </a:cubicBezTo>
                  <a:cubicBezTo>
                    <a:pt x="60" y="75"/>
                    <a:pt x="61" y="65"/>
                    <a:pt x="61" y="62"/>
                  </a:cubicBezTo>
                  <a:cubicBezTo>
                    <a:pt x="61" y="59"/>
                    <a:pt x="65" y="59"/>
                    <a:pt x="71" y="59"/>
                  </a:cubicBezTo>
                  <a:cubicBezTo>
                    <a:pt x="77" y="59"/>
                    <a:pt x="77" y="56"/>
                    <a:pt x="77" y="49"/>
                  </a:cubicBezTo>
                  <a:cubicBezTo>
                    <a:pt x="77" y="42"/>
                    <a:pt x="77" y="41"/>
                    <a:pt x="81" y="41"/>
                  </a:cubicBezTo>
                  <a:cubicBezTo>
                    <a:pt x="86" y="42"/>
                    <a:pt x="84" y="40"/>
                    <a:pt x="83" y="36"/>
                  </a:cubicBezTo>
                  <a:cubicBezTo>
                    <a:pt x="83" y="33"/>
                    <a:pt x="89" y="33"/>
                    <a:pt x="91" y="30"/>
                  </a:cubicBezTo>
                  <a:cubicBezTo>
                    <a:pt x="93" y="28"/>
                    <a:pt x="98" y="23"/>
                    <a:pt x="101" y="21"/>
                  </a:cubicBezTo>
                  <a:cubicBezTo>
                    <a:pt x="105" y="19"/>
                    <a:pt x="106" y="23"/>
                    <a:pt x="108" y="22"/>
                  </a:cubicBezTo>
                  <a:cubicBezTo>
                    <a:pt x="109" y="21"/>
                    <a:pt x="115" y="9"/>
                    <a:pt x="120" y="0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0" y="37"/>
                    <a:pt x="148" y="35"/>
                    <a:pt x="151" y="43"/>
                  </a:cubicBezTo>
                  <a:cubicBezTo>
                    <a:pt x="155" y="53"/>
                    <a:pt x="153" y="56"/>
                    <a:pt x="151" y="58"/>
                  </a:cubicBezTo>
                  <a:cubicBezTo>
                    <a:pt x="149" y="60"/>
                    <a:pt x="143" y="65"/>
                    <a:pt x="140" y="65"/>
                  </a:cubicBezTo>
                  <a:cubicBezTo>
                    <a:pt x="137" y="66"/>
                    <a:pt x="133" y="66"/>
                    <a:pt x="133" y="70"/>
                  </a:cubicBezTo>
                  <a:cubicBezTo>
                    <a:pt x="133" y="75"/>
                    <a:pt x="130" y="83"/>
                    <a:pt x="126" y="85"/>
                  </a:cubicBezTo>
                  <a:cubicBezTo>
                    <a:pt x="121" y="87"/>
                    <a:pt x="122" y="91"/>
                    <a:pt x="121" y="93"/>
                  </a:cubicBezTo>
                  <a:cubicBezTo>
                    <a:pt x="120" y="95"/>
                    <a:pt x="126" y="98"/>
                    <a:pt x="126" y="103"/>
                  </a:cubicBezTo>
                  <a:cubicBezTo>
                    <a:pt x="126" y="107"/>
                    <a:pt x="124" y="109"/>
                    <a:pt x="125" y="113"/>
                  </a:cubicBezTo>
                  <a:cubicBezTo>
                    <a:pt x="125" y="115"/>
                    <a:pt x="125" y="115"/>
                    <a:pt x="126" y="116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45" y="171"/>
                    <a:pt x="45" y="171"/>
                    <a:pt x="45" y="17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827" y="3905"/>
              <a:ext cx="89" cy="77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877" y="3972"/>
              <a:ext cx="89" cy="63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902" y="4014"/>
              <a:ext cx="77" cy="6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943" y="4037"/>
              <a:ext cx="40" cy="64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956" y="3995"/>
              <a:ext cx="131" cy="246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954" y="4026"/>
              <a:ext cx="94" cy="104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954" y="3795"/>
              <a:ext cx="231" cy="235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812" y="3801"/>
              <a:ext cx="65" cy="100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1615" y="3584"/>
              <a:ext cx="241" cy="319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1281" y="3445"/>
              <a:ext cx="154" cy="106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CCDD0"/>
            </a:solidFill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1450" y="3491"/>
              <a:ext cx="240" cy="202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1429" y="3455"/>
              <a:ext cx="94" cy="90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1464" y="3409"/>
              <a:ext cx="142" cy="103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1621" y="3434"/>
              <a:ext cx="137" cy="167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3194" y="3676"/>
              <a:ext cx="605" cy="538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0" name="Freeform 86"/>
            <p:cNvSpPr>
              <a:spLocks noEditPoints="1"/>
            </p:cNvSpPr>
            <p:nvPr/>
          </p:nvSpPr>
          <p:spPr bwMode="auto">
            <a:xfrm>
              <a:off x="2836" y="4039"/>
              <a:ext cx="377" cy="248"/>
            </a:xfrm>
            <a:custGeom>
              <a:avLst/>
              <a:gdLst>
                <a:gd name="T0" fmla="*/ 0 w 181"/>
                <a:gd name="T1" fmla="*/ 67 h 119"/>
                <a:gd name="T2" fmla="*/ 13 w 181"/>
                <a:gd name="T3" fmla="*/ 68 h 119"/>
                <a:gd name="T4" fmla="*/ 21 w 181"/>
                <a:gd name="T5" fmla="*/ 62 h 119"/>
                <a:gd name="T6" fmla="*/ 21 w 181"/>
                <a:gd name="T7" fmla="*/ 53 h 119"/>
                <a:gd name="T8" fmla="*/ 27 w 181"/>
                <a:gd name="T9" fmla="*/ 52 h 119"/>
                <a:gd name="T10" fmla="*/ 39 w 181"/>
                <a:gd name="T11" fmla="*/ 59 h 119"/>
                <a:gd name="T12" fmla="*/ 53 w 181"/>
                <a:gd name="T13" fmla="*/ 60 h 119"/>
                <a:gd name="T14" fmla="*/ 66 w 181"/>
                <a:gd name="T15" fmla="*/ 59 h 119"/>
                <a:gd name="T16" fmla="*/ 78 w 181"/>
                <a:gd name="T17" fmla="*/ 50 h 119"/>
                <a:gd name="T18" fmla="*/ 85 w 181"/>
                <a:gd name="T19" fmla="*/ 50 h 119"/>
                <a:gd name="T20" fmla="*/ 85 w 181"/>
                <a:gd name="T21" fmla="*/ 40 h 119"/>
                <a:gd name="T22" fmla="*/ 91 w 181"/>
                <a:gd name="T23" fmla="*/ 35 h 119"/>
                <a:gd name="T24" fmla="*/ 90 w 181"/>
                <a:gd name="T25" fmla="*/ 29 h 119"/>
                <a:gd name="T26" fmla="*/ 98 w 181"/>
                <a:gd name="T27" fmla="*/ 26 h 119"/>
                <a:gd name="T28" fmla="*/ 100 w 181"/>
                <a:gd name="T29" fmla="*/ 13 h 119"/>
                <a:gd name="T30" fmla="*/ 108 w 181"/>
                <a:gd name="T31" fmla="*/ 11 h 119"/>
                <a:gd name="T32" fmla="*/ 114 w 181"/>
                <a:gd name="T33" fmla="*/ 11 h 119"/>
                <a:gd name="T34" fmla="*/ 117 w 181"/>
                <a:gd name="T35" fmla="*/ 8 h 119"/>
                <a:gd name="T36" fmla="*/ 127 w 181"/>
                <a:gd name="T37" fmla="*/ 6 h 119"/>
                <a:gd name="T38" fmla="*/ 133 w 181"/>
                <a:gd name="T39" fmla="*/ 4 h 119"/>
                <a:gd name="T40" fmla="*/ 135 w 181"/>
                <a:gd name="T41" fmla="*/ 0 h 119"/>
                <a:gd name="T42" fmla="*/ 144 w 181"/>
                <a:gd name="T43" fmla="*/ 2 h 119"/>
                <a:gd name="T44" fmla="*/ 155 w 181"/>
                <a:gd name="T45" fmla="*/ 5 h 119"/>
                <a:gd name="T46" fmla="*/ 164 w 181"/>
                <a:gd name="T47" fmla="*/ 12 h 119"/>
                <a:gd name="T48" fmla="*/ 176 w 181"/>
                <a:gd name="T49" fmla="*/ 10 h 119"/>
                <a:gd name="T50" fmla="*/ 181 w 181"/>
                <a:gd name="T51" fmla="*/ 17 h 119"/>
                <a:gd name="T52" fmla="*/ 176 w 181"/>
                <a:gd name="T53" fmla="*/ 24 h 119"/>
                <a:gd name="T54" fmla="*/ 172 w 181"/>
                <a:gd name="T55" fmla="*/ 31 h 119"/>
                <a:gd name="T56" fmla="*/ 178 w 181"/>
                <a:gd name="T57" fmla="*/ 42 h 119"/>
                <a:gd name="T58" fmla="*/ 178 w 181"/>
                <a:gd name="T59" fmla="*/ 45 h 119"/>
                <a:gd name="T60" fmla="*/ 172 w 181"/>
                <a:gd name="T61" fmla="*/ 51 h 119"/>
                <a:gd name="T62" fmla="*/ 167 w 181"/>
                <a:gd name="T63" fmla="*/ 59 h 119"/>
                <a:gd name="T64" fmla="*/ 162 w 181"/>
                <a:gd name="T65" fmla="*/ 72 h 119"/>
                <a:gd name="T66" fmla="*/ 169 w 181"/>
                <a:gd name="T67" fmla="*/ 85 h 119"/>
                <a:gd name="T68" fmla="*/ 171 w 181"/>
                <a:gd name="T69" fmla="*/ 99 h 119"/>
                <a:gd name="T70" fmla="*/ 163 w 181"/>
                <a:gd name="T71" fmla="*/ 107 h 119"/>
                <a:gd name="T72" fmla="*/ 152 w 181"/>
                <a:gd name="T73" fmla="*/ 109 h 119"/>
                <a:gd name="T74" fmla="*/ 144 w 181"/>
                <a:gd name="T75" fmla="*/ 108 h 119"/>
                <a:gd name="T76" fmla="*/ 135 w 181"/>
                <a:gd name="T77" fmla="*/ 106 h 119"/>
                <a:gd name="T78" fmla="*/ 126 w 181"/>
                <a:gd name="T79" fmla="*/ 109 h 119"/>
                <a:gd name="T80" fmla="*/ 114 w 181"/>
                <a:gd name="T81" fmla="*/ 108 h 119"/>
                <a:gd name="T82" fmla="*/ 101 w 181"/>
                <a:gd name="T83" fmla="*/ 101 h 119"/>
                <a:gd name="T84" fmla="*/ 99 w 181"/>
                <a:gd name="T85" fmla="*/ 92 h 119"/>
                <a:gd name="T86" fmla="*/ 88 w 181"/>
                <a:gd name="T87" fmla="*/ 91 h 119"/>
                <a:gd name="T88" fmla="*/ 80 w 181"/>
                <a:gd name="T89" fmla="*/ 92 h 119"/>
                <a:gd name="T90" fmla="*/ 69 w 181"/>
                <a:gd name="T91" fmla="*/ 88 h 119"/>
                <a:gd name="T92" fmla="*/ 61 w 181"/>
                <a:gd name="T93" fmla="*/ 87 h 119"/>
                <a:gd name="T94" fmla="*/ 55 w 181"/>
                <a:gd name="T95" fmla="*/ 90 h 119"/>
                <a:gd name="T96" fmla="*/ 47 w 181"/>
                <a:gd name="T97" fmla="*/ 94 h 119"/>
                <a:gd name="T98" fmla="*/ 41 w 181"/>
                <a:gd name="T99" fmla="*/ 97 h 119"/>
                <a:gd name="T100" fmla="*/ 34 w 181"/>
                <a:gd name="T101" fmla="*/ 102 h 119"/>
                <a:gd name="T102" fmla="*/ 24 w 181"/>
                <a:gd name="T103" fmla="*/ 107 h 119"/>
                <a:gd name="T104" fmla="*/ 16 w 181"/>
                <a:gd name="T105" fmla="*/ 112 h 119"/>
                <a:gd name="T106" fmla="*/ 13 w 181"/>
                <a:gd name="T107" fmla="*/ 114 h 119"/>
                <a:gd name="T108" fmla="*/ 11 w 181"/>
                <a:gd name="T109" fmla="*/ 112 h 119"/>
                <a:gd name="T110" fmla="*/ 5 w 181"/>
                <a:gd name="T111" fmla="*/ 105 h 119"/>
                <a:gd name="T112" fmla="*/ 14 w 181"/>
                <a:gd name="T113" fmla="*/ 101 h 119"/>
                <a:gd name="T114" fmla="*/ 14 w 181"/>
                <a:gd name="T115" fmla="*/ 96 h 119"/>
                <a:gd name="T116" fmla="*/ 2 w 181"/>
                <a:gd name="T117" fmla="*/ 83 h 119"/>
                <a:gd name="T118" fmla="*/ 0 w 181"/>
                <a:gd name="T119" fmla="*/ 67 h 119"/>
                <a:gd name="T120" fmla="*/ 13 w 181"/>
                <a:gd name="T121" fmla="*/ 119 h 119"/>
                <a:gd name="T122" fmla="*/ 13 w 181"/>
                <a:gd name="T123" fmla="*/ 119 h 119"/>
                <a:gd name="T124" fmla="*/ 13 w 181"/>
                <a:gd name="T1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19">
                  <a:moveTo>
                    <a:pt x="0" y="67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81" y="17"/>
                    <a:pt x="181" y="17"/>
                    <a:pt x="181" y="17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8" y="43"/>
                    <a:pt x="178" y="44"/>
                    <a:pt x="178" y="45"/>
                  </a:cubicBezTo>
                  <a:cubicBezTo>
                    <a:pt x="178" y="48"/>
                    <a:pt x="175" y="48"/>
                    <a:pt x="172" y="51"/>
                  </a:cubicBezTo>
                  <a:cubicBezTo>
                    <a:pt x="168" y="53"/>
                    <a:pt x="170" y="58"/>
                    <a:pt x="167" y="59"/>
                  </a:cubicBezTo>
                  <a:cubicBezTo>
                    <a:pt x="164" y="60"/>
                    <a:pt x="162" y="68"/>
                    <a:pt x="162" y="72"/>
                  </a:cubicBezTo>
                  <a:cubicBezTo>
                    <a:pt x="162" y="77"/>
                    <a:pt x="164" y="80"/>
                    <a:pt x="169" y="85"/>
                  </a:cubicBezTo>
                  <a:cubicBezTo>
                    <a:pt x="173" y="91"/>
                    <a:pt x="175" y="97"/>
                    <a:pt x="171" y="99"/>
                  </a:cubicBezTo>
                  <a:cubicBezTo>
                    <a:pt x="167" y="101"/>
                    <a:pt x="168" y="102"/>
                    <a:pt x="163" y="107"/>
                  </a:cubicBezTo>
                  <a:cubicBezTo>
                    <a:pt x="158" y="112"/>
                    <a:pt x="154" y="112"/>
                    <a:pt x="152" y="109"/>
                  </a:cubicBezTo>
                  <a:cubicBezTo>
                    <a:pt x="150" y="106"/>
                    <a:pt x="146" y="108"/>
                    <a:pt x="144" y="108"/>
                  </a:cubicBezTo>
                  <a:cubicBezTo>
                    <a:pt x="142" y="108"/>
                    <a:pt x="136" y="108"/>
                    <a:pt x="135" y="106"/>
                  </a:cubicBezTo>
                  <a:cubicBezTo>
                    <a:pt x="133" y="104"/>
                    <a:pt x="128" y="106"/>
                    <a:pt x="126" y="109"/>
                  </a:cubicBezTo>
                  <a:cubicBezTo>
                    <a:pt x="123" y="111"/>
                    <a:pt x="119" y="109"/>
                    <a:pt x="114" y="108"/>
                  </a:cubicBezTo>
                  <a:cubicBezTo>
                    <a:pt x="110" y="108"/>
                    <a:pt x="103" y="104"/>
                    <a:pt x="101" y="101"/>
                  </a:cubicBezTo>
                  <a:cubicBezTo>
                    <a:pt x="100" y="98"/>
                    <a:pt x="100" y="94"/>
                    <a:pt x="99" y="92"/>
                  </a:cubicBezTo>
                  <a:cubicBezTo>
                    <a:pt x="99" y="91"/>
                    <a:pt x="90" y="92"/>
                    <a:pt x="88" y="91"/>
                  </a:cubicBezTo>
                  <a:cubicBezTo>
                    <a:pt x="87" y="90"/>
                    <a:pt x="82" y="92"/>
                    <a:pt x="80" y="92"/>
                  </a:cubicBezTo>
                  <a:cubicBezTo>
                    <a:pt x="79" y="92"/>
                    <a:pt x="71" y="90"/>
                    <a:pt x="69" y="88"/>
                  </a:cubicBezTo>
                  <a:cubicBezTo>
                    <a:pt x="66" y="85"/>
                    <a:pt x="65" y="87"/>
                    <a:pt x="61" y="87"/>
                  </a:cubicBezTo>
                  <a:cubicBezTo>
                    <a:pt x="58" y="87"/>
                    <a:pt x="57" y="90"/>
                    <a:pt x="55" y="90"/>
                  </a:cubicBezTo>
                  <a:cubicBezTo>
                    <a:pt x="53" y="90"/>
                    <a:pt x="48" y="92"/>
                    <a:pt x="47" y="94"/>
                  </a:cubicBezTo>
                  <a:cubicBezTo>
                    <a:pt x="45" y="96"/>
                    <a:pt x="44" y="97"/>
                    <a:pt x="41" y="97"/>
                  </a:cubicBezTo>
                  <a:cubicBezTo>
                    <a:pt x="38" y="98"/>
                    <a:pt x="37" y="101"/>
                    <a:pt x="34" y="102"/>
                  </a:cubicBezTo>
                  <a:cubicBezTo>
                    <a:pt x="32" y="103"/>
                    <a:pt x="27" y="105"/>
                    <a:pt x="24" y="107"/>
                  </a:cubicBezTo>
                  <a:cubicBezTo>
                    <a:pt x="22" y="108"/>
                    <a:pt x="20" y="112"/>
                    <a:pt x="16" y="112"/>
                  </a:cubicBezTo>
                  <a:cubicBezTo>
                    <a:pt x="15" y="112"/>
                    <a:pt x="14" y="113"/>
                    <a:pt x="13" y="114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2646" y="4110"/>
              <a:ext cx="219" cy="212"/>
            </a:xfrm>
            <a:custGeom>
              <a:avLst/>
              <a:gdLst>
                <a:gd name="T0" fmla="*/ 1 w 105"/>
                <a:gd name="T1" fmla="*/ 57 h 102"/>
                <a:gd name="T2" fmla="*/ 0 w 105"/>
                <a:gd name="T3" fmla="*/ 65 h 102"/>
                <a:gd name="T4" fmla="*/ 8 w 105"/>
                <a:gd name="T5" fmla="*/ 69 h 102"/>
                <a:gd name="T6" fmla="*/ 16 w 105"/>
                <a:gd name="T7" fmla="*/ 78 h 102"/>
                <a:gd name="T8" fmla="*/ 18 w 105"/>
                <a:gd name="T9" fmla="*/ 86 h 102"/>
                <a:gd name="T10" fmla="*/ 29 w 105"/>
                <a:gd name="T11" fmla="*/ 88 h 102"/>
                <a:gd name="T12" fmla="*/ 38 w 105"/>
                <a:gd name="T13" fmla="*/ 88 h 102"/>
                <a:gd name="T14" fmla="*/ 46 w 105"/>
                <a:gd name="T15" fmla="*/ 82 h 102"/>
                <a:gd name="T16" fmla="*/ 46 w 105"/>
                <a:gd name="T17" fmla="*/ 88 h 102"/>
                <a:gd name="T18" fmla="*/ 52 w 105"/>
                <a:gd name="T19" fmla="*/ 95 h 102"/>
                <a:gd name="T20" fmla="*/ 62 w 105"/>
                <a:gd name="T21" fmla="*/ 102 h 102"/>
                <a:gd name="T22" fmla="*/ 72 w 105"/>
                <a:gd name="T23" fmla="*/ 99 h 102"/>
                <a:gd name="T24" fmla="*/ 79 w 105"/>
                <a:gd name="T25" fmla="*/ 92 h 102"/>
                <a:gd name="T26" fmla="*/ 91 w 105"/>
                <a:gd name="T27" fmla="*/ 92 h 102"/>
                <a:gd name="T28" fmla="*/ 104 w 105"/>
                <a:gd name="T29" fmla="*/ 85 h 102"/>
                <a:gd name="T30" fmla="*/ 104 w 105"/>
                <a:gd name="T31" fmla="*/ 80 h 102"/>
                <a:gd name="T32" fmla="*/ 102 w 105"/>
                <a:gd name="T33" fmla="*/ 78 h 102"/>
                <a:gd name="T34" fmla="*/ 96 w 105"/>
                <a:gd name="T35" fmla="*/ 71 h 102"/>
                <a:gd name="T36" fmla="*/ 105 w 105"/>
                <a:gd name="T37" fmla="*/ 67 h 102"/>
                <a:gd name="T38" fmla="*/ 105 w 105"/>
                <a:gd name="T39" fmla="*/ 62 h 102"/>
                <a:gd name="T40" fmla="*/ 93 w 105"/>
                <a:gd name="T41" fmla="*/ 49 h 102"/>
                <a:gd name="T42" fmla="*/ 91 w 105"/>
                <a:gd name="T43" fmla="*/ 33 h 102"/>
                <a:gd name="T44" fmla="*/ 85 w 105"/>
                <a:gd name="T45" fmla="*/ 33 h 102"/>
                <a:gd name="T46" fmla="*/ 82 w 105"/>
                <a:gd name="T47" fmla="*/ 41 h 102"/>
                <a:gd name="T48" fmla="*/ 76 w 105"/>
                <a:gd name="T49" fmla="*/ 40 h 102"/>
                <a:gd name="T50" fmla="*/ 70 w 105"/>
                <a:gd name="T51" fmla="*/ 34 h 102"/>
                <a:gd name="T52" fmla="*/ 73 w 105"/>
                <a:gd name="T53" fmla="*/ 31 h 102"/>
                <a:gd name="T54" fmla="*/ 73 w 105"/>
                <a:gd name="T55" fmla="*/ 24 h 102"/>
                <a:gd name="T56" fmla="*/ 81 w 105"/>
                <a:gd name="T57" fmla="*/ 14 h 102"/>
                <a:gd name="T58" fmla="*/ 81 w 105"/>
                <a:gd name="T59" fmla="*/ 9 h 102"/>
                <a:gd name="T60" fmla="*/ 76 w 105"/>
                <a:gd name="T61" fmla="*/ 8 h 102"/>
                <a:gd name="T62" fmla="*/ 69 w 105"/>
                <a:gd name="T63" fmla="*/ 4 h 102"/>
                <a:gd name="T64" fmla="*/ 63 w 105"/>
                <a:gd name="T65" fmla="*/ 5 h 102"/>
                <a:gd name="T66" fmla="*/ 57 w 105"/>
                <a:gd name="T67" fmla="*/ 0 h 102"/>
                <a:gd name="T68" fmla="*/ 50 w 105"/>
                <a:gd name="T69" fmla="*/ 5 h 102"/>
                <a:gd name="T70" fmla="*/ 54 w 105"/>
                <a:gd name="T71" fmla="*/ 11 h 102"/>
                <a:gd name="T72" fmla="*/ 48 w 105"/>
                <a:gd name="T73" fmla="*/ 18 h 102"/>
                <a:gd name="T74" fmla="*/ 43 w 105"/>
                <a:gd name="T75" fmla="*/ 20 h 102"/>
                <a:gd name="T76" fmla="*/ 38 w 105"/>
                <a:gd name="T77" fmla="*/ 16 h 102"/>
                <a:gd name="T78" fmla="*/ 34 w 105"/>
                <a:gd name="T79" fmla="*/ 19 h 102"/>
                <a:gd name="T80" fmla="*/ 33 w 105"/>
                <a:gd name="T81" fmla="*/ 26 h 102"/>
                <a:gd name="T82" fmla="*/ 24 w 105"/>
                <a:gd name="T83" fmla="*/ 34 h 102"/>
                <a:gd name="T84" fmla="*/ 17 w 105"/>
                <a:gd name="T85" fmla="*/ 34 h 102"/>
                <a:gd name="T86" fmla="*/ 0 w 105"/>
                <a:gd name="T87" fmla="*/ 41 h 102"/>
                <a:gd name="T88" fmla="*/ 7 w 105"/>
                <a:gd name="T89" fmla="*/ 49 h 102"/>
                <a:gd name="T90" fmla="*/ 9 w 105"/>
                <a:gd name="T91" fmla="*/ 56 h 102"/>
                <a:gd name="T92" fmla="*/ 1 w 105"/>
                <a:gd name="T93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02">
                  <a:moveTo>
                    <a:pt x="1" y="57"/>
                  </a:moveTo>
                  <a:cubicBezTo>
                    <a:pt x="1" y="61"/>
                    <a:pt x="0" y="64"/>
                    <a:pt x="0" y="65"/>
                  </a:cubicBezTo>
                  <a:cubicBezTo>
                    <a:pt x="0" y="67"/>
                    <a:pt x="6" y="67"/>
                    <a:pt x="8" y="69"/>
                  </a:cubicBezTo>
                  <a:cubicBezTo>
                    <a:pt x="11" y="71"/>
                    <a:pt x="15" y="74"/>
                    <a:pt x="16" y="78"/>
                  </a:cubicBezTo>
                  <a:cubicBezTo>
                    <a:pt x="16" y="81"/>
                    <a:pt x="18" y="86"/>
                    <a:pt x="18" y="86"/>
                  </a:cubicBezTo>
                  <a:cubicBezTo>
                    <a:pt x="18" y="86"/>
                    <a:pt x="28" y="86"/>
                    <a:pt x="29" y="88"/>
                  </a:cubicBezTo>
                  <a:cubicBezTo>
                    <a:pt x="30" y="89"/>
                    <a:pt x="36" y="91"/>
                    <a:pt x="38" y="88"/>
                  </a:cubicBezTo>
                  <a:cubicBezTo>
                    <a:pt x="40" y="85"/>
                    <a:pt x="45" y="81"/>
                    <a:pt x="46" y="82"/>
                  </a:cubicBezTo>
                  <a:cubicBezTo>
                    <a:pt x="46" y="83"/>
                    <a:pt x="46" y="86"/>
                    <a:pt x="46" y="88"/>
                  </a:cubicBezTo>
                  <a:cubicBezTo>
                    <a:pt x="46" y="89"/>
                    <a:pt x="50" y="92"/>
                    <a:pt x="52" y="95"/>
                  </a:cubicBezTo>
                  <a:cubicBezTo>
                    <a:pt x="54" y="98"/>
                    <a:pt x="58" y="102"/>
                    <a:pt x="62" y="102"/>
                  </a:cubicBezTo>
                  <a:cubicBezTo>
                    <a:pt x="65" y="102"/>
                    <a:pt x="71" y="101"/>
                    <a:pt x="72" y="99"/>
                  </a:cubicBezTo>
                  <a:cubicBezTo>
                    <a:pt x="74" y="96"/>
                    <a:pt x="76" y="92"/>
                    <a:pt x="79" y="92"/>
                  </a:cubicBezTo>
                  <a:cubicBezTo>
                    <a:pt x="83" y="92"/>
                    <a:pt x="87" y="92"/>
                    <a:pt x="91" y="92"/>
                  </a:cubicBezTo>
                  <a:cubicBezTo>
                    <a:pt x="94" y="92"/>
                    <a:pt x="104" y="87"/>
                    <a:pt x="104" y="85"/>
                  </a:cubicBezTo>
                  <a:cubicBezTo>
                    <a:pt x="104" y="84"/>
                    <a:pt x="104" y="82"/>
                    <a:pt x="104" y="80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6"/>
                    <a:pt x="9" y="56"/>
                    <a:pt x="9" y="56"/>
                  </a:cubicBezTo>
                  <a:lnTo>
                    <a:pt x="1" y="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2792" y="3941"/>
              <a:ext cx="152" cy="254"/>
            </a:xfrm>
            <a:custGeom>
              <a:avLst/>
              <a:gdLst>
                <a:gd name="T0" fmla="*/ 42 w 152"/>
                <a:gd name="T1" fmla="*/ 0 h 254"/>
                <a:gd name="T2" fmla="*/ 58 w 152"/>
                <a:gd name="T3" fmla="*/ 29 h 254"/>
                <a:gd name="T4" fmla="*/ 71 w 152"/>
                <a:gd name="T5" fmla="*/ 29 h 254"/>
                <a:gd name="T6" fmla="*/ 79 w 152"/>
                <a:gd name="T7" fmla="*/ 23 h 254"/>
                <a:gd name="T8" fmla="*/ 106 w 152"/>
                <a:gd name="T9" fmla="*/ 29 h 254"/>
                <a:gd name="T10" fmla="*/ 115 w 152"/>
                <a:gd name="T11" fmla="*/ 25 h 254"/>
                <a:gd name="T12" fmla="*/ 121 w 152"/>
                <a:gd name="T13" fmla="*/ 35 h 254"/>
                <a:gd name="T14" fmla="*/ 115 w 152"/>
                <a:gd name="T15" fmla="*/ 48 h 254"/>
                <a:gd name="T16" fmla="*/ 129 w 152"/>
                <a:gd name="T17" fmla="*/ 62 h 254"/>
                <a:gd name="T18" fmla="*/ 129 w 152"/>
                <a:gd name="T19" fmla="*/ 81 h 254"/>
                <a:gd name="T20" fmla="*/ 148 w 152"/>
                <a:gd name="T21" fmla="*/ 96 h 254"/>
                <a:gd name="T22" fmla="*/ 146 w 152"/>
                <a:gd name="T23" fmla="*/ 114 h 254"/>
                <a:gd name="T24" fmla="*/ 152 w 152"/>
                <a:gd name="T25" fmla="*/ 127 h 254"/>
                <a:gd name="T26" fmla="*/ 133 w 152"/>
                <a:gd name="T27" fmla="*/ 144 h 254"/>
                <a:gd name="T28" fmla="*/ 135 w 152"/>
                <a:gd name="T29" fmla="*/ 154 h 254"/>
                <a:gd name="T30" fmla="*/ 110 w 152"/>
                <a:gd name="T31" fmla="*/ 177 h 254"/>
                <a:gd name="T32" fmla="*/ 100 w 152"/>
                <a:gd name="T33" fmla="*/ 206 h 254"/>
                <a:gd name="T34" fmla="*/ 87 w 152"/>
                <a:gd name="T35" fmla="*/ 208 h 254"/>
                <a:gd name="T36" fmla="*/ 87 w 152"/>
                <a:gd name="T37" fmla="*/ 227 h 254"/>
                <a:gd name="T38" fmla="*/ 71 w 152"/>
                <a:gd name="T39" fmla="*/ 239 h 254"/>
                <a:gd name="T40" fmla="*/ 44 w 152"/>
                <a:gd name="T41" fmla="*/ 237 h 254"/>
                <a:gd name="T42" fmla="*/ 31 w 152"/>
                <a:gd name="T43" fmla="*/ 237 h 254"/>
                <a:gd name="T44" fmla="*/ 25 w 152"/>
                <a:gd name="T45" fmla="*/ 254 h 254"/>
                <a:gd name="T46" fmla="*/ 12 w 152"/>
                <a:gd name="T47" fmla="*/ 252 h 254"/>
                <a:gd name="T48" fmla="*/ 0 w 152"/>
                <a:gd name="T49" fmla="*/ 239 h 254"/>
                <a:gd name="T50" fmla="*/ 6 w 152"/>
                <a:gd name="T51" fmla="*/ 233 h 254"/>
                <a:gd name="T52" fmla="*/ 6 w 152"/>
                <a:gd name="T53" fmla="*/ 219 h 254"/>
                <a:gd name="T54" fmla="*/ 23 w 152"/>
                <a:gd name="T55" fmla="*/ 198 h 254"/>
                <a:gd name="T56" fmla="*/ 33 w 152"/>
                <a:gd name="T57" fmla="*/ 202 h 254"/>
                <a:gd name="T58" fmla="*/ 33 w 152"/>
                <a:gd name="T59" fmla="*/ 185 h 254"/>
                <a:gd name="T60" fmla="*/ 54 w 152"/>
                <a:gd name="T61" fmla="*/ 169 h 254"/>
                <a:gd name="T62" fmla="*/ 44 w 152"/>
                <a:gd name="T63" fmla="*/ 152 h 254"/>
                <a:gd name="T64" fmla="*/ 50 w 152"/>
                <a:gd name="T65" fmla="*/ 137 h 254"/>
                <a:gd name="T66" fmla="*/ 35 w 152"/>
                <a:gd name="T67" fmla="*/ 123 h 254"/>
                <a:gd name="T68" fmla="*/ 50 w 152"/>
                <a:gd name="T69" fmla="*/ 104 h 254"/>
                <a:gd name="T70" fmla="*/ 50 w 152"/>
                <a:gd name="T71" fmla="*/ 81 h 254"/>
                <a:gd name="T72" fmla="*/ 58 w 152"/>
                <a:gd name="T73" fmla="*/ 71 h 254"/>
                <a:gd name="T74" fmla="*/ 42 w 152"/>
                <a:gd name="T75" fmla="*/ 69 h 254"/>
                <a:gd name="T76" fmla="*/ 29 w 152"/>
                <a:gd name="T77" fmla="*/ 73 h 254"/>
                <a:gd name="T78" fmla="*/ 23 w 152"/>
                <a:gd name="T79" fmla="*/ 69 h 254"/>
                <a:gd name="T80" fmla="*/ 37 w 152"/>
                <a:gd name="T81" fmla="*/ 58 h 254"/>
                <a:gd name="T82" fmla="*/ 37 w 152"/>
                <a:gd name="T83" fmla="*/ 33 h 254"/>
                <a:gd name="T84" fmla="*/ 29 w 152"/>
                <a:gd name="T85" fmla="*/ 8 h 254"/>
                <a:gd name="T86" fmla="*/ 42 w 152"/>
                <a:gd name="T8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54">
                  <a:moveTo>
                    <a:pt x="42" y="0"/>
                  </a:moveTo>
                  <a:lnTo>
                    <a:pt x="58" y="29"/>
                  </a:lnTo>
                  <a:lnTo>
                    <a:pt x="71" y="29"/>
                  </a:lnTo>
                  <a:lnTo>
                    <a:pt x="79" y="23"/>
                  </a:lnTo>
                  <a:lnTo>
                    <a:pt x="106" y="29"/>
                  </a:lnTo>
                  <a:lnTo>
                    <a:pt x="115" y="25"/>
                  </a:lnTo>
                  <a:lnTo>
                    <a:pt x="121" y="35"/>
                  </a:lnTo>
                  <a:lnTo>
                    <a:pt x="115" y="48"/>
                  </a:lnTo>
                  <a:lnTo>
                    <a:pt x="129" y="62"/>
                  </a:lnTo>
                  <a:lnTo>
                    <a:pt x="129" y="81"/>
                  </a:lnTo>
                  <a:lnTo>
                    <a:pt x="148" y="96"/>
                  </a:lnTo>
                  <a:lnTo>
                    <a:pt x="146" y="114"/>
                  </a:lnTo>
                  <a:lnTo>
                    <a:pt x="152" y="127"/>
                  </a:lnTo>
                  <a:lnTo>
                    <a:pt x="133" y="144"/>
                  </a:lnTo>
                  <a:lnTo>
                    <a:pt x="135" y="154"/>
                  </a:lnTo>
                  <a:lnTo>
                    <a:pt x="110" y="177"/>
                  </a:lnTo>
                  <a:lnTo>
                    <a:pt x="100" y="206"/>
                  </a:lnTo>
                  <a:lnTo>
                    <a:pt x="87" y="208"/>
                  </a:lnTo>
                  <a:lnTo>
                    <a:pt x="87" y="227"/>
                  </a:lnTo>
                  <a:lnTo>
                    <a:pt x="71" y="239"/>
                  </a:lnTo>
                  <a:lnTo>
                    <a:pt x="44" y="237"/>
                  </a:lnTo>
                  <a:lnTo>
                    <a:pt x="31" y="237"/>
                  </a:lnTo>
                  <a:lnTo>
                    <a:pt x="25" y="254"/>
                  </a:lnTo>
                  <a:lnTo>
                    <a:pt x="12" y="252"/>
                  </a:lnTo>
                  <a:lnTo>
                    <a:pt x="0" y="239"/>
                  </a:lnTo>
                  <a:lnTo>
                    <a:pt x="6" y="233"/>
                  </a:lnTo>
                  <a:lnTo>
                    <a:pt x="6" y="219"/>
                  </a:lnTo>
                  <a:lnTo>
                    <a:pt x="23" y="198"/>
                  </a:lnTo>
                  <a:lnTo>
                    <a:pt x="33" y="202"/>
                  </a:lnTo>
                  <a:lnTo>
                    <a:pt x="33" y="185"/>
                  </a:lnTo>
                  <a:lnTo>
                    <a:pt x="54" y="169"/>
                  </a:lnTo>
                  <a:lnTo>
                    <a:pt x="44" y="152"/>
                  </a:lnTo>
                  <a:lnTo>
                    <a:pt x="50" y="137"/>
                  </a:lnTo>
                  <a:lnTo>
                    <a:pt x="35" y="123"/>
                  </a:lnTo>
                  <a:lnTo>
                    <a:pt x="50" y="104"/>
                  </a:lnTo>
                  <a:lnTo>
                    <a:pt x="50" y="81"/>
                  </a:lnTo>
                  <a:lnTo>
                    <a:pt x="58" y="71"/>
                  </a:lnTo>
                  <a:lnTo>
                    <a:pt x="42" y="69"/>
                  </a:lnTo>
                  <a:lnTo>
                    <a:pt x="29" y="73"/>
                  </a:lnTo>
                  <a:lnTo>
                    <a:pt x="23" y="69"/>
                  </a:lnTo>
                  <a:lnTo>
                    <a:pt x="37" y="58"/>
                  </a:lnTo>
                  <a:lnTo>
                    <a:pt x="37" y="33"/>
                  </a:lnTo>
                  <a:lnTo>
                    <a:pt x="29" y="8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3" name="Freeform 89"/>
            <p:cNvSpPr>
              <a:spLocks noEditPoints="1"/>
            </p:cNvSpPr>
            <p:nvPr/>
          </p:nvSpPr>
          <p:spPr bwMode="auto">
            <a:xfrm>
              <a:off x="4203" y="1755"/>
              <a:ext cx="598" cy="756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4" name="Freeform 90"/>
            <p:cNvSpPr>
              <a:spLocks noEditPoints="1"/>
            </p:cNvSpPr>
            <p:nvPr/>
          </p:nvSpPr>
          <p:spPr bwMode="auto">
            <a:xfrm>
              <a:off x="1806" y="2772"/>
              <a:ext cx="519" cy="323"/>
            </a:xfrm>
            <a:custGeom>
              <a:avLst/>
              <a:gdLst>
                <a:gd name="T0" fmla="*/ 0 w 249"/>
                <a:gd name="T1" fmla="*/ 63 h 155"/>
                <a:gd name="T2" fmla="*/ 12 w 249"/>
                <a:gd name="T3" fmla="*/ 38 h 155"/>
                <a:gd name="T4" fmla="*/ 31 w 249"/>
                <a:gd name="T5" fmla="*/ 4 h 155"/>
                <a:gd name="T6" fmla="*/ 53 w 249"/>
                <a:gd name="T7" fmla="*/ 21 h 155"/>
                <a:gd name="T8" fmla="*/ 46 w 249"/>
                <a:gd name="T9" fmla="*/ 46 h 155"/>
                <a:gd name="T10" fmla="*/ 25 w 249"/>
                <a:gd name="T11" fmla="*/ 50 h 155"/>
                <a:gd name="T12" fmla="*/ 30 w 249"/>
                <a:gd name="T13" fmla="*/ 70 h 155"/>
                <a:gd name="T14" fmla="*/ 57 w 249"/>
                <a:gd name="T15" fmla="*/ 59 h 155"/>
                <a:gd name="T16" fmla="*/ 83 w 249"/>
                <a:gd name="T17" fmla="*/ 61 h 155"/>
                <a:gd name="T18" fmla="*/ 116 w 249"/>
                <a:gd name="T19" fmla="*/ 67 h 155"/>
                <a:gd name="T20" fmla="*/ 136 w 249"/>
                <a:gd name="T21" fmla="*/ 61 h 155"/>
                <a:gd name="T22" fmla="*/ 127 w 249"/>
                <a:gd name="T23" fmla="*/ 74 h 155"/>
                <a:gd name="T24" fmla="*/ 133 w 249"/>
                <a:gd name="T25" fmla="*/ 84 h 155"/>
                <a:gd name="T26" fmla="*/ 156 w 249"/>
                <a:gd name="T27" fmla="*/ 83 h 155"/>
                <a:gd name="T28" fmla="*/ 175 w 249"/>
                <a:gd name="T29" fmla="*/ 85 h 155"/>
                <a:gd name="T30" fmla="*/ 182 w 249"/>
                <a:gd name="T31" fmla="*/ 95 h 155"/>
                <a:gd name="T32" fmla="*/ 188 w 249"/>
                <a:gd name="T33" fmla="*/ 97 h 155"/>
                <a:gd name="T34" fmla="*/ 202 w 249"/>
                <a:gd name="T35" fmla="*/ 88 h 155"/>
                <a:gd name="T36" fmla="*/ 198 w 249"/>
                <a:gd name="T37" fmla="*/ 64 h 155"/>
                <a:gd name="T38" fmla="*/ 203 w 249"/>
                <a:gd name="T39" fmla="*/ 45 h 155"/>
                <a:gd name="T40" fmla="*/ 213 w 249"/>
                <a:gd name="T41" fmla="*/ 71 h 155"/>
                <a:gd name="T42" fmla="*/ 238 w 249"/>
                <a:gd name="T43" fmla="*/ 87 h 155"/>
                <a:gd name="T44" fmla="*/ 249 w 249"/>
                <a:gd name="T45" fmla="*/ 105 h 155"/>
                <a:gd name="T46" fmla="*/ 248 w 249"/>
                <a:gd name="T47" fmla="*/ 121 h 155"/>
                <a:gd name="T48" fmla="*/ 246 w 249"/>
                <a:gd name="T49" fmla="*/ 132 h 155"/>
                <a:gd name="T50" fmla="*/ 230 w 249"/>
                <a:gd name="T51" fmla="*/ 134 h 155"/>
                <a:gd name="T52" fmla="*/ 220 w 249"/>
                <a:gd name="T53" fmla="*/ 142 h 155"/>
                <a:gd name="T54" fmla="*/ 201 w 249"/>
                <a:gd name="T55" fmla="*/ 151 h 155"/>
                <a:gd name="T56" fmla="*/ 181 w 249"/>
                <a:gd name="T57" fmla="*/ 152 h 155"/>
                <a:gd name="T58" fmla="*/ 149 w 249"/>
                <a:gd name="T59" fmla="*/ 136 h 155"/>
                <a:gd name="T60" fmla="*/ 130 w 249"/>
                <a:gd name="T61" fmla="*/ 127 h 155"/>
                <a:gd name="T62" fmla="*/ 107 w 249"/>
                <a:gd name="T63" fmla="*/ 113 h 155"/>
                <a:gd name="T64" fmla="*/ 93 w 249"/>
                <a:gd name="T65" fmla="*/ 104 h 155"/>
                <a:gd name="T66" fmla="*/ 77 w 249"/>
                <a:gd name="T67" fmla="*/ 107 h 155"/>
                <a:gd name="T68" fmla="*/ 32 w 249"/>
                <a:gd name="T69" fmla="*/ 100 h 155"/>
                <a:gd name="T70" fmla="*/ 24 w 249"/>
                <a:gd name="T71" fmla="*/ 105 h 155"/>
                <a:gd name="T72" fmla="*/ 15 w 249"/>
                <a:gd name="T73" fmla="*/ 92 h 155"/>
                <a:gd name="T74" fmla="*/ 5 w 249"/>
                <a:gd name="T75" fmla="*/ 77 h 155"/>
                <a:gd name="T76" fmla="*/ 89 w 249"/>
                <a:gd name="T77" fmla="*/ 22 h 155"/>
                <a:gd name="T78" fmla="*/ 97 w 249"/>
                <a:gd name="T79" fmla="*/ 37 h 155"/>
                <a:gd name="T80" fmla="*/ 95 w 249"/>
                <a:gd name="T81" fmla="*/ 1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9" h="155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4" y="59"/>
                    <a:pt x="11" y="55"/>
                    <a:pt x="10" y="50"/>
                  </a:cubicBezTo>
                  <a:cubicBezTo>
                    <a:pt x="10" y="46"/>
                    <a:pt x="8" y="43"/>
                    <a:pt x="12" y="38"/>
                  </a:cubicBezTo>
                  <a:cubicBezTo>
                    <a:pt x="16" y="34"/>
                    <a:pt x="31" y="26"/>
                    <a:pt x="32" y="23"/>
                  </a:cubicBezTo>
                  <a:cubicBezTo>
                    <a:pt x="34" y="19"/>
                    <a:pt x="32" y="5"/>
                    <a:pt x="31" y="4"/>
                  </a:cubicBezTo>
                  <a:cubicBezTo>
                    <a:pt x="30" y="4"/>
                    <a:pt x="34" y="0"/>
                    <a:pt x="39" y="8"/>
                  </a:cubicBezTo>
                  <a:cubicBezTo>
                    <a:pt x="43" y="16"/>
                    <a:pt x="48" y="18"/>
                    <a:pt x="53" y="21"/>
                  </a:cubicBezTo>
                  <a:cubicBezTo>
                    <a:pt x="58" y="23"/>
                    <a:pt x="55" y="32"/>
                    <a:pt x="52" y="38"/>
                  </a:cubicBezTo>
                  <a:cubicBezTo>
                    <a:pt x="50" y="45"/>
                    <a:pt x="50" y="48"/>
                    <a:pt x="46" y="46"/>
                  </a:cubicBezTo>
                  <a:cubicBezTo>
                    <a:pt x="41" y="43"/>
                    <a:pt x="33" y="42"/>
                    <a:pt x="30" y="43"/>
                  </a:cubicBezTo>
                  <a:cubicBezTo>
                    <a:pt x="26" y="45"/>
                    <a:pt x="23" y="46"/>
                    <a:pt x="25" y="50"/>
                  </a:cubicBezTo>
                  <a:cubicBezTo>
                    <a:pt x="26" y="53"/>
                    <a:pt x="27" y="56"/>
                    <a:pt x="25" y="59"/>
                  </a:cubicBezTo>
                  <a:cubicBezTo>
                    <a:pt x="23" y="63"/>
                    <a:pt x="26" y="68"/>
                    <a:pt x="30" y="70"/>
                  </a:cubicBezTo>
                  <a:cubicBezTo>
                    <a:pt x="33" y="72"/>
                    <a:pt x="44" y="73"/>
                    <a:pt x="46" y="70"/>
                  </a:cubicBezTo>
                  <a:cubicBezTo>
                    <a:pt x="48" y="67"/>
                    <a:pt x="53" y="56"/>
                    <a:pt x="57" y="59"/>
                  </a:cubicBezTo>
                  <a:cubicBezTo>
                    <a:pt x="61" y="62"/>
                    <a:pt x="65" y="65"/>
                    <a:pt x="68" y="62"/>
                  </a:cubicBezTo>
                  <a:cubicBezTo>
                    <a:pt x="71" y="59"/>
                    <a:pt x="78" y="64"/>
                    <a:pt x="83" y="61"/>
                  </a:cubicBezTo>
                  <a:cubicBezTo>
                    <a:pt x="89" y="58"/>
                    <a:pt x="97" y="56"/>
                    <a:pt x="104" y="61"/>
                  </a:cubicBezTo>
                  <a:cubicBezTo>
                    <a:pt x="110" y="65"/>
                    <a:pt x="113" y="72"/>
                    <a:pt x="116" y="67"/>
                  </a:cubicBezTo>
                  <a:cubicBezTo>
                    <a:pt x="118" y="61"/>
                    <a:pt x="120" y="60"/>
                    <a:pt x="123" y="59"/>
                  </a:cubicBezTo>
                  <a:cubicBezTo>
                    <a:pt x="125" y="58"/>
                    <a:pt x="135" y="59"/>
                    <a:pt x="136" y="61"/>
                  </a:cubicBezTo>
                  <a:cubicBezTo>
                    <a:pt x="137" y="63"/>
                    <a:pt x="134" y="65"/>
                    <a:pt x="132" y="67"/>
                  </a:cubicBezTo>
                  <a:cubicBezTo>
                    <a:pt x="130" y="70"/>
                    <a:pt x="128" y="72"/>
                    <a:pt x="127" y="74"/>
                  </a:cubicBezTo>
                  <a:cubicBezTo>
                    <a:pt x="127" y="76"/>
                    <a:pt x="122" y="74"/>
                    <a:pt x="123" y="76"/>
                  </a:cubicBezTo>
                  <a:cubicBezTo>
                    <a:pt x="124" y="78"/>
                    <a:pt x="129" y="87"/>
                    <a:pt x="133" y="84"/>
                  </a:cubicBezTo>
                  <a:cubicBezTo>
                    <a:pt x="138" y="81"/>
                    <a:pt x="138" y="79"/>
                    <a:pt x="144" y="79"/>
                  </a:cubicBezTo>
                  <a:cubicBezTo>
                    <a:pt x="151" y="79"/>
                    <a:pt x="154" y="80"/>
                    <a:pt x="156" y="83"/>
                  </a:cubicBezTo>
                  <a:cubicBezTo>
                    <a:pt x="157" y="86"/>
                    <a:pt x="159" y="90"/>
                    <a:pt x="163" y="88"/>
                  </a:cubicBezTo>
                  <a:cubicBezTo>
                    <a:pt x="167" y="86"/>
                    <a:pt x="172" y="86"/>
                    <a:pt x="175" y="85"/>
                  </a:cubicBezTo>
                  <a:cubicBezTo>
                    <a:pt x="177" y="84"/>
                    <a:pt x="178" y="81"/>
                    <a:pt x="183" y="84"/>
                  </a:cubicBezTo>
                  <a:cubicBezTo>
                    <a:pt x="188" y="88"/>
                    <a:pt x="185" y="91"/>
                    <a:pt x="182" y="95"/>
                  </a:cubicBezTo>
                  <a:cubicBezTo>
                    <a:pt x="178" y="98"/>
                    <a:pt x="180" y="102"/>
                    <a:pt x="182" y="104"/>
                  </a:cubicBezTo>
                  <a:cubicBezTo>
                    <a:pt x="184" y="105"/>
                    <a:pt x="188" y="100"/>
                    <a:pt x="188" y="97"/>
                  </a:cubicBezTo>
                  <a:cubicBezTo>
                    <a:pt x="187" y="94"/>
                    <a:pt x="195" y="96"/>
                    <a:pt x="197" y="98"/>
                  </a:cubicBezTo>
                  <a:cubicBezTo>
                    <a:pt x="200" y="100"/>
                    <a:pt x="204" y="92"/>
                    <a:pt x="202" y="88"/>
                  </a:cubicBezTo>
                  <a:cubicBezTo>
                    <a:pt x="200" y="83"/>
                    <a:pt x="202" y="78"/>
                    <a:pt x="203" y="75"/>
                  </a:cubicBezTo>
                  <a:cubicBezTo>
                    <a:pt x="204" y="71"/>
                    <a:pt x="202" y="68"/>
                    <a:pt x="198" y="64"/>
                  </a:cubicBezTo>
                  <a:cubicBezTo>
                    <a:pt x="195" y="61"/>
                    <a:pt x="191" y="58"/>
                    <a:pt x="193" y="52"/>
                  </a:cubicBezTo>
                  <a:cubicBezTo>
                    <a:pt x="195" y="47"/>
                    <a:pt x="200" y="40"/>
                    <a:pt x="203" y="45"/>
                  </a:cubicBezTo>
                  <a:cubicBezTo>
                    <a:pt x="206" y="50"/>
                    <a:pt x="210" y="61"/>
                    <a:pt x="210" y="64"/>
                  </a:cubicBezTo>
                  <a:cubicBezTo>
                    <a:pt x="209" y="68"/>
                    <a:pt x="210" y="72"/>
                    <a:pt x="213" y="71"/>
                  </a:cubicBezTo>
                  <a:cubicBezTo>
                    <a:pt x="216" y="71"/>
                    <a:pt x="220" y="74"/>
                    <a:pt x="223" y="77"/>
                  </a:cubicBezTo>
                  <a:cubicBezTo>
                    <a:pt x="225" y="80"/>
                    <a:pt x="232" y="79"/>
                    <a:pt x="238" y="87"/>
                  </a:cubicBezTo>
                  <a:cubicBezTo>
                    <a:pt x="244" y="94"/>
                    <a:pt x="243" y="96"/>
                    <a:pt x="247" y="102"/>
                  </a:cubicBezTo>
                  <a:cubicBezTo>
                    <a:pt x="247" y="103"/>
                    <a:pt x="248" y="104"/>
                    <a:pt x="249" y="105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47" y="131"/>
                    <a:pt x="247" y="131"/>
                    <a:pt x="247" y="131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89" y="22"/>
                  </a:moveTo>
                  <a:cubicBezTo>
                    <a:pt x="82" y="27"/>
                    <a:pt x="82" y="27"/>
                    <a:pt x="82" y="33"/>
                  </a:cubicBezTo>
                  <a:cubicBezTo>
                    <a:pt x="82" y="39"/>
                    <a:pt x="89" y="38"/>
                    <a:pt x="97" y="37"/>
                  </a:cubicBezTo>
                  <a:cubicBezTo>
                    <a:pt x="104" y="36"/>
                    <a:pt x="106" y="31"/>
                    <a:pt x="105" y="28"/>
                  </a:cubicBezTo>
                  <a:cubicBezTo>
                    <a:pt x="104" y="24"/>
                    <a:pt x="100" y="19"/>
                    <a:pt x="95" y="19"/>
                  </a:cubicBezTo>
                  <a:cubicBezTo>
                    <a:pt x="91" y="19"/>
                    <a:pt x="89" y="22"/>
                    <a:pt x="89" y="2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5" name="Freeform 91"/>
            <p:cNvSpPr>
              <a:spLocks noEditPoints="1"/>
            </p:cNvSpPr>
            <p:nvPr/>
          </p:nvSpPr>
          <p:spPr bwMode="auto">
            <a:xfrm>
              <a:off x="2158" y="2757"/>
              <a:ext cx="611" cy="763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2015" y="3170"/>
              <a:ext cx="737" cy="53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/>
            <a:lstStyle/>
            <a:p>
              <a:pPr>
                <a:defRPr/>
              </a:pPr>
              <a:endParaRPr lang="en-US" sz="2268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-198529" y="-111864"/>
            <a:ext cx="11904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800" b="1" kern="0" spc="-144" dirty="0">
                <a:solidFill>
                  <a:srgbClr val="1E5689"/>
                </a:solidFill>
                <a:latin typeface="Century Gothic" panose="020B0502020202020204" pitchFamily="34" charset="0"/>
                <a:cs typeface="Arial"/>
              </a:rPr>
              <a:t>ЦЕНТРЫ КОМПЕТЕНЦИИ В СФЕРЕ </a:t>
            </a:r>
          </a:p>
          <a:p>
            <a:pPr lvl="1">
              <a:defRPr/>
            </a:pPr>
            <a:r>
              <a:rPr lang="ru-RU" sz="2800" b="1" kern="0" spc="-144" dirty="0">
                <a:solidFill>
                  <a:srgbClr val="1E5689"/>
                </a:solidFill>
                <a:latin typeface="Century Gothic" panose="020B0502020202020204" pitchFamily="34" charset="0"/>
                <a:cs typeface="Arial"/>
              </a:rPr>
              <a:t>СЕЛЬСКОХОЗЯЙСТВЕННОЙ КООПЕРАЦИИ И </a:t>
            </a:r>
            <a:r>
              <a:rPr lang="ru-RU" sz="2800" b="1" kern="0" spc="-144" dirty="0" smtClean="0">
                <a:solidFill>
                  <a:srgbClr val="1E5689"/>
                </a:solidFill>
                <a:latin typeface="Century Gothic" panose="020B0502020202020204" pitchFamily="34" charset="0"/>
                <a:cs typeface="Arial"/>
              </a:rPr>
              <a:t>ПОДДЕРЖКИ </a:t>
            </a:r>
          </a:p>
          <a:p>
            <a:pPr lvl="1">
              <a:defRPr/>
            </a:pPr>
            <a:r>
              <a:rPr lang="ru-RU" sz="2800" b="1" kern="0" spc="-144" dirty="0" smtClean="0">
                <a:solidFill>
                  <a:srgbClr val="1E5689"/>
                </a:solidFill>
                <a:latin typeface="Century Gothic" panose="020B0502020202020204" pitchFamily="34" charset="0"/>
                <a:cs typeface="Arial"/>
              </a:rPr>
              <a:t>ФЕРМЕРОВ </a:t>
            </a:r>
            <a:endParaRPr lang="ru-RU" sz="2800" b="1" kern="0" spc="-144" dirty="0">
              <a:solidFill>
                <a:srgbClr val="1E5689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7710" y="1943981"/>
            <a:ext cx="4596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1E5689"/>
                </a:solidFill>
                <a:latin typeface="Century Gothic" panose="020B0502020202020204" pitchFamily="34" charset="0"/>
              </a:rPr>
              <a:t>Направления деятельности </a:t>
            </a:r>
          </a:p>
          <a:p>
            <a:pPr>
              <a:defRPr/>
            </a:pPr>
            <a:r>
              <a:rPr lang="ru-RU" altLang="ru-RU" sz="2400" b="1" dirty="0">
                <a:solidFill>
                  <a:srgbClr val="1E5689"/>
                </a:solidFill>
                <a:latin typeface="Century Gothic" panose="020B0502020202020204" pitchFamily="34" charset="0"/>
              </a:rPr>
              <a:t>Центров компетенций: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8597" y="2804691"/>
            <a:ext cx="5760508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5406F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Доведение Комплекса мер поддержки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сельскохозяйственных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кооперативов и фермеров - членов с/х кооперативов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(«коробочный» продукт)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до ЛПХ, КФХ и СХК</a:t>
            </a:r>
          </a:p>
          <a:p>
            <a:pPr>
              <a:buClr>
                <a:srgbClr val="25406F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Консультации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по мерам гос. поддержки и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помощь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в подготовке документов для их получения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5818" y="5283985"/>
            <a:ext cx="5760508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5406F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Помощь в составлении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бизнес-плана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технико-экономического обоснования проекта и подготовке учредительных документов</a:t>
            </a:r>
          </a:p>
          <a:p>
            <a:pPr>
              <a:buClr>
                <a:srgbClr val="25406F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Анализ и мониторинг деятельности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субъектов МСП, зарегистрированных в регионе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6118" y="4675796"/>
            <a:ext cx="576050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5406F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Сессии и семинары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 вопросам организации с/х кооператива</a:t>
            </a:r>
          </a:p>
        </p:txBody>
      </p:sp>
      <p:sp>
        <p:nvSpPr>
          <p:cNvPr id="106" name="Прямоугольник 8"/>
          <p:cNvSpPr>
            <a:spLocks noChangeArrowheads="1"/>
          </p:cNvSpPr>
          <p:nvPr/>
        </p:nvSpPr>
        <p:spPr bwMode="auto">
          <a:xfrm>
            <a:off x="1763657" y="7139708"/>
            <a:ext cx="9840778" cy="69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9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Информация  о ЦК размещена на сайте </a:t>
            </a:r>
            <a:r>
              <a:rPr lang="en-US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  <a:hlinkClick r:id="rId3"/>
              </a:rPr>
              <a:t>www.agro-coop.ru</a:t>
            </a:r>
            <a:r>
              <a:rPr lang="en-US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9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  <a:hlinkClick r:id="rId3"/>
              </a:rPr>
              <a:t>www.corpmsp.ru </a:t>
            </a:r>
            <a:r>
              <a:rPr lang="ru-RU" altLang="ru-RU" sz="19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</a:t>
            </a:r>
            <a:r>
              <a:rPr lang="ru-RU" altLang="ru-RU" sz="1958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958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разделе «Развитие сельскохозяйственной кооперации» </a:t>
            </a:r>
          </a:p>
        </p:txBody>
      </p:sp>
      <p:pic>
        <p:nvPicPr>
          <p:cNvPr id="10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70" y="7211222"/>
            <a:ext cx="549248" cy="54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863942" y="1280334"/>
            <a:ext cx="9680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BB332D"/>
                </a:solidFill>
                <a:latin typeface="Century Gothic" panose="020B0502020202020204" pitchFamily="34" charset="0"/>
              </a:rPr>
              <a:t>Перечень поручений Президента </a:t>
            </a:r>
          </a:p>
          <a:p>
            <a:r>
              <a:rPr lang="ru-RU" sz="2000" b="1" i="1" dirty="0">
                <a:solidFill>
                  <a:srgbClr val="BB332D"/>
                </a:solidFill>
                <a:latin typeface="Century Gothic" panose="020B0502020202020204" pitchFamily="34" charset="0"/>
              </a:rPr>
              <a:t>Российской Федерации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546413" y="859565"/>
            <a:ext cx="437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BB332D"/>
                </a:solidFill>
                <a:latin typeface="Century Gothic" panose="020B0502020202020204" pitchFamily="34" charset="0"/>
              </a:rPr>
              <a:t>Пр-2346, </a:t>
            </a:r>
          </a:p>
          <a:p>
            <a:r>
              <a:rPr lang="ru-RU" sz="2400" b="1" u="sng" dirty="0">
                <a:solidFill>
                  <a:srgbClr val="BB332D"/>
                </a:solidFill>
                <a:latin typeface="Century Gothic" panose="020B0502020202020204" pitchFamily="34" charset="0"/>
              </a:rPr>
              <a:t>Пр-1603, </a:t>
            </a:r>
          </a:p>
          <a:p>
            <a:r>
              <a:rPr lang="ru-RU" sz="2400" b="1" u="sng" dirty="0">
                <a:solidFill>
                  <a:srgbClr val="BB332D"/>
                </a:solidFill>
                <a:latin typeface="Century Gothic" panose="020B0502020202020204" pitchFamily="34" charset="0"/>
              </a:rPr>
              <a:t>Пр-529</a:t>
            </a:r>
          </a:p>
        </p:txBody>
      </p:sp>
      <p:cxnSp>
        <p:nvCxnSpPr>
          <p:cNvPr id="132" name="Прямая соединительная линия 131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905382" y="2157934"/>
            <a:ext cx="4832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 rot="3673688" flipV="1">
            <a:off x="6775494" y="1807957"/>
            <a:ext cx="5185839" cy="4717188"/>
          </a:xfrm>
          <a:prstGeom prst="triangle">
            <a:avLst/>
          </a:prstGeom>
          <a:solidFill>
            <a:schemeClr val="bg1">
              <a:alpha val="57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060997" y="3667922"/>
            <a:ext cx="39317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E5689"/>
                </a:solidFill>
                <a:latin typeface="Century Gothic" panose="020B0502020202020204" pitchFamily="34" charset="0"/>
              </a:rPr>
              <a:t>Центр компетенции в сфере сельскохозяйственной кооперации и поддержки фермеров при </a:t>
            </a:r>
          </a:p>
          <a:p>
            <a:pPr algn="ctr"/>
            <a:r>
              <a:rPr lang="ru-RU" b="1" u="sng" dirty="0">
                <a:solidFill>
                  <a:srgbClr val="1E5689"/>
                </a:solidFill>
                <a:latin typeface="Century Gothic" panose="020B0502020202020204" pitchFamily="34" charset="0"/>
              </a:rPr>
              <a:t>НО «Фонд поддержки предпринимательства Пензенской области»</a:t>
            </a:r>
            <a:endParaRPr lang="ru-RU" b="1" u="sng" dirty="0">
              <a:solidFill>
                <a:srgbClr val="1E568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" name="Picture 2" descr="https://darfoundation.ru/wp-content/uploads/2021/02/penzenskaya_coa_b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38" y="1862361"/>
            <a:ext cx="968091" cy="12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12612" y="3277672"/>
            <a:ext cx="2561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https://cpp.mbpenza.ru</a:t>
            </a:r>
          </a:p>
        </p:txBody>
      </p:sp>
    </p:spTree>
    <p:extLst>
      <p:ext uri="{BB962C8B-B14F-4D97-AF65-F5344CB8AC3E}">
        <p14:creationId xmlns:p14="http://schemas.microsoft.com/office/powerpoint/2010/main" val="556326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907" y="1021005"/>
            <a:ext cx="9766651" cy="573089"/>
          </a:xfrm>
        </p:spPr>
        <p:txBody>
          <a:bodyPr/>
          <a:lstStyle/>
          <a:p>
            <a:pPr algn="ctr"/>
            <a:r>
              <a:rPr lang="ru-RU" altLang="ru-RU" sz="2480" b="1" dirty="0">
                <a:solidFill>
                  <a:schemeClr val="accent5">
                    <a:lumMod val="75000"/>
                  </a:schemeClr>
                </a:solidFill>
              </a:rPr>
              <a:t>РАБОТА С ТИПОВЫМ ГОТОВЫМ РЕШЕНИЕМ</a:t>
            </a:r>
            <a:endParaRPr lang="ru-RU" sz="248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936928" y="1965561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393628" y="3546518"/>
            <a:ext cx="6823919" cy="3852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Работа 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по системе «пусто-занято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» (см. след. слайд);</a:t>
            </a:r>
            <a:endParaRPr lang="ru-RU" sz="1654" b="1" dirty="0">
              <a:solidFill>
                <a:srgbClr val="695D46"/>
              </a:solidFill>
              <a:latin typeface="Arial Narrow" pitchFamily="34" charset="0"/>
              <a:ea typeface="Open Sans"/>
              <a:cs typeface="Open Sans"/>
            </a:endParaRPr>
          </a:p>
          <a:p>
            <a:pPr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Качественное 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племенное 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маточное поголовье кроликов; </a:t>
            </a:r>
            <a:endParaRPr lang="ru-RU" sz="1654" b="1" dirty="0">
              <a:solidFill>
                <a:srgbClr val="695D46"/>
              </a:solidFill>
              <a:latin typeface="Arial Narrow" pitchFamily="34" charset="0"/>
              <a:ea typeface="Open Sans"/>
              <a:cs typeface="Open Sans"/>
            </a:endParaRPr>
          </a:p>
          <a:p>
            <a:pPr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Создание и поддержание микроклимата, необходимого для 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животных</a:t>
            </a:r>
            <a:r>
              <a:rPr lang="en-US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;</a:t>
            </a:r>
            <a:endParaRPr lang="ru-RU" sz="1654" b="1" dirty="0">
              <a:solidFill>
                <a:srgbClr val="695D46"/>
              </a:solidFill>
              <a:latin typeface="Arial Narrow" pitchFamily="34" charset="0"/>
              <a:ea typeface="Open Sans"/>
              <a:cs typeface="Open Sans"/>
            </a:endParaRPr>
          </a:p>
          <a:p>
            <a:pPr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Современное клеточное оборудование для содержания животных;</a:t>
            </a:r>
            <a:endParaRPr lang="ru-RU" sz="1654" b="1" dirty="0">
              <a:solidFill>
                <a:srgbClr val="695D46"/>
              </a:solidFill>
              <a:latin typeface="Arial Narrow" pitchFamily="34" charset="0"/>
              <a:ea typeface="Open Sans"/>
              <a:cs typeface="Open Sans"/>
            </a:endParaRPr>
          </a:p>
          <a:p>
            <a:pPr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Искусственное осеменение;</a:t>
            </a:r>
            <a:endParaRPr lang="ru-RU" sz="1654" b="1" dirty="0">
              <a:solidFill>
                <a:srgbClr val="695D46"/>
              </a:solidFill>
              <a:latin typeface="Arial Narrow" pitchFamily="34" charset="0"/>
              <a:ea typeface="Open Sans"/>
              <a:cs typeface="Open Sans"/>
            </a:endParaRPr>
          </a:p>
          <a:p>
            <a:pPr algn="just"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Автоматизация всех процессов (поение, кормление, удаление 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навоза, воздухообмен, освещение)</a:t>
            </a:r>
            <a:r>
              <a:rPr lang="en-US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;</a:t>
            </a:r>
            <a:endParaRPr lang="ru-RU" sz="1860" b="1" dirty="0">
              <a:solidFill>
                <a:srgbClr val="353744"/>
              </a:solidFill>
              <a:latin typeface="Arial Narrow" pitchFamily="34" charset="0"/>
              <a:ea typeface="Open Sans"/>
              <a:cs typeface="Open Sans"/>
            </a:endParaRPr>
          </a:p>
          <a:p>
            <a:pPr algn="just"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Качественные корма</a:t>
            </a:r>
            <a:r>
              <a:rPr lang="en-US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;</a:t>
            </a:r>
          </a:p>
          <a:p>
            <a:pPr algn="just"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Медикаментозные программы.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9" y="1965561"/>
            <a:ext cx="3117631" cy="5542455"/>
          </a:xfrm>
          <a:prstGeom prst="rect">
            <a:avLst/>
          </a:prstGeom>
        </p:spPr>
      </p:pic>
      <p:sp>
        <p:nvSpPr>
          <p:cNvPr id="14" name="TextBox 8205"/>
          <p:cNvSpPr txBox="1">
            <a:spLocks noChangeArrowheads="1"/>
          </p:cNvSpPr>
          <p:nvPr/>
        </p:nvSpPr>
        <p:spPr bwMode="auto">
          <a:xfrm>
            <a:off x="4091119" y="1887349"/>
            <a:ext cx="8220106" cy="8846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Технология закрытого способа содержания имеет универсальный характер организации производственного процесса на всей территории России и непрерывный цикл, так как не зависит от климатических условий и времени года</a:t>
            </a:r>
            <a:r>
              <a:rPr lang="ru-RU" altLang="ru-RU" sz="1654" b="1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ru-RU" altLang="ru-RU" sz="165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8205"/>
          <p:cNvSpPr txBox="1">
            <a:spLocks noChangeArrowheads="1"/>
          </p:cNvSpPr>
          <p:nvPr/>
        </p:nvSpPr>
        <p:spPr bwMode="auto">
          <a:xfrm>
            <a:off x="4091119" y="2896332"/>
            <a:ext cx="8220106" cy="3584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sz="1654" dirty="0">
                <a:solidFill>
                  <a:schemeClr val="bg1"/>
                </a:solidFill>
                <a:ea typeface="+mn-ea"/>
                <a:cs typeface="Arial" charset="0"/>
              </a:rPr>
              <a:t>Ключевые принципы</a:t>
            </a:r>
            <a:r>
              <a:rPr lang="ru-RU" sz="1654" dirty="0">
                <a:solidFill>
                  <a:schemeClr val="bg1"/>
                </a:solidFill>
                <a:ea typeface="+mn-ea"/>
                <a:cs typeface="Arial" charset="0"/>
              </a:rPr>
              <a:t>:</a:t>
            </a:r>
            <a:endParaRPr lang="ru-RU" sz="1654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pic>
        <p:nvPicPr>
          <p:cNvPr id="16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26" y="3546517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01" y="3981842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82" y="4472390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63" y="5020801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82" y="5528379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77" y="5982292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57" y="6524519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37" y="7052633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907" y="1021005"/>
            <a:ext cx="9766651" cy="573089"/>
          </a:xfrm>
        </p:spPr>
        <p:txBody>
          <a:bodyPr/>
          <a:lstStyle/>
          <a:p>
            <a:pPr algn="ctr"/>
            <a:r>
              <a:rPr lang="ru-RU" altLang="ru-RU" sz="2480" b="1" dirty="0">
                <a:solidFill>
                  <a:schemeClr val="accent5">
                    <a:lumMod val="75000"/>
                  </a:schemeClr>
                </a:solidFill>
              </a:rPr>
              <a:t>РАБОТА С ТИПОВЫМ ГОТОВЫМ РЕШЕНИЕМ</a:t>
            </a:r>
            <a:endParaRPr lang="ru-RU" sz="248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89233" y="18362858"/>
            <a:ext cx="47249" cy="1546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через Центры Компетенций</a:t>
            </a:r>
            <a:endParaRPr 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5" name="Прямоугольник 4"/>
          <p:cNvSpPr/>
          <p:nvPr/>
        </p:nvSpPr>
        <p:spPr>
          <a:xfrm>
            <a:off x="4736482" y="2667460"/>
            <a:ext cx="7666974" cy="524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258" algn="just">
              <a:lnSpc>
                <a:spcPct val="130000"/>
              </a:lnSpc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Организация  производственного процесса по системе «пусто/занято» означает, что стадо </a:t>
            </a:r>
            <a:r>
              <a:rPr lang="ru-RU" sz="1860" b="1" dirty="0" err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кролематок</a:t>
            </a: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 разделяется на условные группы и на каждую группу выделяется по 2 зала. </a:t>
            </a:r>
            <a:endParaRPr lang="ru-RU" sz="1860" b="1" dirty="0">
              <a:solidFill>
                <a:srgbClr val="353744"/>
              </a:solidFill>
              <a:latin typeface="Arial Narrow" pitchFamily="34" charset="0"/>
              <a:ea typeface="Open Sans"/>
              <a:cs typeface="Open Sans"/>
            </a:endParaRPr>
          </a:p>
          <a:p>
            <a:pPr marL="236258">
              <a:lnSpc>
                <a:spcPct val="130000"/>
              </a:lnSpc>
              <a:spcBef>
                <a:spcPts val="1034"/>
              </a:spcBef>
            </a:pPr>
            <a:endParaRPr lang="ru-RU" sz="1860" b="1" dirty="0">
              <a:solidFill>
                <a:srgbClr val="353744"/>
              </a:solidFill>
              <a:latin typeface="Arial Narrow" pitchFamily="34" charset="0"/>
              <a:ea typeface="Open Sans"/>
              <a:cs typeface="Open Sans"/>
            </a:endParaRPr>
          </a:p>
          <a:p>
            <a:pPr marL="236258" algn="just">
              <a:lnSpc>
                <a:spcPct val="130000"/>
              </a:lnSpc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Это позволяет после выбытия товарного кролика на убой провести полную уборку и санитарную обработку  помещения (клетки, инвентарь и прочее, а также проверить работу всех систем). </a:t>
            </a:r>
            <a:endParaRPr lang="ru-RU" sz="1860" b="1" dirty="0">
              <a:solidFill>
                <a:srgbClr val="353744"/>
              </a:solidFill>
              <a:latin typeface="Arial Narrow" pitchFamily="34" charset="0"/>
              <a:ea typeface="Open Sans"/>
              <a:cs typeface="Open Sans"/>
            </a:endParaRPr>
          </a:p>
          <a:p>
            <a:pPr marL="236258">
              <a:lnSpc>
                <a:spcPct val="130000"/>
              </a:lnSpc>
              <a:spcBef>
                <a:spcPts val="1034"/>
              </a:spcBef>
            </a:pPr>
            <a:endParaRPr lang="ru-RU" sz="1860" b="1" dirty="0">
              <a:solidFill>
                <a:srgbClr val="353744"/>
              </a:solidFill>
              <a:latin typeface="Arial Narrow" pitchFamily="34" charset="0"/>
              <a:ea typeface="Open Sans"/>
              <a:cs typeface="Open Sans"/>
            </a:endParaRPr>
          </a:p>
          <a:p>
            <a:pPr marL="236258" algn="just">
              <a:lnSpc>
                <a:spcPct val="130000"/>
              </a:lnSpc>
              <a:spcBef>
                <a:spcPts val="1034"/>
              </a:spcBef>
            </a:pPr>
            <a:r>
              <a:rPr lang="ru-RU" sz="1860" b="1" dirty="0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rPr>
              <a:t>Подобная организация производственного процесса позволяет проводить своевременную санитарную обработку, дезинфекцию и повышает санитарную безопасность и вероятность защиты стада от болезней и падежа.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4" y="1955836"/>
            <a:ext cx="3824051" cy="5548498"/>
          </a:xfrm>
          <a:prstGeom prst="rect">
            <a:avLst/>
          </a:prstGeom>
        </p:spPr>
      </p:pic>
      <p:sp>
        <p:nvSpPr>
          <p:cNvPr id="11" name="TextBox 8205"/>
          <p:cNvSpPr txBox="1">
            <a:spLocks noChangeArrowheads="1"/>
          </p:cNvSpPr>
          <p:nvPr/>
        </p:nvSpPr>
        <p:spPr bwMode="auto">
          <a:xfrm>
            <a:off x="4689233" y="1955835"/>
            <a:ext cx="7690273" cy="3584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sz="1654" dirty="0">
                <a:solidFill>
                  <a:schemeClr val="bg1"/>
                </a:solidFill>
                <a:ea typeface="+mn-ea"/>
                <a:cs typeface="Arial" charset="0"/>
              </a:rPr>
              <a:t>СИСТЕМА   «ПУСТО/ЗАНЯТО»</a:t>
            </a:r>
            <a:endParaRPr lang="ru-RU" sz="1654" dirty="0">
              <a:solidFill>
                <a:schemeClr val="bg1"/>
              </a:solidFill>
              <a:ea typeface="+mn-ea"/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221179" y="1955835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13" y="4782279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73" y="6634987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elena-ushankova.com/img/dengi/blue_check_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56" y="3014805"/>
            <a:ext cx="379711" cy="3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801" y="911827"/>
            <a:ext cx="9409903" cy="573089"/>
          </a:xfrm>
        </p:spPr>
        <p:txBody>
          <a:bodyPr/>
          <a:lstStyle/>
          <a:p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РАБОТА С ТИПОВЫМ ГОТОВЫМ РЕШЕНИЕМ – </a:t>
            </a:r>
            <a:b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94" b="1" dirty="0">
                <a:solidFill>
                  <a:schemeClr val="accent5">
                    <a:lumMod val="75000"/>
                  </a:schemeClr>
                </a:solidFill>
              </a:rPr>
              <a:t>ФИНАНСОВЫЙ ПЛАН </a:t>
            </a:r>
            <a:r>
              <a:rPr lang="ru-RU" sz="2894" b="1" dirty="0">
                <a:solidFill>
                  <a:schemeClr val="accent5">
                    <a:lumMod val="75000"/>
                  </a:schemeClr>
                </a:solidFill>
              </a:rPr>
              <a:t>КФХ, КФХ – члена СПоК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6978" y="1555308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14" name="TextBox 13"/>
          <p:cNvSpPr txBox="1"/>
          <p:nvPr/>
        </p:nvSpPr>
        <p:spPr>
          <a:xfrm>
            <a:off x="1872073" y="1464708"/>
            <a:ext cx="2886207" cy="424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Ввод исходных данных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71845" y="1459552"/>
            <a:ext cx="2410750" cy="42416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Получение расчета 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5387" y="3426926"/>
            <a:ext cx="2721718" cy="1245378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7" name="Выноска 1 (граница и черта) 36"/>
          <p:cNvSpPr/>
          <p:nvPr/>
        </p:nvSpPr>
        <p:spPr>
          <a:xfrm>
            <a:off x="2955802" y="4049614"/>
            <a:ext cx="1027813" cy="507276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С</a:t>
            </a:r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оздание основных фондов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83510" y="4949680"/>
            <a:ext cx="2661291" cy="1295865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4" name="Выноска 1 (граница и черта) 43"/>
          <p:cNvSpPr/>
          <p:nvPr/>
        </p:nvSpPr>
        <p:spPr>
          <a:xfrm>
            <a:off x="2955802" y="5413229"/>
            <a:ext cx="1280174" cy="368765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Текущие расходы </a:t>
            </a:r>
          </a:p>
        </p:txBody>
      </p:sp>
      <p:sp>
        <p:nvSpPr>
          <p:cNvPr id="33" name="Стрелка вправо 32"/>
          <p:cNvSpPr/>
          <p:nvPr/>
        </p:nvSpPr>
        <p:spPr>
          <a:xfrm>
            <a:off x="5661033" y="4173760"/>
            <a:ext cx="805308" cy="50776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0" y="1954449"/>
            <a:ext cx="6039832" cy="5637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342" y="1985922"/>
            <a:ext cx="6031361" cy="5486705"/>
          </a:xfrm>
          <a:prstGeom prst="rect">
            <a:avLst/>
          </a:prstGeom>
        </p:spPr>
      </p:pic>
      <p:sp>
        <p:nvSpPr>
          <p:cNvPr id="19" name="Выноска 1 (граница и черта) 18"/>
          <p:cNvSpPr/>
          <p:nvPr/>
        </p:nvSpPr>
        <p:spPr>
          <a:xfrm flipH="1">
            <a:off x="7261299" y="2173750"/>
            <a:ext cx="1510546" cy="453280"/>
          </a:xfrm>
          <a:prstGeom prst="accentBorderCallout1">
            <a:avLst>
              <a:gd name="adj1" fmla="val 54069"/>
              <a:gd name="adj2" fmla="val -8333"/>
              <a:gd name="adj3" fmla="val 139667"/>
              <a:gd name="adj4" fmla="val -11873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Расчет стоимости основных фондов</a:t>
            </a:r>
          </a:p>
        </p:txBody>
      </p:sp>
      <p:sp>
        <p:nvSpPr>
          <p:cNvPr id="20" name="Выноска 1 (граница и черта) 19"/>
          <p:cNvSpPr/>
          <p:nvPr/>
        </p:nvSpPr>
        <p:spPr>
          <a:xfrm flipH="1">
            <a:off x="7208807" y="3303723"/>
            <a:ext cx="1510546" cy="453280"/>
          </a:xfrm>
          <a:prstGeom prst="accentBorderCallout1">
            <a:avLst>
              <a:gd name="adj1" fmla="val 54069"/>
              <a:gd name="adj2" fmla="val -8333"/>
              <a:gd name="adj3" fmla="val 139667"/>
              <a:gd name="adj4" fmla="val -11873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Доход от реализации</a:t>
            </a:r>
          </a:p>
        </p:txBody>
      </p:sp>
      <p:sp>
        <p:nvSpPr>
          <p:cNvPr id="21" name="Выноска 1 (граница и черта) 20"/>
          <p:cNvSpPr/>
          <p:nvPr/>
        </p:nvSpPr>
        <p:spPr>
          <a:xfrm flipH="1">
            <a:off x="7060735" y="6768899"/>
            <a:ext cx="1510546" cy="453280"/>
          </a:xfrm>
          <a:prstGeom prst="accentBorderCallout1">
            <a:avLst>
              <a:gd name="adj1" fmla="val 54069"/>
              <a:gd name="adj2" fmla="val -8333"/>
              <a:gd name="adj3" fmla="val 139667"/>
              <a:gd name="adj4" fmla="val -11873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Чистая прибыль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437950" y="7281934"/>
            <a:ext cx="3104890" cy="190694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</p:spTree>
    <p:extLst>
      <p:ext uri="{BB962C8B-B14F-4D97-AF65-F5344CB8AC3E}">
        <p14:creationId xmlns:p14="http://schemas.microsoft.com/office/powerpoint/2010/main" val="17817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801" y="911827"/>
            <a:ext cx="9409903" cy="573089"/>
          </a:xfrm>
        </p:spPr>
        <p:txBody>
          <a:bodyPr/>
          <a:lstStyle/>
          <a:p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РАБОТА С ТИПОВЫМ ГОТОВЫМ РЕШЕНИЕМ – </a:t>
            </a:r>
            <a:b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94" b="1" dirty="0">
                <a:solidFill>
                  <a:schemeClr val="accent5">
                    <a:lumMod val="75000"/>
                  </a:schemeClr>
                </a:solidFill>
              </a:rPr>
              <a:t>ФИНАНСОВЫЙ ПЛАН </a:t>
            </a:r>
            <a:r>
              <a:rPr lang="ru-RU" sz="2894" b="1" dirty="0">
                <a:solidFill>
                  <a:schemeClr val="accent5">
                    <a:lumMod val="75000"/>
                  </a:schemeClr>
                </a:solidFill>
              </a:rPr>
              <a:t>КФХ, КФХ – члена СПоК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6978" y="1555308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14" name="TextBox 13"/>
          <p:cNvSpPr txBox="1"/>
          <p:nvPr/>
        </p:nvSpPr>
        <p:spPr>
          <a:xfrm>
            <a:off x="1872073" y="1464708"/>
            <a:ext cx="2886207" cy="424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Ввод исходных данных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71845" y="1459552"/>
            <a:ext cx="2410750" cy="42416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Получение расчета 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36" y="1963652"/>
            <a:ext cx="10130360" cy="5789538"/>
          </a:xfrm>
          <a:prstGeom prst="rect">
            <a:avLst/>
          </a:prstGeom>
        </p:spPr>
      </p:pic>
      <p:sp>
        <p:nvSpPr>
          <p:cNvPr id="10" name="Выноска 1 (граница и черта) 9"/>
          <p:cNvSpPr/>
          <p:nvPr/>
        </p:nvSpPr>
        <p:spPr>
          <a:xfrm>
            <a:off x="4705718" y="3465677"/>
            <a:ext cx="2298598" cy="647027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Автоматическое заполнение по данным конструктора</a:t>
            </a:r>
          </a:p>
        </p:txBody>
      </p:sp>
    </p:spTree>
    <p:extLst>
      <p:ext uri="{BB962C8B-B14F-4D97-AF65-F5344CB8AC3E}">
        <p14:creationId xmlns:p14="http://schemas.microsoft.com/office/powerpoint/2010/main" val="19025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33186" y="2020666"/>
          <a:ext cx="10263739" cy="2687341"/>
        </p:xfrm>
        <a:graphic>
          <a:graphicData uri="http://schemas.openxmlformats.org/drawingml/2006/table">
            <a:tbl>
              <a:tblPr/>
              <a:tblGrid>
                <a:gridCol w="6583357"/>
                <a:gridCol w="934857"/>
                <a:gridCol w="1052943"/>
                <a:gridCol w="879093"/>
                <a:gridCol w="813489"/>
              </a:tblGrid>
              <a:tr h="1673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Статья инвестиций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Цена за еденицу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Всего затрат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Доля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Капитальные затраты - всего, в том числе: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Холодильная камера (глубокой заморозки) с бытовым помещением.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1 060 000,00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1 060 000,00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18,15%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4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Уаз Стандарт (специализированный для перевозки охлаждённой и замороженной продукции),  Фургон-рефрижератор, 2 места Одинарная кабина, привод: 4х4  / Стандарт  (дв. ЗМЗ 409051, V = 2,69 л. – 150 л.с., бензин), подключаемый передний привод, фургон-рефрижератор, (ДхШхВ: 3100х2160х2135), холодильное оборудование Элинж С2Т: температурный режим охлаждения-обогрева -20…+10 °С.  При приобретении автомобиля к заказу обязательно приобретение опции (1 на выбор)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1 400 000,00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1 400 000,00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23,97%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2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Модульная бойня с максимальной загрузкой 500 голов в час, включает в себя зона убоя, зона обработки с холодильником для хранения и охлаждения продукции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2 400 000,00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2 400 000,00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41,10%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Строительно-монтажные работы 20% от стоимости модульного цеха,  подведение коммуникаций, подъездных путей и установка.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480 000,00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480 000,00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8,22%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Прочее (резерв)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500 000,00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500 000,00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8,56%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5 840 000,00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  <a:t>РАБОТА С ТИПОВЫМ ГОТОВЫМ РЕШЕНИЕМ </a:t>
            </a: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  <a:t>СХК – </a:t>
            </a: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  <a:t>ИНВЕСТИЦИОННАЯ ПРОГРАММА</a:t>
            </a:r>
            <a:endParaRPr lang="ru-RU" sz="248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46090"/>
            <a:ext cx="12599988" cy="2893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0823" y="4765135"/>
            <a:ext cx="3939834" cy="424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Расчет графика финансирования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584207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5691" y="1510613"/>
            <a:ext cx="3868597" cy="424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Определение статей инвестиций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3186" y="2265590"/>
            <a:ext cx="8645040" cy="2328807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>
              <a:latin typeface="Arial Narrow" panose="020B0606020202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33184" y="5316720"/>
          <a:ext cx="11745962" cy="2136636"/>
        </p:xfrm>
        <a:graphic>
          <a:graphicData uri="http://schemas.openxmlformats.org/drawingml/2006/table">
            <a:tbl>
              <a:tblPr/>
              <a:tblGrid>
                <a:gridCol w="299134"/>
                <a:gridCol w="5424280"/>
                <a:gridCol w="811932"/>
                <a:gridCol w="914492"/>
                <a:gridCol w="763502"/>
                <a:gridCol w="700826"/>
                <a:gridCol w="700826"/>
                <a:gridCol w="606814"/>
                <a:gridCol w="760654"/>
                <a:gridCol w="763502"/>
              </a:tblGrid>
              <a:tr h="145292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Calibri" panose="020F0502020204030204" pitchFamily="34" charset="0"/>
                        </a:rPr>
                        <a:t>Статья инвестиций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Цена за единицу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Всего затрат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График финансирования, тыс.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4529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Месяц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Месяц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Месяц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Месяц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 panose="020F0502020204030204" pitchFamily="34" charset="0"/>
                        </a:rPr>
                        <a:t>Месяц 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9058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Строительно-монтажные работы 20% от стоимости модульного цеха,  подведение коммуникаций, подъездных путей и установка.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480 000,00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480 000,00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144 000,00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336 000,00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Холодильная камера (глубокой заморозки) с бытовым помещением.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1 060 000,00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1 060 000,00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530 000,00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530 000,00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014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effectLst/>
                          <a:latin typeface="Arial" panose="020B0604020202020204" pitchFamily="34" charset="0"/>
                        </a:rPr>
                        <a:t>Уаз</a:t>
                      </a:r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 Стандарт (специализированный для перевозки охлаждённой и замороженной продукции),  Фургон-рефрижератор, 2 места Одинарная кабина, привод: 4х4  / Стандарт  (</a:t>
                      </a:r>
                      <a:r>
                        <a:rPr lang="ru-RU" sz="800" b="0" i="0" u="none" strike="noStrike" dirty="0" err="1">
                          <a:effectLst/>
                          <a:latin typeface="Arial" panose="020B0604020202020204" pitchFamily="34" charset="0"/>
                        </a:rPr>
                        <a:t>дв</a:t>
                      </a:r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. ЗМЗ 409051, V = 2,69 л. – 150 </a:t>
                      </a:r>
                      <a:r>
                        <a:rPr lang="ru-RU" sz="800" b="0" i="0" u="none" strike="noStrike" dirty="0" err="1">
                          <a:effectLst/>
                          <a:latin typeface="Arial" panose="020B0604020202020204" pitchFamily="34" charset="0"/>
                        </a:rPr>
                        <a:t>л.с</a:t>
                      </a:r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., бензин), подключаемый передний привод, фургон-рефрижератор, (</a:t>
                      </a:r>
                      <a:r>
                        <a:rPr lang="ru-RU" sz="800" b="0" i="0" u="none" strike="noStrike" dirty="0" err="1">
                          <a:effectLst/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: 3100х2160х2135), холодильное оборудование </a:t>
                      </a:r>
                      <a:r>
                        <a:rPr lang="ru-RU" sz="800" b="0" i="0" u="none" strike="noStrike" dirty="0" err="1">
                          <a:effectLst/>
                          <a:latin typeface="Arial" panose="020B0604020202020204" pitchFamily="34" charset="0"/>
                        </a:rPr>
                        <a:t>Элинж</a:t>
                      </a:r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 С2Т: температурный режим охлаждения-обогрева -20…+10 °С.  При приобретении автомобиля к заказу обязательно приобретение опции (1 на выбор)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1 400 000,00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1 400 000,00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140 000,00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1 260 000,00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8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Модульная бойня с максимальной загрузкой 500 голов в час, включает в себя зона убоя, зона обработки с холодильником для хранения и охлаждения продукции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2 400 000,00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2 400 000,00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240 000,00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2 160 000,00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Прочее (резерв)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500 000,00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500 000,00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500 000,00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9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effectLst/>
                          <a:latin typeface="Arial" panose="020B0604020202020204" pitchFamily="34" charset="0"/>
                        </a:rPr>
                        <a:t>5 840 000,00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144 000,00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910 000,00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effectLst/>
                          <a:latin typeface="Arial" panose="020B0604020202020204" pitchFamily="34" charset="0"/>
                        </a:rPr>
                        <a:t>4 786 000,00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effectLst/>
                          <a:latin typeface="Arial" panose="020B0604020202020204" pitchFamily="34" charset="0"/>
                        </a:rPr>
                        <a:t>5 840 000,00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016" y="2043528"/>
          <a:ext cx="5824004" cy="5800660"/>
        </p:xfrm>
        <a:graphic>
          <a:graphicData uri="http://schemas.openxmlformats.org/drawingml/2006/table">
            <a:tbl>
              <a:tblPr/>
              <a:tblGrid>
                <a:gridCol w="1812450"/>
                <a:gridCol w="695981"/>
                <a:gridCol w="710480"/>
                <a:gridCol w="787811"/>
                <a:gridCol w="605761"/>
                <a:gridCol w="605761"/>
                <a:gridCol w="605761"/>
              </a:tblGrid>
              <a:tr h="2243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стоимость 1 кг. в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ед. изм./руб.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голов кроликов у членов СХК: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01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Стоимость создания основных фондов: СМР, бойня на 500 голов в час, холодильная камера, автотранспорт</a:t>
                      </a:r>
                      <a:b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5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Доход от реализации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Тушка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1,56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Печень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Сердце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0,012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Почки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0,013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Языки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0,015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субпродукты (голова, желудок и т.д.)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0,16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Покупка кроликов в живом весе у членов кооператива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кг./гол.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ФОТ с начислениями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7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расходы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37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расходы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437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Упаковка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265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Услуги лаборатории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96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Транспортные расходы, запасные части, коммунальные расходы, расходы на содержание зданий, канцелярские расходы и пр.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035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6% (доходы - расходы)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Валовая прибыль,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141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Грантовая поддержка  создание неделимого фонда на каждого члена кооператива/развитие МТБ (Собственное участие)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Комплекс мер поддержки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Грантовая поддержкана создание неделимого фонда на каждого члена кооператива/развитие МТБ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6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Кредит (займ) на приобретение основных фондов и пополнение оборотных средств на 3 года по ставке 5%, в том числе 30% от собственного участия в грантовой поддержке на развитие МТБ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на погашение кредита, рублей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Чистая прибыль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7032975" y="1992782"/>
          <a:ext cx="5403518" cy="5851401"/>
        </p:xfrm>
        <a:graphic>
          <a:graphicData uri="http://schemas.openxmlformats.org/drawingml/2006/table">
            <a:tbl>
              <a:tblPr/>
              <a:tblGrid>
                <a:gridCol w="1681593"/>
                <a:gridCol w="501512"/>
                <a:gridCol w="318119"/>
                <a:gridCol w="673663"/>
                <a:gridCol w="542555"/>
                <a:gridCol w="159177"/>
                <a:gridCol w="402848"/>
                <a:gridCol w="459454"/>
                <a:gridCol w="102571"/>
                <a:gridCol w="562025"/>
              </a:tblGrid>
              <a:tr h="2062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стоимость 1 кг. в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ед. изм./руб.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голов кроликов у членов СХК: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446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Стоимость создания основных фондов: СМР, бойня на 500 голов в час, холодильная камера, автотранспорт</a:t>
                      </a:r>
                      <a:b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5 840 000,00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Доход от реализации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53 462 500,00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53 462 500,00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53 462 500,00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53 462 500,00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Тушка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1,56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49 980 000,00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49 980 000,00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49 980 000,00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49 980 000,00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Печень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2 100 000,00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2 100 000,00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2 100 000,00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2 100 000,00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Сердце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0,012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210 000,00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210 000,00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210 000,00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Почки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0,013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227 500,00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227 500,00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227 500,00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Языки кролика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0,015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273 000,00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273 000,00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273 000,00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субпродукты (голова, желудок и т.д.)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0,16 кг./гол.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672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672 000,00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672 000,00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672 000,00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-  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 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48 972 368,00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48 972 368,00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48 972 368,00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Покупка кроликов в живом весе у членов кооператива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180,00 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кг./гол.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45 360 000,00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45 360 000,00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45 360 000,00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ФОТ с начислениями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2 062 368,00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2 062 368,00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2 062 368,00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2 062 368,00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расходы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32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расходы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32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Упаковка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16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Услуги лаборатории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64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Транспортные расходы, запасные части, коммунальные расходы, расходы на содержание зданий, канцелярские расходы и пр.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1 000 000,00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9517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6% (доходы - расходы)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269 407,92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269 407,92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269 407,92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269 407,92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Валовая прибыль,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4 220 724,08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4 220 724,08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4 220 724,08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4 220 724,08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80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Грантовая поддержка  создание неделимого фонда на каждого члена кооператива/развитие МТБ (Собственное участие)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584 000,00 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Комплекс мер поддержки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5 256 000,00 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6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Грантовая поддержкана создание неделимого фонда на каждого члена кооператива/развитие МТБ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504 000,00 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Кредит (займ) на приобретение основных фондов и пополнение оборотных средств на 3 года по ставке 5%, в том числе 30% от собственного участия в грантовой поддержке на развитие МТБ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1 752 000,00 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на погашение кредита, рублей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655 783,33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626 583,33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597 383,33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Чистая прибыль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3 564 940,75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3 594 140,75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3 623 340,75 ₽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4 220 724,08 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119" y="982571"/>
            <a:ext cx="8973584" cy="573089"/>
          </a:xfrm>
          <a:ln>
            <a:noFill/>
          </a:ln>
        </p:spPr>
        <p:txBody>
          <a:bodyPr/>
          <a:lstStyle/>
          <a:p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РАБОТА </a:t>
            </a:r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С ТИПОВЫМ ГОТОВЫМ РЕШЕНИЕМ – </a:t>
            </a:r>
            <a:b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94" b="1" dirty="0">
                <a:solidFill>
                  <a:schemeClr val="accent5">
                    <a:lumMod val="75000"/>
                  </a:schemeClr>
                </a:solidFill>
              </a:rPr>
              <a:t>ФИНАНСОВЫЙ ПЛАН СХК</a:t>
            </a:r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673251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15" name="TextBox 14"/>
          <p:cNvSpPr txBox="1"/>
          <p:nvPr/>
        </p:nvSpPr>
        <p:spPr>
          <a:xfrm>
            <a:off x="1881917" y="1601350"/>
            <a:ext cx="2886207" cy="424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Ввод исходных данных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81688" y="1596194"/>
            <a:ext cx="2410750" cy="42416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2067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Получение расчета </a:t>
            </a:r>
            <a:endParaRPr lang="ru-RU" sz="2067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126" y="3003312"/>
            <a:ext cx="1879791" cy="706962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8" name="Прямоугольник 37"/>
          <p:cNvSpPr/>
          <p:nvPr/>
        </p:nvSpPr>
        <p:spPr>
          <a:xfrm>
            <a:off x="9747428" y="2202538"/>
            <a:ext cx="2507275" cy="301729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1" name="Прямоугольник 40"/>
          <p:cNvSpPr/>
          <p:nvPr/>
        </p:nvSpPr>
        <p:spPr>
          <a:xfrm>
            <a:off x="3269297" y="5178221"/>
            <a:ext cx="2555722" cy="996384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3" name="Прямоугольник 42"/>
          <p:cNvSpPr/>
          <p:nvPr/>
        </p:nvSpPr>
        <p:spPr>
          <a:xfrm>
            <a:off x="1" y="3827598"/>
            <a:ext cx="3269297" cy="936782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4" name="Прямоугольник 43"/>
          <p:cNvSpPr/>
          <p:nvPr/>
        </p:nvSpPr>
        <p:spPr>
          <a:xfrm>
            <a:off x="9640221" y="3242633"/>
            <a:ext cx="2796272" cy="20317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6" name="Прямоугольник 45"/>
          <p:cNvSpPr/>
          <p:nvPr/>
        </p:nvSpPr>
        <p:spPr>
          <a:xfrm>
            <a:off x="3283531" y="2477895"/>
            <a:ext cx="2456876" cy="238304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47" name="Выноска 1 (граница и черта) 46"/>
          <p:cNvSpPr/>
          <p:nvPr/>
        </p:nvSpPr>
        <p:spPr>
          <a:xfrm>
            <a:off x="5895434" y="2400207"/>
            <a:ext cx="1052929" cy="393680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Кол-во кроликов</a:t>
            </a:r>
          </a:p>
        </p:txBody>
      </p:sp>
      <p:sp>
        <p:nvSpPr>
          <p:cNvPr id="48" name="Выноска 1 (граница и черта) 47"/>
          <p:cNvSpPr/>
          <p:nvPr/>
        </p:nvSpPr>
        <p:spPr>
          <a:xfrm>
            <a:off x="3531570" y="4126425"/>
            <a:ext cx="2031176" cy="339127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Доход от реализации </a:t>
            </a:r>
          </a:p>
        </p:txBody>
      </p:sp>
      <p:sp>
        <p:nvSpPr>
          <p:cNvPr id="49" name="Выноска 1 (граница и черта) 48"/>
          <p:cNvSpPr/>
          <p:nvPr/>
        </p:nvSpPr>
        <p:spPr>
          <a:xfrm>
            <a:off x="5895434" y="5357270"/>
            <a:ext cx="799104" cy="644121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Расходы </a:t>
            </a:r>
          </a:p>
        </p:txBody>
      </p:sp>
      <p:sp>
        <p:nvSpPr>
          <p:cNvPr id="20" name="Выноска 1 (граница и черта) 19"/>
          <p:cNvSpPr/>
          <p:nvPr/>
        </p:nvSpPr>
        <p:spPr>
          <a:xfrm>
            <a:off x="3564181" y="6624102"/>
            <a:ext cx="1437673" cy="644121"/>
          </a:xfrm>
          <a:prstGeom prst="accentBorderCallout1">
            <a:avLst>
              <a:gd name="adj1" fmla="val 54069"/>
              <a:gd name="adj2" fmla="val -8333"/>
              <a:gd name="adj3" fmla="val 52728"/>
              <a:gd name="adj4" fmla="val -8335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Источники финансирования </a:t>
            </a:r>
          </a:p>
        </p:txBody>
      </p:sp>
      <p:sp>
        <p:nvSpPr>
          <p:cNvPr id="21" name="Выноска 1 (граница и черта) 20"/>
          <p:cNvSpPr/>
          <p:nvPr/>
        </p:nvSpPr>
        <p:spPr>
          <a:xfrm flipH="1">
            <a:off x="7186866" y="3022668"/>
            <a:ext cx="1828352" cy="169562"/>
          </a:xfrm>
          <a:prstGeom prst="accentBorderCallout1">
            <a:avLst>
              <a:gd name="adj1" fmla="val 54069"/>
              <a:gd name="adj2" fmla="val -8333"/>
              <a:gd name="adj3" fmla="val 171415"/>
              <a:gd name="adj4" fmla="val -37049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Доход от реализации </a:t>
            </a:r>
          </a:p>
        </p:txBody>
      </p:sp>
      <p:sp>
        <p:nvSpPr>
          <p:cNvPr id="23" name="Выноска 1 (граница и черта) 22"/>
          <p:cNvSpPr/>
          <p:nvPr/>
        </p:nvSpPr>
        <p:spPr>
          <a:xfrm>
            <a:off x="10998820" y="6738825"/>
            <a:ext cx="1437673" cy="414678"/>
          </a:xfrm>
          <a:prstGeom prst="accentBorderCallout1">
            <a:avLst>
              <a:gd name="adj1" fmla="val 54069"/>
              <a:gd name="adj2" fmla="val -8333"/>
              <a:gd name="adj3" fmla="val 129205"/>
              <a:gd name="adj4" fmla="val -763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40" b="1" dirty="0">
                <a:solidFill>
                  <a:schemeClr val="tx1"/>
                </a:solidFill>
                <a:latin typeface="Arial Narrow" panose="020B0606020202030204" pitchFamily="34" charset="0"/>
              </a:rPr>
              <a:t>Расчет чистой прибыли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531024" y="7699437"/>
            <a:ext cx="2898741" cy="14474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6" name="Стрелка вправо 25"/>
          <p:cNvSpPr/>
          <p:nvPr/>
        </p:nvSpPr>
        <p:spPr>
          <a:xfrm>
            <a:off x="6138172" y="4605991"/>
            <a:ext cx="515385" cy="45867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7" name="Прямоугольник 26"/>
          <p:cNvSpPr/>
          <p:nvPr/>
        </p:nvSpPr>
        <p:spPr>
          <a:xfrm>
            <a:off x="9640221" y="4752624"/>
            <a:ext cx="2796272" cy="181761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8" name="Прямоугольник 27"/>
          <p:cNvSpPr/>
          <p:nvPr/>
        </p:nvSpPr>
        <p:spPr>
          <a:xfrm>
            <a:off x="9537752" y="6370494"/>
            <a:ext cx="688823" cy="1266132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29" name="Прямоугольник 28"/>
          <p:cNvSpPr/>
          <p:nvPr/>
        </p:nvSpPr>
        <p:spPr>
          <a:xfrm>
            <a:off x="8673406" y="4939001"/>
            <a:ext cx="857617" cy="22579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0" name="Прямоугольник 29"/>
          <p:cNvSpPr/>
          <p:nvPr/>
        </p:nvSpPr>
        <p:spPr>
          <a:xfrm>
            <a:off x="1804230" y="4858402"/>
            <a:ext cx="1465067" cy="22579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</p:spTree>
    <p:extLst>
      <p:ext uri="{BB962C8B-B14F-4D97-AF65-F5344CB8AC3E}">
        <p14:creationId xmlns:p14="http://schemas.microsoft.com/office/powerpoint/2010/main" val="19971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6660" y="946933"/>
            <a:ext cx="8973584" cy="573089"/>
          </a:xfrm>
          <a:ln>
            <a:noFill/>
          </a:ln>
        </p:spPr>
        <p:txBody>
          <a:bodyPr/>
          <a:lstStyle/>
          <a:p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67" b="1" dirty="0">
                <a:solidFill>
                  <a:schemeClr val="accent5">
                    <a:lumMod val="75000"/>
                  </a:schemeClr>
                </a:solidFill>
              </a:rPr>
              <a:t>ПОДДЕРЖКА В ЧАСТИ РАСШИРЕНИЯ РЫНКОВ СБЫТА ПРОДУКЦИИ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653756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32027" y="2206904"/>
          <a:ext cx="5312427" cy="5279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9998"/>
                <a:gridCol w="599229"/>
                <a:gridCol w="1563200"/>
              </a:tblGrid>
              <a:tr h="1242971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АО "Корпорация МСП" оказывает поддержку в сфере расширения рынков сбыта производителям сельскохозяйственной продукции:</a:t>
                      </a:r>
                      <a:endParaRPr lang="ru-RU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729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 smtClean="0">
                          <a:effectLst/>
                        </a:rPr>
                        <a:t>Сотрудничество с торговыми сетями:</a:t>
                      </a:r>
                      <a:r>
                        <a:rPr lang="ru-RU" sz="1000" u="none" strike="noStrike" dirty="0" smtClean="0">
                          <a:effectLst/>
                        </a:rPr>
                        <a:t> 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000" u="none" strike="noStrike" dirty="0" smtClean="0">
                          <a:effectLst/>
                        </a:rPr>
                        <a:t>информация как стать поставщиком торговой сети 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000" u="none" strike="noStrike" dirty="0" smtClean="0">
                          <a:effectLst/>
                        </a:rPr>
                        <a:t>Заполните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универсальную форму для направления коммерческого предложения в сеть</a:t>
                      </a:r>
                      <a:r>
                        <a:rPr lang="ru-RU" sz="1000" u="none" strike="noStrike" dirty="0" smtClean="0">
                          <a:effectLst/>
                        </a:rPr>
                        <a:t> 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ссылка: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sng" strike="noStrike" dirty="0">
                          <a:effectLst/>
                          <a:hlinkClick r:id="rId2"/>
                        </a:rPr>
                        <a:t>Смотрите здесь</a:t>
                      </a:r>
                      <a:endParaRPr lang="ru-RU" sz="1000" b="0" i="0" u="sng" strike="noStrike" dirty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1067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Магазины Центросоюза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–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более 2000 магазинов с контактами по всей территории России, выбери свой, для поставки продукции.</a:t>
                      </a:r>
                    </a:p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(Ссылка действительна при регистрации на портале "Бизнес-навигатора)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ссылка: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sng" strike="noStrike">
                          <a:effectLst/>
                          <a:hlinkClick r:id="rId3"/>
                        </a:rPr>
                        <a:t>Магазины Центросоюза</a:t>
                      </a:r>
                      <a:endParaRPr lang="ru-RU" sz="10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04716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Ярмарки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– более ярмарочных мероприятий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с контактами по всей территории России, выставляй свою продукцию на постоянно действующих ярмарках.</a:t>
                      </a:r>
                      <a:endParaRPr lang="ru-RU" sz="100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(Ссылка действительна при регистрации на портале "Бизнес-навигатора«)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ссылка: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sng" strike="noStrike">
                          <a:effectLst/>
                          <a:hlinkClick r:id="rId4"/>
                        </a:rPr>
                        <a:t>Ярмарки</a:t>
                      </a:r>
                      <a:endParaRPr lang="ru-RU" sz="10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06524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Для открытия собственного магазина </a:t>
                      </a:r>
                      <a:r>
                        <a:rPr lang="ru-RU" sz="1000" u="none" strike="noStrike" dirty="0">
                          <a:effectLst/>
                        </a:rPr>
                        <a:t>(сети магазинов) вы можете воспользоваться услугой подбора недвижимости через "Бизнес </a:t>
                      </a:r>
                      <a:r>
                        <a:rPr lang="ru-RU" sz="1000" u="none" strike="noStrike" dirty="0" smtClean="0">
                          <a:effectLst/>
                        </a:rPr>
                        <a:t>Навигатор«. Подбери свое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помещение из множества возможных по всей территории России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ссылка: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sng" strike="noStrike" dirty="0">
                          <a:effectLst/>
                          <a:hlinkClick r:id="rId5"/>
                        </a:rPr>
                        <a:t>Недвижимость</a:t>
                      </a:r>
                      <a:endParaRPr lang="ru-RU" sz="1000" b="0" i="0" u="sng" strike="noStrike" dirty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31" name="Рисунок 30" descr="logo_kor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72" y="2284913"/>
            <a:ext cx="2093976" cy="6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7575" y="1843471"/>
            <a:ext cx="4138227" cy="2667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47605" y="3315478"/>
            <a:ext cx="4230723" cy="2390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62967" y="5274345"/>
            <a:ext cx="3724184" cy="2405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69859" y="5874206"/>
            <a:ext cx="3124457" cy="18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248050" y="1953174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2"/>
          <p:cNvSpPr txBox="1">
            <a:spLocks noGrp="1"/>
          </p:cNvSpPr>
          <p:nvPr>
            <p:ph type="title"/>
          </p:nvPr>
        </p:nvSpPr>
        <p:spPr bwMode="auto">
          <a:xfrm>
            <a:off x="1665719" y="942338"/>
            <a:ext cx="9409903" cy="57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4500" tIns="47250" rIns="94500" bIns="4725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22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ru-RU" sz="2274" b="1" dirty="0">
                <a:solidFill>
                  <a:schemeClr val="accent5">
                    <a:lumMod val="75000"/>
                  </a:schemeClr>
                </a:solidFill>
              </a:rPr>
              <a:t>РАССЧИТАЙТЕ ТИПОВОЕ ГОТОВОЕ РЕШЕНИЕ В ОТРАСЛИ КРОЛИКОВОДСТВА</a:t>
            </a:r>
            <a:endParaRPr lang="ru-RU" sz="2274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653756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0" name="TextBox 8205"/>
          <p:cNvSpPr txBox="1">
            <a:spLocks noChangeArrowheads="1"/>
          </p:cNvSpPr>
          <p:nvPr/>
        </p:nvSpPr>
        <p:spPr bwMode="auto">
          <a:xfrm>
            <a:off x="4351241" y="2210524"/>
            <a:ext cx="8237260" cy="8842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sz="2480" dirty="0">
                <a:solidFill>
                  <a:schemeClr val="bg1"/>
                </a:solidFill>
                <a:cs typeface="Arial" charset="0"/>
                <a:hlinkClick r:id="rId2" action="ppaction://hlinkfile"/>
              </a:rPr>
              <a:t>ША</a:t>
            </a:r>
            <a:r>
              <a:rPr lang="ru-RU" sz="2480" dirty="0">
                <a:solidFill>
                  <a:srgbClr val="FFFFFF"/>
                </a:solidFill>
                <a:cs typeface="Arial" charset="0"/>
                <a:hlinkClick r:id="rId2" action="ppaction://hlinkfile"/>
              </a:rPr>
              <a:t>БЛО</a:t>
            </a:r>
            <a:r>
              <a:rPr lang="ru-RU" sz="2480" dirty="0">
                <a:solidFill>
                  <a:schemeClr val="bg1"/>
                </a:solidFill>
                <a:cs typeface="Arial" charset="0"/>
                <a:hlinkClick r:id="rId2" action="ppaction://hlinkfile"/>
              </a:rPr>
              <a:t>Н </a:t>
            </a:r>
            <a:r>
              <a:rPr lang="ru-RU" sz="2480" dirty="0">
                <a:solidFill>
                  <a:schemeClr val="bg1"/>
                </a:solidFill>
                <a:cs typeface="Arial" charset="0"/>
                <a:hlinkClick r:id="rId2" action="ppaction://hlinkfile"/>
              </a:rPr>
              <a:t>- Типовое готовое решение для КФХ, </a:t>
            </a:r>
            <a:endParaRPr lang="ru-RU" sz="2480" dirty="0">
              <a:solidFill>
                <a:schemeClr val="bg1"/>
              </a:solidFill>
              <a:cs typeface="Arial" charset="0"/>
              <a:hlinkClick r:id="rId2" action="ppaction://hlinkfile"/>
            </a:endParaRPr>
          </a:p>
          <a:p>
            <a:r>
              <a:rPr lang="ru-RU" sz="2480" dirty="0">
                <a:solidFill>
                  <a:schemeClr val="bg1"/>
                </a:solidFill>
                <a:cs typeface="Arial" charset="0"/>
                <a:hlinkClick r:id="rId2" action="ppaction://hlinkfile"/>
              </a:rPr>
              <a:t>КФХ </a:t>
            </a:r>
            <a:r>
              <a:rPr lang="ru-RU" sz="2480" dirty="0">
                <a:solidFill>
                  <a:schemeClr val="bg1"/>
                </a:solidFill>
                <a:cs typeface="Arial" charset="0"/>
                <a:hlinkClick r:id="rId2" action="ppaction://hlinkfile"/>
              </a:rPr>
              <a:t>члена СПоК  </a:t>
            </a:r>
            <a:endParaRPr lang="ru-RU" sz="248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2" name="Рисунок 3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4271" y="2364582"/>
            <a:ext cx="703915" cy="682745"/>
          </a:xfrm>
          <a:prstGeom prst="rect">
            <a:avLst/>
          </a:prstGeom>
        </p:spPr>
      </p:pic>
      <p:sp>
        <p:nvSpPr>
          <p:cNvPr id="33" name="TextBox 8205"/>
          <p:cNvSpPr txBox="1">
            <a:spLocks noChangeArrowheads="1"/>
          </p:cNvSpPr>
          <p:nvPr/>
        </p:nvSpPr>
        <p:spPr bwMode="auto">
          <a:xfrm>
            <a:off x="4362728" y="3628882"/>
            <a:ext cx="8237260" cy="8842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sz="2480" dirty="0">
                <a:solidFill>
                  <a:srgbClr val="FFFFFF"/>
                </a:solidFill>
                <a:cs typeface="Arial" charset="0"/>
                <a:hlinkClick r:id="rId4" action="ppaction://hlinkfile"/>
              </a:rPr>
              <a:t>Типовое готовое решение для КФХ, КФХ члена </a:t>
            </a:r>
            <a:endParaRPr lang="ru-RU" sz="2480" dirty="0">
              <a:solidFill>
                <a:srgbClr val="FFFFFF"/>
              </a:solidFill>
              <a:cs typeface="Arial" charset="0"/>
              <a:hlinkClick r:id="rId4" action="ppaction://hlinkfile"/>
            </a:endParaRPr>
          </a:p>
          <a:p>
            <a:r>
              <a:rPr lang="ru-RU" sz="2480" dirty="0">
                <a:solidFill>
                  <a:srgbClr val="FFFFFF"/>
                </a:solidFill>
                <a:cs typeface="Arial" charset="0"/>
                <a:hlinkClick r:id="rId4" action="ppaction://hlinkfile"/>
              </a:rPr>
              <a:t>СПоК с </a:t>
            </a:r>
            <a:r>
              <a:rPr lang="ru-RU" sz="2480" dirty="0">
                <a:solidFill>
                  <a:srgbClr val="FFFFFF"/>
                </a:solidFill>
                <a:cs typeface="Arial" charset="0"/>
                <a:hlinkClick r:id="rId4" action="ppaction://hlinkfile"/>
              </a:rPr>
              <a:t>примером заполнения  </a:t>
            </a:r>
            <a:endParaRPr lang="ru-RU" sz="248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6" name="Рисунок 35">
            <a:hlinkClick r:id="rId4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8854" y="3695273"/>
            <a:ext cx="703915" cy="682745"/>
          </a:xfrm>
          <a:prstGeom prst="rect">
            <a:avLst/>
          </a:prstGeom>
        </p:spPr>
      </p:pic>
      <p:sp>
        <p:nvSpPr>
          <p:cNvPr id="39" name="TextBox 8205"/>
          <p:cNvSpPr txBox="1">
            <a:spLocks noChangeArrowheads="1"/>
          </p:cNvSpPr>
          <p:nvPr/>
        </p:nvSpPr>
        <p:spPr bwMode="auto">
          <a:xfrm>
            <a:off x="4305389" y="5134028"/>
            <a:ext cx="8237260" cy="8842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sz="2480" dirty="0">
                <a:solidFill>
                  <a:srgbClr val="FFFFFF"/>
                </a:solidFill>
                <a:cs typeface="Arial" charset="0"/>
                <a:hlinkClick r:id="rId5" action="ppaction://hlinkfile"/>
              </a:rPr>
              <a:t>ШАБЛОН - Типовое готовое решение для СПоК   </a:t>
            </a:r>
            <a:endParaRPr lang="ru-RU" sz="2480" dirty="0">
              <a:solidFill>
                <a:srgbClr val="FFFFFF"/>
              </a:solidFill>
              <a:cs typeface="Arial" charset="0"/>
            </a:endParaRPr>
          </a:p>
          <a:p>
            <a:r>
              <a:rPr lang="ru-RU" sz="2480" dirty="0">
                <a:solidFill>
                  <a:srgbClr val="FFFFFF"/>
                </a:solidFill>
                <a:cs typeface="Arial" charset="0"/>
              </a:rPr>
              <a:t> </a:t>
            </a:r>
            <a:endParaRPr lang="ru-RU" sz="248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0" name="TextBox 8205"/>
          <p:cNvSpPr txBox="1">
            <a:spLocks noChangeArrowheads="1"/>
          </p:cNvSpPr>
          <p:nvPr/>
        </p:nvSpPr>
        <p:spPr bwMode="auto">
          <a:xfrm>
            <a:off x="4325366" y="6549634"/>
            <a:ext cx="8237260" cy="8842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sz="2480" dirty="0">
                <a:solidFill>
                  <a:srgbClr val="FFFFFF"/>
                </a:solidFill>
                <a:cs typeface="Arial" charset="0"/>
                <a:hlinkClick r:id="rId6" action="ppaction://hlinkfile"/>
              </a:rPr>
              <a:t>Типовое готовое решение для </a:t>
            </a:r>
            <a:r>
              <a:rPr lang="ru-RU" sz="2480" dirty="0">
                <a:solidFill>
                  <a:srgbClr val="FFFFFF"/>
                </a:solidFill>
                <a:cs typeface="Arial" charset="0"/>
                <a:hlinkClick r:id="rId6" action="ppaction://hlinkfile"/>
              </a:rPr>
              <a:t>СПоК</a:t>
            </a:r>
          </a:p>
          <a:p>
            <a:r>
              <a:rPr lang="ru-RU" sz="2480" dirty="0">
                <a:solidFill>
                  <a:srgbClr val="FFFFFF"/>
                </a:solidFill>
                <a:cs typeface="Arial" charset="0"/>
                <a:hlinkClick r:id="rId6" action="ppaction://hlinkfile"/>
              </a:rPr>
              <a:t> </a:t>
            </a:r>
            <a:r>
              <a:rPr lang="ru-RU" sz="2480" dirty="0">
                <a:solidFill>
                  <a:srgbClr val="FFFFFF"/>
                </a:solidFill>
                <a:cs typeface="Arial" charset="0"/>
                <a:hlinkClick r:id="rId6" action="ppaction://hlinkfile"/>
              </a:rPr>
              <a:t>с примером заполнения  </a:t>
            </a:r>
            <a:endParaRPr lang="ru-RU" sz="248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1" name="Рисунок 40">
            <a:hlinkClick r:id="rId5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4271" y="5213133"/>
            <a:ext cx="703915" cy="682745"/>
          </a:xfrm>
          <a:prstGeom prst="rect">
            <a:avLst/>
          </a:prstGeom>
        </p:spPr>
      </p:pic>
      <p:pic>
        <p:nvPicPr>
          <p:cNvPr id="42" name="Рисунок 41">
            <a:hlinkClick r:id="rId6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4982" y="6639175"/>
            <a:ext cx="703915" cy="682745"/>
          </a:xfrm>
          <a:prstGeom prst="rect">
            <a:avLst/>
          </a:prstGeom>
        </p:spPr>
      </p:pic>
      <p:pic>
        <p:nvPicPr>
          <p:cNvPr id="19" name="Picture 4" descr="https://smolinvest.com/upload/resize_cache/iblock/483/2000_2000_1/4832ed025dbd15dcbdc980aa08c2a5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7" y="2012228"/>
            <a:ext cx="4019350" cy="56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4689233" y="18362858"/>
            <a:ext cx="47249" cy="1546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Консультационная и организационная поддержка </a:t>
            </a:r>
          </a:p>
          <a:p>
            <a:pPr defTabSz="989331">
              <a:lnSpc>
                <a:spcPct val="106000"/>
              </a:lnSpc>
            </a:pPr>
            <a:r>
              <a:rPr lang="ru-RU" sz="1447" b="1" dirty="0">
                <a:solidFill>
                  <a:srgbClr val="C00000"/>
                </a:solidFill>
                <a:latin typeface="Arial Narrow" panose="020B0606020202030204" pitchFamily="34" charset="0"/>
              </a:rPr>
              <a:t>через Центры Компетенций</a:t>
            </a:r>
            <a:endParaRPr lang="ru-RU" sz="1447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62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160781" y="627338"/>
            <a:ext cx="315000" cy="3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4" name="AutoShape 64" descr="https://im0-tub-ru.yandex.net/i?id=29a829353fe9fb7d05a249cee86fadd2&amp;n=13"/>
          <p:cNvSpPr>
            <a:spLocks noChangeAspect="1" noChangeArrowheads="1"/>
          </p:cNvSpPr>
          <p:nvPr/>
        </p:nvSpPr>
        <p:spPr bwMode="auto">
          <a:xfrm>
            <a:off x="-1315013" y="11096972"/>
            <a:ext cx="47249" cy="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500" tIns="47250" rIns="94500" bIns="47250" numCol="1" anchor="t" anchorCtr="0" compatLnSpc="1">
            <a:prstTxWarp prst="textNoShape">
              <a:avLst/>
            </a:prstTxWarp>
          </a:bodyPr>
          <a:lstStyle/>
          <a:p>
            <a:endParaRPr lang="ru-RU" sz="1860"/>
          </a:p>
        </p:txBody>
      </p:sp>
      <p:sp>
        <p:nvSpPr>
          <p:cNvPr id="34" name="Прямоугольник 33"/>
          <p:cNvSpPr/>
          <p:nvPr/>
        </p:nvSpPr>
        <p:spPr>
          <a:xfrm>
            <a:off x="4091119" y="2380531"/>
            <a:ext cx="260122" cy="64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sp>
        <p:nvSpPr>
          <p:cNvPr id="35" name="Прямоугольник 34"/>
          <p:cNvSpPr/>
          <p:nvPr/>
        </p:nvSpPr>
        <p:spPr>
          <a:xfrm>
            <a:off x="4362726" y="2570370"/>
            <a:ext cx="152256" cy="27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207684" y="2110170"/>
            <a:ext cx="0" cy="566263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2"/>
          <p:cNvSpPr txBox="1">
            <a:spLocks noGrp="1"/>
          </p:cNvSpPr>
          <p:nvPr>
            <p:ph type="title"/>
          </p:nvPr>
        </p:nvSpPr>
        <p:spPr bwMode="auto">
          <a:xfrm>
            <a:off x="3207684" y="956337"/>
            <a:ext cx="6872626" cy="57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4500" tIns="47250" rIns="94500" bIns="4725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22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en-US" sz="248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  <a:t> КОНТАКТЫ</a:t>
            </a:r>
            <a:r>
              <a:rPr lang="ru-RU" sz="248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ru-RU" sz="248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TextBox 8205"/>
          <p:cNvSpPr txBox="1">
            <a:spLocks noChangeArrowheads="1"/>
          </p:cNvSpPr>
          <p:nvPr/>
        </p:nvSpPr>
        <p:spPr bwMode="auto">
          <a:xfrm>
            <a:off x="3557778" y="2323625"/>
            <a:ext cx="9042210" cy="489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АО «Корпорация «МСП</a:t>
            </a:r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» - </a:t>
            </a:r>
            <a:r>
              <a:rPr lang="en-US" altLang="ru-RU" sz="2480" dirty="0">
                <a:solidFill>
                  <a:srgbClr val="FFFFFF"/>
                </a:solidFill>
                <a:cs typeface="Arial" charset="0"/>
              </a:rPr>
              <a:t>www.corpmsp.ru</a:t>
            </a:r>
            <a:endParaRPr lang="ru-RU" altLang="ru-RU" sz="248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1" name="TextBox 8205"/>
          <p:cNvSpPr txBox="1">
            <a:spLocks noChangeArrowheads="1"/>
          </p:cNvSpPr>
          <p:nvPr/>
        </p:nvSpPr>
        <p:spPr bwMode="auto">
          <a:xfrm>
            <a:off x="3556694" y="3355445"/>
            <a:ext cx="9042210" cy="489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АО </a:t>
            </a:r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«МСП Банк» </a:t>
            </a:r>
            <a:r>
              <a:rPr lang="en-US" altLang="ru-RU" sz="2480" dirty="0">
                <a:solidFill>
                  <a:srgbClr val="FFFFFF"/>
                </a:solidFill>
                <a:cs typeface="Arial" charset="0"/>
              </a:rPr>
              <a:t>- www.mspbank.ru</a:t>
            </a:r>
            <a:endParaRPr lang="ru-RU" altLang="ru-RU" sz="248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TextBox 8205"/>
          <p:cNvSpPr txBox="1">
            <a:spLocks noChangeArrowheads="1"/>
          </p:cNvSpPr>
          <p:nvPr/>
        </p:nvSpPr>
        <p:spPr bwMode="auto">
          <a:xfrm>
            <a:off x="3556693" y="4168027"/>
            <a:ext cx="9042210" cy="489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«Портал </a:t>
            </a:r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Бизнес-навигатора МСП </a:t>
            </a:r>
            <a:r>
              <a:rPr lang="en-US" altLang="ru-RU" sz="2480" dirty="0">
                <a:solidFill>
                  <a:srgbClr val="FFFFFF"/>
                </a:solidFill>
                <a:cs typeface="Arial" charset="0"/>
              </a:rPr>
              <a:t>– www.smbn.ru</a:t>
            </a:r>
            <a:endParaRPr lang="ru-RU" altLang="ru-RU" sz="248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" name="TextBox 8205"/>
          <p:cNvSpPr txBox="1">
            <a:spLocks noChangeArrowheads="1"/>
          </p:cNvSpPr>
          <p:nvPr/>
        </p:nvSpPr>
        <p:spPr bwMode="auto">
          <a:xfrm>
            <a:off x="3556692" y="5101304"/>
            <a:ext cx="9042210" cy="8842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Найти </a:t>
            </a:r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центр компетенций </a:t>
            </a:r>
            <a:r>
              <a:rPr lang="en-US" altLang="ru-RU" sz="2480" dirty="0">
                <a:solidFill>
                  <a:srgbClr val="FFFFFF"/>
                </a:solidFill>
                <a:cs typeface="Arial" charset="0"/>
              </a:rPr>
              <a:t>https://agro-coop.ru/nayti-centri-kompetencii</a:t>
            </a:r>
            <a:endParaRPr lang="ru-RU" altLang="ru-RU" sz="248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" name="TextBox 8205"/>
          <p:cNvSpPr txBox="1">
            <a:spLocks noChangeArrowheads="1"/>
          </p:cNvSpPr>
          <p:nvPr/>
        </p:nvSpPr>
        <p:spPr bwMode="auto">
          <a:xfrm>
            <a:off x="3557778" y="6439743"/>
            <a:ext cx="9042210" cy="489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charset="0"/>
              <a:buNone/>
              <a:defRPr sz="1600" b="1">
                <a:solidFill>
                  <a:srgbClr val="353744"/>
                </a:solidFill>
                <a:latin typeface="Arial Narrow" pitchFamily="34" charset="0"/>
                <a:ea typeface="Open Sans"/>
                <a:cs typeface="Open San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2480" dirty="0">
                <a:solidFill>
                  <a:srgbClr val="FFFFFF"/>
                </a:solidFill>
                <a:cs typeface="Arial" charset="0"/>
              </a:rPr>
              <a:t>Союз кролиководов </a:t>
            </a:r>
            <a:r>
              <a:rPr lang="en-US" sz="2480" dirty="0">
                <a:solidFill>
                  <a:schemeClr val="bg1"/>
                </a:solidFill>
              </a:rPr>
              <a:t>http://www.krolunion.ru</a:t>
            </a:r>
            <a:r>
              <a:rPr lang="en-US" sz="2480" dirty="0">
                <a:solidFill>
                  <a:schemeClr val="bg1"/>
                </a:solidFill>
              </a:rPr>
              <a:t>/</a:t>
            </a:r>
            <a:r>
              <a:rPr lang="ru-RU" altLang="ru-RU" sz="2480" dirty="0">
                <a:solidFill>
                  <a:srgbClr val="FF0000"/>
                </a:solidFill>
                <a:cs typeface="Arial" charset="0"/>
              </a:rPr>
              <a:t> </a:t>
            </a:r>
            <a:endParaRPr lang="ru-RU" altLang="ru-RU" sz="248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35912" y="7280718"/>
            <a:ext cx="6598876" cy="39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0" b="1" dirty="0">
                <a:latin typeface="Arial Narrow" panose="020B0606020202030204" pitchFamily="34" charset="0"/>
              </a:rPr>
              <a:t>Данная презентация размещена на сайте </a:t>
            </a:r>
            <a:r>
              <a:rPr lang="en-US" sz="1860" b="1" dirty="0">
                <a:latin typeface="Arial Narrow" panose="020B0606020202030204" pitchFamily="34" charset="0"/>
                <a:hlinkClick r:id="rId2"/>
              </a:rPr>
              <a:t>AGRO-COOP.RU</a:t>
            </a:r>
            <a:r>
              <a:rPr lang="en-US" sz="1860" b="1" dirty="0">
                <a:latin typeface="Arial Narrow" panose="020B0606020202030204" pitchFamily="34" charset="0"/>
              </a:rPr>
              <a:t> </a:t>
            </a:r>
            <a:endParaRPr lang="ru-RU" sz="1860" b="1" dirty="0">
              <a:latin typeface="Arial Narrow" panose="020B0606020202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0" y="1653756"/>
            <a:ext cx="12599988" cy="29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0"/>
          </a:p>
        </p:txBody>
      </p:sp>
      <p:pic>
        <p:nvPicPr>
          <p:cNvPr id="40" name="Рисунок 39" descr="photo5303340718938500760.jpg"/>
          <p:cNvPicPr>
            <a:picLocks noChangeAspect="1"/>
          </p:cNvPicPr>
          <p:nvPr/>
        </p:nvPicPr>
        <p:blipFill>
          <a:blip r:embed="rId3" cstate="print"/>
          <a:srcRect t="7625" b="9518"/>
          <a:stretch>
            <a:fillRect/>
          </a:stretch>
        </p:blipFill>
        <p:spPr>
          <a:xfrm>
            <a:off x="39072" y="2110170"/>
            <a:ext cx="3038678" cy="56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7126" y="4852448"/>
            <a:ext cx="10728948" cy="365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520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Москва, Славянская площадь, д. 4, стр. 1, </a:t>
            </a:r>
          </a:p>
          <a:p>
            <a:pPr algn="ctr">
              <a:defRPr/>
            </a:pPr>
            <a:r>
              <a:rPr lang="ru-RU" altLang="ru-RU" sz="2520" b="1" u="sng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тел. +7 495 698 98 00, </a:t>
            </a:r>
            <a:r>
              <a:rPr lang="ru-RU" altLang="ru-RU" sz="2520" b="1" u="sng" dirty="0" err="1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добав</a:t>
            </a:r>
            <a:r>
              <a:rPr lang="ru-RU" altLang="ru-RU" sz="2520" b="1" u="sng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. 181, 247, 185</a:t>
            </a:r>
          </a:p>
          <a:p>
            <a:pPr algn="ctr">
              <a:defRPr/>
            </a:pPr>
            <a:r>
              <a:rPr lang="en-US" altLang="ru-RU" sz="2520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  <a:hlinkClick r:id="rId2"/>
              </a:rPr>
              <a:t>agrocoop@corpmsp.ru</a:t>
            </a:r>
            <a:endParaRPr lang="en-US" altLang="ru-RU" sz="2520" b="1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ctr">
              <a:defRPr/>
            </a:pPr>
            <a:endParaRPr lang="ru-RU" altLang="ru-RU" sz="2520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024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АО «Корпорация «МСП» – </a:t>
            </a:r>
            <a:r>
              <a:rPr lang="en-US" altLang="ru-RU" sz="3024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  <a:hlinkClick r:id="rId3"/>
              </a:rPr>
              <a:t>www.corpmsp.ru</a:t>
            </a:r>
            <a:endParaRPr lang="ru-RU" altLang="ru-RU" sz="3024" b="1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024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АО «МСП Банк» – </a:t>
            </a:r>
            <a:r>
              <a:rPr lang="ru-RU" altLang="ru-RU" sz="3024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  <a:hlinkClick r:id="rId4"/>
              </a:rPr>
              <a:t>www.mspbank.ru</a:t>
            </a:r>
            <a:endParaRPr lang="ru-RU" altLang="ru-RU" sz="3024" b="1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024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Портал Бизнес-навигатора МСП – </a:t>
            </a:r>
            <a:r>
              <a:rPr lang="en-US" altLang="ru-RU" sz="3024" b="1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  <a:hlinkClick r:id="rId5"/>
              </a:rPr>
              <a:t>www.smbn.ru</a:t>
            </a:r>
            <a:endParaRPr lang="en-GB" altLang="ru-RU" sz="3024" b="1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1607EAE-9242-4A16-8AD9-AB9C676B5B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8" y="36513"/>
            <a:ext cx="12041660" cy="26661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AutoShape 2">
            <a:extLst>
              <a:ext uri="{FF2B5EF4-FFF2-40B4-BE49-F238E27FC236}">
                <a16:creationId xmlns="" xmlns:a16="http://schemas.microsoft.com/office/drawing/2014/main" id="{96D238E2-79BA-41DE-AC65-152E26C39C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41671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>
            <a:extLst>
              <a:ext uri="{FF2B5EF4-FFF2-40B4-BE49-F238E27FC236}">
                <a16:creationId xmlns="" xmlns:a16="http://schemas.microsoft.com/office/drawing/2014/main" id="{A0EA8286-4BBD-4317-A025-4C79C399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04" y="2772398"/>
            <a:ext cx="2405774" cy="24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5C2E80-1CA7-4AA8-AE15-5ED5DC05204C}"/>
              </a:ext>
            </a:extLst>
          </p:cNvPr>
          <p:cNvSpPr txBox="1"/>
          <p:nvPr/>
        </p:nvSpPr>
        <p:spPr>
          <a:xfrm>
            <a:off x="6006055" y="3098122"/>
            <a:ext cx="3239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entury Gothic" panose="020B0502020202020204" pitchFamily="34" charset="0"/>
                <a:cs typeface="Arial" charset="0"/>
              </a:rPr>
              <a:t>Расширение рынков </a:t>
            </a:r>
          </a:p>
          <a:p>
            <a:r>
              <a:rPr lang="ru-RU" sz="3600" dirty="0">
                <a:latin typeface="Century Gothic" panose="020B0502020202020204" pitchFamily="34" charset="0"/>
                <a:cs typeface="Arial" charset="0"/>
              </a:rPr>
              <a:t>сбыта</a:t>
            </a:r>
            <a:endParaRPr lang="ru-RU" sz="2520" dirty="0">
              <a:latin typeface="Century Gothic" panose="020B0502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56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krasnokamsk.ru/upload/versions/149051/176105/BsGpNVC4TMc-768x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96" y="1057253"/>
            <a:ext cx="1396215" cy="10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23284" y="234171"/>
            <a:ext cx="9373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400" b="1" kern="0" spc="-126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КОМПЛЕКС МЕР ПОДДЕРЖКИ («КОРОБОЧНЫЙ» ПРОДУКТ)</a:t>
            </a:r>
          </a:p>
          <a:p>
            <a:pPr lvl="1">
              <a:defRPr/>
            </a:pPr>
            <a:r>
              <a:rPr lang="ru-RU" sz="2400" b="1" kern="0" spc="-126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ДЛЯ СЕЛЬСКОХОЗЯЙСТВЕННЫХ КООПЕРАТИВОВ И ФЕРМЕРОВ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78188"/>
          <a:stretch/>
        </p:blipFill>
        <p:spPr>
          <a:xfrm>
            <a:off x="3976975" y="6043023"/>
            <a:ext cx="2240660" cy="6862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65289" y="1896541"/>
            <a:ext cx="621638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8043" algn="r">
              <a:defRPr/>
            </a:pPr>
            <a:r>
              <a:rPr lang="ru-RU" sz="2016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Размещен на сайте </a:t>
            </a:r>
            <a:r>
              <a:rPr lang="en-US" sz="252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hlinkClick r:id="rId6"/>
              </a:rPr>
              <a:t>AGRO</a:t>
            </a:r>
            <a:r>
              <a:rPr lang="ru-RU" sz="252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hlinkClick r:id="rId6"/>
              </a:rPr>
              <a:t>-</a:t>
            </a:r>
            <a:r>
              <a:rPr lang="en-US" sz="252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hlinkClick r:id="rId6"/>
              </a:rPr>
              <a:t>COOP</a:t>
            </a:r>
            <a:r>
              <a:rPr lang="ru-RU" sz="252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hlinkClick r:id="rId6"/>
              </a:rPr>
              <a:t>.</a:t>
            </a:r>
            <a:r>
              <a:rPr lang="en-US" sz="252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hlinkClick r:id="rId6"/>
              </a:rPr>
              <a:t>RU</a:t>
            </a:r>
            <a:endParaRPr lang="ru-RU" sz="252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l="9843" t="3515" r="1171" b="4786"/>
          <a:stretch/>
        </p:blipFill>
        <p:spPr>
          <a:xfrm>
            <a:off x="539486" y="2039993"/>
            <a:ext cx="6017278" cy="3487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/>
          <a:srcRect l="9443" t="10170" r="14957" b="5201"/>
          <a:stretch/>
        </p:blipFill>
        <p:spPr>
          <a:xfrm>
            <a:off x="6163904" y="2426036"/>
            <a:ext cx="5761148" cy="36277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2635" y="6071800"/>
            <a:ext cx="321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Разработан с участием </a:t>
            </a:r>
          </a:p>
          <a:p>
            <a:r>
              <a:rPr lang="ru-RU" sz="16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общественных организаций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015" y="6685351"/>
            <a:ext cx="518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Содержит </a:t>
            </a:r>
            <a:r>
              <a:rPr lang="ru-RU" sz="16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меры финансовой и информационно-маркетинговой </a:t>
            </a:r>
            <a:endParaRPr lang="ru-RU" sz="1600" b="1" dirty="0" smtClean="0">
              <a:solidFill>
                <a:srgbClr val="2B63A5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rgbClr val="2B63A5"/>
                </a:solidFill>
                <a:latin typeface="Century Gothic" panose="020B0502020202020204" pitchFamily="34" charset="0"/>
              </a:rPr>
              <a:t>поддержки 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СХК и фермеров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2015" y="7406535"/>
            <a:ext cx="518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по жизненному циклу СХК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53963" y="6828034"/>
            <a:ext cx="2268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Создание</a:t>
            </a:r>
            <a:b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0 - 6 мес.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777400" y="6833364"/>
            <a:ext cx="2218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Становление</a:t>
            </a:r>
            <a:b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6 - 12 мес.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613359" y="6833364"/>
            <a:ext cx="1583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Развитие</a:t>
            </a:r>
            <a:b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2B63A5"/>
                </a:solidFill>
                <a:latin typeface="Century Gothic" panose="020B0502020202020204" pitchFamily="34" charset="0"/>
              </a:rPr>
              <a:t>12 + мес. 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6926852" y="6974008"/>
            <a:ext cx="850548" cy="61061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9762811" y="6970786"/>
            <a:ext cx="850548" cy="61061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Freeform 153"/>
          <p:cNvSpPr>
            <a:spLocks noEditPoints="1"/>
          </p:cNvSpPr>
          <p:nvPr/>
        </p:nvSpPr>
        <p:spPr bwMode="auto">
          <a:xfrm>
            <a:off x="6667868" y="1973487"/>
            <a:ext cx="420993" cy="426213"/>
          </a:xfrm>
          <a:custGeom>
            <a:avLst/>
            <a:gdLst>
              <a:gd name="T0" fmla="*/ 0 w 118"/>
              <a:gd name="T1" fmla="*/ 630259321 h 119"/>
              <a:gd name="T2" fmla="*/ 1250766361 w 118"/>
              <a:gd name="T3" fmla="*/ 630259321 h 119"/>
              <a:gd name="T4" fmla="*/ 1176568495 w 118"/>
              <a:gd name="T5" fmla="*/ 608893878 h 119"/>
              <a:gd name="T6" fmla="*/ 879777029 w 118"/>
              <a:gd name="T7" fmla="*/ 352518369 h 119"/>
              <a:gd name="T8" fmla="*/ 1176568495 w 118"/>
              <a:gd name="T9" fmla="*/ 608893878 h 119"/>
              <a:gd name="T10" fmla="*/ 434589829 w 118"/>
              <a:gd name="T11" fmla="*/ 972093334 h 119"/>
              <a:gd name="T12" fmla="*/ 604183558 w 118"/>
              <a:gd name="T13" fmla="*/ 1185741227 h 119"/>
              <a:gd name="T14" fmla="*/ 646582804 w 118"/>
              <a:gd name="T15" fmla="*/ 85458503 h 119"/>
              <a:gd name="T16" fmla="*/ 646582804 w 118"/>
              <a:gd name="T17" fmla="*/ 363199456 h 119"/>
              <a:gd name="T18" fmla="*/ 646582804 w 118"/>
              <a:gd name="T19" fmla="*/ 85458503 h 119"/>
              <a:gd name="T20" fmla="*/ 1006971511 w 118"/>
              <a:gd name="T21" fmla="*/ 235013335 h 119"/>
              <a:gd name="T22" fmla="*/ 710180045 w 118"/>
              <a:gd name="T23" fmla="*/ 85458503 h 119"/>
              <a:gd name="T24" fmla="*/ 604183558 w 118"/>
              <a:gd name="T25" fmla="*/ 363199456 h 119"/>
              <a:gd name="T26" fmla="*/ 604183558 w 118"/>
              <a:gd name="T27" fmla="*/ 85458503 h 119"/>
              <a:gd name="T28" fmla="*/ 381589958 w 118"/>
              <a:gd name="T29" fmla="*/ 320471838 h 119"/>
              <a:gd name="T30" fmla="*/ 529985691 w 118"/>
              <a:gd name="T31" fmla="*/ 85458503 h 119"/>
              <a:gd name="T32" fmla="*/ 402787953 w 118"/>
              <a:gd name="T33" fmla="*/ 373883812 h 119"/>
              <a:gd name="T34" fmla="*/ 604183558 w 118"/>
              <a:gd name="T35" fmla="*/ 608893878 h 119"/>
              <a:gd name="T36" fmla="*/ 402787953 w 118"/>
              <a:gd name="T37" fmla="*/ 373883812 h 119"/>
              <a:gd name="T38" fmla="*/ 604183558 w 118"/>
              <a:gd name="T39" fmla="*/ 897315918 h 119"/>
              <a:gd name="T40" fmla="*/ 360388707 w 118"/>
              <a:gd name="T41" fmla="*/ 651624764 h 119"/>
              <a:gd name="T42" fmla="*/ 529985691 w 118"/>
              <a:gd name="T43" fmla="*/ 1175060139 h 119"/>
              <a:gd name="T44" fmla="*/ 402787953 w 118"/>
              <a:gd name="T45" fmla="*/ 982777690 h 119"/>
              <a:gd name="T46" fmla="*/ 646582804 w 118"/>
              <a:gd name="T47" fmla="*/ 1185741227 h 119"/>
              <a:gd name="T48" fmla="*/ 816176532 w 118"/>
              <a:gd name="T49" fmla="*/ 972093334 h 119"/>
              <a:gd name="T50" fmla="*/ 646582804 w 118"/>
              <a:gd name="T51" fmla="*/ 1185741227 h 119"/>
              <a:gd name="T52" fmla="*/ 985773516 w 118"/>
              <a:gd name="T53" fmla="*/ 1057551837 h 119"/>
              <a:gd name="T54" fmla="*/ 847978408 w 118"/>
              <a:gd name="T55" fmla="*/ 982777690 h 119"/>
              <a:gd name="T56" fmla="*/ 646582804 w 118"/>
              <a:gd name="T57" fmla="*/ 897315918 h 119"/>
              <a:gd name="T58" fmla="*/ 890377654 w 118"/>
              <a:gd name="T59" fmla="*/ 651624764 h 119"/>
              <a:gd name="T60" fmla="*/ 646582804 w 118"/>
              <a:gd name="T61" fmla="*/ 608893878 h 119"/>
              <a:gd name="T62" fmla="*/ 847978408 w 118"/>
              <a:gd name="T63" fmla="*/ 373883812 h 119"/>
              <a:gd name="T64" fmla="*/ 646582804 w 118"/>
              <a:gd name="T65" fmla="*/ 608893878 h 119"/>
              <a:gd name="T66" fmla="*/ 370989333 w 118"/>
              <a:gd name="T67" fmla="*/ 352518369 h 119"/>
              <a:gd name="T68" fmla="*/ 74197867 w 118"/>
              <a:gd name="T69" fmla="*/ 608893878 h 119"/>
              <a:gd name="T70" fmla="*/ 74197867 w 118"/>
              <a:gd name="T71" fmla="*/ 651624764 h 119"/>
              <a:gd name="T72" fmla="*/ 381589958 w 118"/>
              <a:gd name="T73" fmla="*/ 950727891 h 119"/>
              <a:gd name="T74" fmla="*/ 74197867 w 118"/>
              <a:gd name="T75" fmla="*/ 651624764 h 119"/>
              <a:gd name="T76" fmla="*/ 869176403 w 118"/>
              <a:gd name="T77" fmla="*/ 950727891 h 119"/>
              <a:gd name="T78" fmla="*/ 1176568495 w 118"/>
              <a:gd name="T79" fmla="*/ 651624764 h 119"/>
              <a:gd name="T80" fmla="*/ 1006971511 w 118"/>
              <a:gd name="T81" fmla="*/ 102550530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8" h="119">
                <a:moveTo>
                  <a:pt x="59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92"/>
                  <a:pt x="26" y="119"/>
                  <a:pt x="59" y="119"/>
                </a:cubicBezTo>
                <a:cubicBezTo>
                  <a:pt x="92" y="119"/>
                  <a:pt x="118" y="92"/>
                  <a:pt x="118" y="59"/>
                </a:cubicBezTo>
                <a:cubicBezTo>
                  <a:pt x="118" y="27"/>
                  <a:pt x="92" y="0"/>
                  <a:pt x="59" y="0"/>
                </a:cubicBezTo>
                <a:close/>
                <a:moveTo>
                  <a:pt x="111" y="57"/>
                </a:moveTo>
                <a:cubicBezTo>
                  <a:pt x="88" y="57"/>
                  <a:pt x="88" y="57"/>
                  <a:pt x="88" y="57"/>
                </a:cubicBezTo>
                <a:cubicBezTo>
                  <a:pt x="87" y="49"/>
                  <a:pt x="86" y="41"/>
                  <a:pt x="83" y="33"/>
                </a:cubicBezTo>
                <a:cubicBezTo>
                  <a:pt x="88" y="31"/>
                  <a:pt x="93" y="28"/>
                  <a:pt x="98" y="25"/>
                </a:cubicBezTo>
                <a:cubicBezTo>
                  <a:pt x="105" y="34"/>
                  <a:pt x="110" y="45"/>
                  <a:pt x="111" y="57"/>
                </a:cubicBezTo>
                <a:close/>
                <a:moveTo>
                  <a:pt x="57" y="111"/>
                </a:moveTo>
                <a:cubicBezTo>
                  <a:pt x="50" y="106"/>
                  <a:pt x="45" y="99"/>
                  <a:pt x="41" y="91"/>
                </a:cubicBezTo>
                <a:cubicBezTo>
                  <a:pt x="46" y="89"/>
                  <a:pt x="52" y="88"/>
                  <a:pt x="57" y="8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7" y="111"/>
                  <a:pt x="57" y="111"/>
                </a:cubicBezTo>
                <a:close/>
                <a:moveTo>
                  <a:pt x="61" y="8"/>
                </a:moveTo>
                <a:cubicBezTo>
                  <a:pt x="68" y="14"/>
                  <a:pt x="74" y="22"/>
                  <a:pt x="78" y="31"/>
                </a:cubicBezTo>
                <a:cubicBezTo>
                  <a:pt x="73" y="33"/>
                  <a:pt x="67" y="34"/>
                  <a:pt x="61" y="34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67" y="8"/>
                </a:moveTo>
                <a:cubicBezTo>
                  <a:pt x="78" y="10"/>
                  <a:pt x="88" y="15"/>
                  <a:pt x="95" y="22"/>
                </a:cubicBezTo>
                <a:cubicBezTo>
                  <a:pt x="91" y="25"/>
                  <a:pt x="87" y="28"/>
                  <a:pt x="82" y="30"/>
                </a:cubicBezTo>
                <a:cubicBezTo>
                  <a:pt x="78" y="22"/>
                  <a:pt x="73" y="14"/>
                  <a:pt x="67" y="8"/>
                </a:cubicBezTo>
                <a:close/>
                <a:moveTo>
                  <a:pt x="57" y="8"/>
                </a:moveTo>
                <a:cubicBezTo>
                  <a:pt x="57" y="34"/>
                  <a:pt x="57" y="34"/>
                  <a:pt x="57" y="34"/>
                </a:cubicBezTo>
                <a:cubicBezTo>
                  <a:pt x="51" y="34"/>
                  <a:pt x="45" y="33"/>
                  <a:pt x="40" y="31"/>
                </a:cubicBezTo>
                <a:cubicBezTo>
                  <a:pt x="44" y="22"/>
                  <a:pt x="50" y="14"/>
                  <a:pt x="57" y="8"/>
                </a:cubicBezTo>
                <a:cubicBezTo>
                  <a:pt x="57" y="8"/>
                  <a:pt x="57" y="8"/>
                  <a:pt x="57" y="8"/>
                </a:cubicBezTo>
                <a:close/>
                <a:moveTo>
                  <a:pt x="36" y="30"/>
                </a:moveTo>
                <a:cubicBezTo>
                  <a:pt x="31" y="28"/>
                  <a:pt x="27" y="25"/>
                  <a:pt x="23" y="22"/>
                </a:cubicBezTo>
                <a:cubicBezTo>
                  <a:pt x="30" y="15"/>
                  <a:pt x="40" y="10"/>
                  <a:pt x="50" y="8"/>
                </a:cubicBezTo>
                <a:cubicBezTo>
                  <a:pt x="45" y="14"/>
                  <a:pt x="40" y="22"/>
                  <a:pt x="36" y="30"/>
                </a:cubicBezTo>
                <a:close/>
                <a:moveTo>
                  <a:pt x="38" y="35"/>
                </a:moveTo>
                <a:cubicBezTo>
                  <a:pt x="44" y="37"/>
                  <a:pt x="50" y="38"/>
                  <a:pt x="57" y="38"/>
                </a:cubicBezTo>
                <a:cubicBezTo>
                  <a:pt x="57" y="57"/>
                  <a:pt x="57" y="57"/>
                  <a:pt x="57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34" y="49"/>
                  <a:pt x="36" y="42"/>
                  <a:pt x="38" y="35"/>
                </a:cubicBezTo>
                <a:close/>
                <a:moveTo>
                  <a:pt x="57" y="61"/>
                </a:moveTo>
                <a:cubicBezTo>
                  <a:pt x="57" y="84"/>
                  <a:pt x="57" y="84"/>
                  <a:pt x="57" y="84"/>
                </a:cubicBezTo>
                <a:cubicBezTo>
                  <a:pt x="51" y="85"/>
                  <a:pt x="45" y="86"/>
                  <a:pt x="40" y="87"/>
                </a:cubicBezTo>
                <a:cubicBezTo>
                  <a:pt x="36" y="79"/>
                  <a:pt x="34" y="71"/>
                  <a:pt x="34" y="61"/>
                </a:cubicBezTo>
                <a:lnTo>
                  <a:pt x="57" y="61"/>
                </a:lnTo>
                <a:close/>
                <a:moveTo>
                  <a:pt x="50" y="110"/>
                </a:moveTo>
                <a:cubicBezTo>
                  <a:pt x="41" y="109"/>
                  <a:pt x="32" y="105"/>
                  <a:pt x="25" y="99"/>
                </a:cubicBezTo>
                <a:cubicBezTo>
                  <a:pt x="29" y="96"/>
                  <a:pt x="33" y="94"/>
                  <a:pt x="38" y="92"/>
                </a:cubicBezTo>
                <a:cubicBezTo>
                  <a:pt x="41" y="99"/>
                  <a:pt x="45" y="105"/>
                  <a:pt x="50" y="110"/>
                </a:cubicBezTo>
                <a:close/>
                <a:moveTo>
                  <a:pt x="61" y="111"/>
                </a:moveTo>
                <a:cubicBezTo>
                  <a:pt x="61" y="88"/>
                  <a:pt x="61" y="88"/>
                  <a:pt x="61" y="88"/>
                </a:cubicBezTo>
                <a:cubicBezTo>
                  <a:pt x="66" y="88"/>
                  <a:pt x="72" y="89"/>
                  <a:pt x="77" y="91"/>
                </a:cubicBezTo>
                <a:cubicBezTo>
                  <a:pt x="73" y="99"/>
                  <a:pt x="67" y="106"/>
                  <a:pt x="61" y="111"/>
                </a:cubicBezTo>
                <a:cubicBezTo>
                  <a:pt x="61" y="111"/>
                  <a:pt x="61" y="111"/>
                  <a:pt x="61" y="111"/>
                </a:cubicBezTo>
                <a:close/>
                <a:moveTo>
                  <a:pt x="80" y="92"/>
                </a:moveTo>
                <a:cubicBezTo>
                  <a:pt x="85" y="94"/>
                  <a:pt x="89" y="96"/>
                  <a:pt x="93" y="99"/>
                </a:cubicBezTo>
                <a:cubicBezTo>
                  <a:pt x="86" y="105"/>
                  <a:pt x="77" y="109"/>
                  <a:pt x="67" y="110"/>
                </a:cubicBezTo>
                <a:cubicBezTo>
                  <a:pt x="73" y="105"/>
                  <a:pt x="77" y="99"/>
                  <a:pt x="80" y="92"/>
                </a:cubicBezTo>
                <a:close/>
                <a:moveTo>
                  <a:pt x="78" y="87"/>
                </a:moveTo>
                <a:cubicBezTo>
                  <a:pt x="73" y="86"/>
                  <a:pt x="67" y="85"/>
                  <a:pt x="61" y="84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71"/>
                  <a:pt x="82" y="79"/>
                  <a:pt x="78" y="87"/>
                </a:cubicBezTo>
                <a:close/>
                <a:moveTo>
                  <a:pt x="61" y="57"/>
                </a:moveTo>
                <a:cubicBezTo>
                  <a:pt x="61" y="38"/>
                  <a:pt x="61" y="38"/>
                  <a:pt x="61" y="38"/>
                </a:cubicBezTo>
                <a:cubicBezTo>
                  <a:pt x="67" y="38"/>
                  <a:pt x="74" y="37"/>
                  <a:pt x="80" y="35"/>
                </a:cubicBezTo>
                <a:cubicBezTo>
                  <a:pt x="82" y="42"/>
                  <a:pt x="84" y="49"/>
                  <a:pt x="84" y="57"/>
                </a:cubicBezTo>
                <a:lnTo>
                  <a:pt x="61" y="57"/>
                </a:lnTo>
                <a:close/>
                <a:moveTo>
                  <a:pt x="20" y="25"/>
                </a:moveTo>
                <a:cubicBezTo>
                  <a:pt x="25" y="28"/>
                  <a:pt x="30" y="31"/>
                  <a:pt x="35" y="33"/>
                </a:cubicBezTo>
                <a:cubicBezTo>
                  <a:pt x="32" y="41"/>
                  <a:pt x="30" y="49"/>
                  <a:pt x="30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8" y="45"/>
                  <a:pt x="13" y="34"/>
                  <a:pt x="20" y="25"/>
                </a:cubicBezTo>
                <a:close/>
                <a:moveTo>
                  <a:pt x="7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31" y="71"/>
                  <a:pt x="33" y="80"/>
                  <a:pt x="36" y="89"/>
                </a:cubicBezTo>
                <a:cubicBezTo>
                  <a:pt x="31" y="91"/>
                  <a:pt x="27" y="93"/>
                  <a:pt x="22" y="96"/>
                </a:cubicBezTo>
                <a:cubicBezTo>
                  <a:pt x="13" y="87"/>
                  <a:pt x="8" y="75"/>
                  <a:pt x="7" y="61"/>
                </a:cubicBezTo>
                <a:close/>
                <a:moveTo>
                  <a:pt x="95" y="96"/>
                </a:moveTo>
                <a:cubicBezTo>
                  <a:pt x="91" y="93"/>
                  <a:pt x="87" y="91"/>
                  <a:pt x="82" y="89"/>
                </a:cubicBezTo>
                <a:cubicBezTo>
                  <a:pt x="85" y="80"/>
                  <a:pt x="87" y="71"/>
                  <a:pt x="88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75"/>
                  <a:pt x="104" y="87"/>
                  <a:pt x="95" y="96"/>
                </a:cubicBezTo>
                <a:close/>
                <a:moveTo>
                  <a:pt x="95" y="96"/>
                </a:moveTo>
                <a:cubicBezTo>
                  <a:pt x="95" y="96"/>
                  <a:pt x="95" y="96"/>
                  <a:pt x="95" y="96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id-ID" sz="2268"/>
          </a:p>
        </p:txBody>
      </p:sp>
      <p:sp>
        <p:nvSpPr>
          <p:cNvPr id="46" name="TextBox 45"/>
          <p:cNvSpPr txBox="1"/>
          <p:nvPr/>
        </p:nvSpPr>
        <p:spPr>
          <a:xfrm>
            <a:off x="416585" y="1208670"/>
            <a:ext cx="968093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i="1" dirty="0">
                <a:solidFill>
                  <a:srgbClr val="BB332D"/>
                </a:solidFill>
                <a:latin typeface="Century Gothic" panose="020B0502020202020204" pitchFamily="34" charset="0"/>
              </a:rPr>
              <a:t>Перечень поручений Президента </a:t>
            </a:r>
          </a:p>
          <a:p>
            <a:r>
              <a:rPr lang="ru-RU" sz="2520" b="1" i="1" dirty="0">
                <a:solidFill>
                  <a:srgbClr val="BB332D"/>
                </a:solidFill>
                <a:latin typeface="Century Gothic" panose="020B0502020202020204" pitchFamily="34" charset="0"/>
              </a:rPr>
              <a:t>Российской Федерации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92668" y="1218495"/>
            <a:ext cx="2763886" cy="55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24" b="1" u="sng" dirty="0">
                <a:solidFill>
                  <a:srgbClr val="BB332D"/>
                </a:solidFill>
                <a:latin typeface="Century Gothic" panose="020B0502020202020204" pitchFamily="34" charset="0"/>
              </a:rPr>
              <a:t>Пр-529</a:t>
            </a:r>
          </a:p>
        </p:txBody>
      </p:sp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532383"/>
              </p:ext>
            </p:extLst>
          </p:nvPr>
        </p:nvGraphicFramePr>
        <p:xfrm>
          <a:off x="2506076" y="8153447"/>
          <a:ext cx="8697381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DRAW" r:id="rId9" imgW="5849280" imgH="42120" progId="">
                  <p:embed/>
                </p:oleObj>
              </mc:Choice>
              <mc:Fallback>
                <p:oleObj name="CorelDRAW" r:id="rId9" imgW="5849280" imgH="42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076" y="8153447"/>
                        <a:ext cx="8697381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37D3B2EF-6552-4410-A0EB-CA29C366E0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4" y="7703071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" descr="https://online.smartyprint.ru/uploads/store/product/icons/6959370575d442343a49704.16727815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61471" y="222498"/>
            <a:ext cx="841393" cy="9255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0760106" y="585841"/>
            <a:ext cx="1807983" cy="429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Комплекс мер поддержки </a:t>
            </a:r>
          </a:p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сельхозкооперативов </a:t>
            </a:r>
          </a:p>
        </p:txBody>
      </p:sp>
    </p:spTree>
    <p:extLst>
      <p:ext uri="{BB962C8B-B14F-4D97-AF65-F5344CB8AC3E}">
        <p14:creationId xmlns:p14="http://schemas.microsoft.com/office/powerpoint/2010/main" val="253518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Прямая соединительная линия 63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620924"/>
              </p:ext>
            </p:extLst>
          </p:nvPr>
        </p:nvGraphicFramePr>
        <p:xfrm>
          <a:off x="5066105" y="6270904"/>
          <a:ext cx="6803962" cy="198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57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87118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3600" b="1" kern="120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ru-RU" sz="1100" b="0" kern="1200" baseline="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млн рублей</a:t>
                      </a:r>
                    </a:p>
                  </a:txBody>
                  <a:tcPr marL="79008" marR="7900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3600" b="1" kern="120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от 0,5% до 3%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от суммы предоставляемого поручительства и (или) независимой гарантии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ru-RU" altLang="ru-RU" sz="12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charset="0"/>
                      </a:endParaRPr>
                    </a:p>
                  </a:txBody>
                  <a:tcPr marL="105345" marR="105345" marT="52676" marB="526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741565" y="1130379"/>
            <a:ext cx="3668597" cy="21614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ПРЯМАЯ ГАРАНТИЯ ДЛЯ ИНВЕСТИЦИЙ, ПОПОЛНЕНИЯ ОБОРОТНЫХ СРЕДСТВ, СОГАРАНТИЯ ДЛЯ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СЕЛЬСКОХОЗЯЙСТВЕННЫХ КООПЕРАТИВОВ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660522"/>
              </p:ext>
            </p:extLst>
          </p:nvPr>
        </p:nvGraphicFramePr>
        <p:xfrm>
          <a:off x="5422963" y="1102231"/>
          <a:ext cx="6637542" cy="1209707"/>
        </p:xfrm>
        <a:graphic>
          <a:graphicData uri="http://schemas.openxmlformats.org/drawingml/2006/table">
            <a:tbl>
              <a:tblPr/>
              <a:tblGrid>
                <a:gridCol w="2398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54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32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097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ru-RU" alt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 суммы основного долга по кредиту</a:t>
                      </a:r>
                    </a:p>
                  </a:txBody>
                  <a:tcPr marL="79004" marR="7900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150938"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150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</a:t>
                      </a:r>
                      <a:r>
                        <a:rPr kumimoji="0" lang="ru-RU" alt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150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мес.</a:t>
                      </a:r>
                    </a:p>
                  </a:txBody>
                  <a:tcPr marL="105340" marR="105340" marT="52686" marB="5268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92200"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92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0,75 %</a:t>
                      </a:r>
                    </a:p>
                    <a:p>
                      <a:pPr marL="0" marR="0" lvl="0" indent="0" algn="ctr" defTabSz="1092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 суммы гарантии</a:t>
                      </a:r>
                    </a:p>
                  </a:txBody>
                  <a:tcPr marL="105340" marR="105340" marT="52686" marB="5268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741565" y="3389326"/>
            <a:ext cx="3668597" cy="11594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ПРЯМАЯ ГАРАНТИЯ ДЛЯ ЛИЗИНГА В СФЕРЕ СЕЛЬСКОГО ХОЯЙСТВА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047420"/>
              </p:ext>
            </p:extLst>
          </p:nvPr>
        </p:nvGraphicFramePr>
        <p:xfrm>
          <a:off x="5461368" y="2116727"/>
          <a:ext cx="6621081" cy="1209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46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4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09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3600" b="1" kern="120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75 %</a:t>
                      </a:r>
                      <a:r>
                        <a:rPr lang="ru-RU" altLang="ru-RU" sz="36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charset="0"/>
                        </a:rPr>
                        <a:t>по </a:t>
                      </a: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charset="0"/>
                        </a:rPr>
                        <a:t>согарантии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charset="0"/>
                      </a:endParaRPr>
                    </a:p>
                  </a:txBody>
                  <a:tcPr marL="79013" marR="790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3600" b="1" kern="12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52</a:t>
                      </a:r>
                      <a:r>
                        <a:rPr lang="ru-RU" sz="4000" b="1" kern="1200" dirty="0" smtClean="0">
                          <a:solidFill>
                            <a:srgbClr val="197EC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4000" b="1" kern="1200" dirty="0">
                        <a:solidFill>
                          <a:srgbClr val="197EC6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мес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05350" marR="105350" marT="52635" marB="526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marL="105350" marR="105350" marT="52635" marB="526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5921"/>
              </p:ext>
            </p:extLst>
          </p:nvPr>
        </p:nvGraphicFramePr>
        <p:xfrm>
          <a:off x="5813630" y="3265156"/>
          <a:ext cx="6307224" cy="1331375"/>
        </p:xfrm>
        <a:graphic>
          <a:graphicData uri="http://schemas.openxmlformats.org/drawingml/2006/table">
            <a:tbl>
              <a:tblPr/>
              <a:tblGrid>
                <a:gridCol w="20713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0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55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1375">
                <a:tc>
                  <a:txBody>
                    <a:bodyPr/>
                    <a:lstStyle>
                      <a:lvl1pPr defTabSz="1092200"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92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1092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 стоимости предмета лизинга</a:t>
                      </a:r>
                    </a:p>
                  </a:txBody>
                  <a:tcPr marL="79004" marR="7900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150938"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150938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150938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150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</a:t>
                      </a: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84</a:t>
                      </a: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1150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мес.</a:t>
                      </a:r>
                    </a:p>
                  </a:txBody>
                  <a:tcPr marL="105338" marR="105338" marT="52677" marB="526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92200"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10922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922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0,75 %</a:t>
                      </a:r>
                    </a:p>
                    <a:p>
                      <a:pPr marL="0" marR="0" lvl="0" indent="0" algn="ctr" defTabSz="1092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 суммы гарантии</a:t>
                      </a:r>
                    </a:p>
                  </a:txBody>
                  <a:tcPr marL="105338" marR="105338" marT="52677" marB="526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41565" y="4671601"/>
            <a:ext cx="3681398" cy="961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ПРЯМАЯ ГАРАНТИЯ ДЛЯ АГРОПРОМПАРКОВ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39664"/>
              </p:ext>
            </p:extLst>
          </p:nvPr>
        </p:nvGraphicFramePr>
        <p:xfrm>
          <a:off x="5461368" y="4497089"/>
          <a:ext cx="6582057" cy="1209707"/>
        </p:xfrm>
        <a:graphic>
          <a:graphicData uri="http://schemas.openxmlformats.org/drawingml/2006/table">
            <a:tbl>
              <a:tblPr/>
              <a:tblGrid>
                <a:gridCol w="2612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9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07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097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 суммы основного долга по кредиту</a:t>
                      </a:r>
                    </a:p>
                  </a:txBody>
                  <a:tcPr marL="79023" marR="79023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</a:t>
                      </a: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184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мес.</a:t>
                      </a:r>
                    </a:p>
                  </a:txBody>
                  <a:tcPr marL="105364" marR="105364" marT="52686" marB="5268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63"/>
                        </a:spcBef>
                        <a:buFont typeface="Arial" panose="020B0604020202020204" pitchFamily="34" charset="0"/>
                        <a:defRPr sz="3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625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2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0,75 %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 суммы гарантии</a:t>
                      </a:r>
                    </a:p>
                  </a:txBody>
                  <a:tcPr marL="105364" marR="105364" marT="52686" marB="5268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741565" y="6380517"/>
            <a:ext cx="3728948" cy="1346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РГО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ПОРУЧИТЕЛЬСТВА И НЕЗАВИСИМЫЕ ГАРАНТИИ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87615" y="5857137"/>
            <a:ext cx="11272888" cy="1380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8"/>
          <p:cNvSpPr>
            <a:spLocks noChangeArrowheads="1"/>
          </p:cNvSpPr>
          <p:nvPr/>
        </p:nvSpPr>
        <p:spPr bwMode="auto">
          <a:xfrm>
            <a:off x="4151882" y="7838856"/>
            <a:ext cx="8096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Информация  о гарантиях АО «Корпорация «МСП» размещена на сайте </a:t>
            </a:r>
            <a:r>
              <a:rPr lang="en-US" altLang="ru-RU" sz="1600" b="1" dirty="0">
                <a:latin typeface="Century Gothic" panose="020B0502020202020204" pitchFamily="34" charset="0"/>
                <a:cs typeface="Times New Roman" panose="02020603050405020304" pitchFamily="18" charset="0"/>
                <a:hlinkClick r:id="rId3"/>
              </a:rPr>
              <a:t>www.corpmsp.ru</a:t>
            </a:r>
            <a:r>
              <a:rPr lang="en-US" alt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разделе «Продукты Корпорации»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52088" y="5824391"/>
            <a:ext cx="8448147" cy="5177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764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РЕГИОНАЛЬНЫЕ ГАРАНТИЙНЫЕ ОРГАНИЗАЦИИ  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465345" y="2591959"/>
            <a:ext cx="1225014" cy="9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8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ФЕД</a:t>
            </a:r>
            <a:r>
              <a:rPr lang="ru-RU" altLang="ru-RU" sz="1843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ru-RU" altLang="ru-RU" sz="1843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УРОВЕНЬ</a:t>
            </a:r>
          </a:p>
        </p:txBody>
      </p: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566733" y="6551475"/>
            <a:ext cx="1225014" cy="9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8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РЕГ.</a:t>
            </a:r>
          </a:p>
          <a:p>
            <a:pPr algn="ctr"/>
            <a:r>
              <a:rPr lang="ru-RU" altLang="ru-RU" sz="1843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УРОВЕНЬ</a:t>
            </a:r>
          </a:p>
        </p:txBody>
      </p:sp>
      <p:pic>
        <p:nvPicPr>
          <p:cNvPr id="2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28" y="7901985"/>
            <a:ext cx="568744" cy="56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-276771" y="264589"/>
            <a:ext cx="10664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400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ГАРАНТИЙНАЯ  ПОДДЕРЖКА  СЕЛЬСКОХОЗЯЙСТВЕННЫХ </a:t>
            </a:r>
            <a:r>
              <a:rPr lang="ru-RU" sz="2400" b="1" kern="0" spc="-13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КООПЕРАТИВОВ В </a:t>
            </a:r>
            <a:r>
              <a:rPr lang="ru-RU" sz="2400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РАМКАХ НАЦИОНАЛЬНОЙ ГАРАНТИЙНОЙ СИСТЕМЫ</a:t>
            </a:r>
            <a:endParaRPr lang="ru-RU" sz="2400" b="1" kern="0" spc="-108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5</a:t>
            </a:fld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0019380" y="264589"/>
            <a:ext cx="2548709" cy="841393"/>
            <a:chOff x="2981203" y="1198533"/>
            <a:chExt cx="3330564" cy="1310549"/>
          </a:xfrm>
        </p:grpSpPr>
        <p:pic>
          <p:nvPicPr>
            <p:cNvPr id="30" name="Picture 2" descr="https://online.smartyprint.ru/uploads/store/product/icons/6959370575d442343a49704.16727815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930683" y="1249053"/>
              <a:ext cx="1310549" cy="120951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>
                  <a:lumMod val="65000"/>
                </a:scheme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3949158" y="1698913"/>
              <a:ext cx="2362609" cy="66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Комплекс мер поддержки </a:t>
              </a:r>
            </a:p>
            <a:p>
              <a:r>
                <a:rPr lang="ru-RU" sz="1323" b="1" dirty="0">
                  <a:solidFill>
                    <a:srgbClr val="48545A"/>
                  </a:solidFill>
                  <a:latin typeface="Arial Narrow" panose="020B0606020202030204" pitchFamily="34" charset="0"/>
                </a:rPr>
                <a:t>сельхозкооперативов </a:t>
              </a: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536935E6-678F-4AB9-8A46-DE6EECC554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1" y="7862636"/>
            <a:ext cx="3458229" cy="765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234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Прямая соединительная линия 57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-200442" y="124511"/>
            <a:ext cx="10219821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/>
              </a:rPr>
              <a:t>КРЕДИТНАЯ  ПОДДЕРЖКА  СЕЛЬСКОХОЗЯЙСТВЕННЫХ КООПЕРАТИВОВ</a:t>
            </a:r>
            <a:endParaRPr lang="ru-RU" sz="3024" b="1" kern="0" spc="-108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5075183" y="1267686"/>
            <a:ext cx="7571056" cy="148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268" b="1" i="1" dirty="0">
                <a:latin typeface="Arial Narrow" panose="020B0606020202030204" pitchFamily="34" charset="0"/>
              </a:rPr>
              <a:t>МСП Банк оказывает финансовую поддержку СХК или членам СХК – крестьянским (фермерским) хозяйствам посредством предоставления им кредитов на цели оборотного и инвестиционного кредитования.</a:t>
            </a:r>
            <a:endParaRPr lang="ru-RU" altLang="ru-RU" sz="2268" dirty="0">
              <a:latin typeface="Arial Narrow" panose="020B0606020202030204" pitchFamily="34" charset="0"/>
            </a:endParaRPr>
          </a:p>
        </p:txBody>
      </p:sp>
      <p:pic>
        <p:nvPicPr>
          <p:cNvPr id="8" name="Picture 110" descr="https://vomac.volgograd.ru/dokumenty/files/logo_true_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88" y="1323990"/>
            <a:ext cx="4012742" cy="8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5242" y="2901153"/>
            <a:ext cx="5760508" cy="829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КООПЕРАЦИЯ </a:t>
            </a:r>
          </a:p>
          <a:p>
            <a:pPr algn="ctr">
              <a:defRPr/>
            </a:pPr>
            <a:r>
              <a:rPr lang="ru-RU" alt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Оборотное кредитование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8914" y="2901153"/>
            <a:ext cx="5760508" cy="829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5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КООПЕРАЦИЯ </a:t>
            </a:r>
          </a:p>
          <a:p>
            <a:pPr algn="ctr">
              <a:defRPr/>
            </a:pPr>
            <a:r>
              <a:rPr lang="ru-RU" altLang="ru-RU" sz="226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Инвестиционное кредитование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99314" y="3715500"/>
            <a:ext cx="3089307" cy="83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6172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536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  <a:r>
              <a:rPr lang="ru-RU" altLang="ru-RU" sz="2016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млн - </a:t>
            </a:r>
            <a:r>
              <a:rPr lang="ru-RU" altLang="ru-RU" sz="4536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500</a:t>
            </a:r>
            <a:r>
              <a:rPr lang="ru-RU" altLang="ru-RU" sz="2016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млн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56031" y="3715499"/>
            <a:ext cx="3486852" cy="83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7588">
              <a:lnSpc>
                <a:spcPct val="107000"/>
              </a:lnSpc>
              <a:defRPr/>
            </a:pPr>
            <a:r>
              <a:rPr lang="ru-RU" sz="4536" b="1" dirty="0">
                <a:solidFill>
                  <a:srgbClr val="C00000"/>
                </a:solidFill>
                <a:latin typeface="Arial Narrow" panose="020B0606020202030204" pitchFamily="34" charset="0"/>
              </a:rPr>
              <a:t>1</a:t>
            </a:r>
            <a:r>
              <a:rPr lang="ru-RU" sz="2016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млн </a:t>
            </a:r>
            <a:r>
              <a:rPr lang="ru-RU" sz="2016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- </a:t>
            </a:r>
            <a:r>
              <a:rPr lang="ru-RU" sz="4536" b="1" dirty="0">
                <a:solidFill>
                  <a:srgbClr val="C00000"/>
                </a:solidFill>
                <a:latin typeface="Arial Narrow" panose="020B0606020202030204" pitchFamily="34" charset="0"/>
              </a:rPr>
              <a:t>200</a:t>
            </a:r>
            <a:r>
              <a:rPr lang="en-US" sz="4536" b="1" dirty="0">
                <a:solidFill>
                  <a:srgbClr val="C00000"/>
                </a:solidFill>
                <a:latin typeface="Arial Narrow" panose="020B0606020202030204" pitchFamily="34" charset="0"/>
              </a:rPr>
              <a:t>0</a:t>
            </a:r>
            <a:r>
              <a:rPr lang="ru-RU" sz="4536" b="1" dirty="0">
                <a:solidFill>
                  <a:srgbClr val="197EC6"/>
                </a:solidFill>
                <a:latin typeface="Arial Narrow" panose="020B0606020202030204" pitchFamily="34" charset="0"/>
              </a:rPr>
              <a:t> </a:t>
            </a:r>
            <a:r>
              <a:rPr 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млн рублей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62273" y="4545208"/>
            <a:ext cx="486896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501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8</a:t>
            </a:r>
            <a:r>
              <a:rPr lang="ru-RU" sz="3528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,25</a:t>
            </a:r>
            <a:r>
              <a:rPr 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% </a:t>
            </a:r>
            <a:r>
              <a:rPr lang="ru-RU" sz="1512" dirty="0">
                <a:latin typeface="Arial Narrow" panose="020B0606020202030204" pitchFamily="34" charset="0"/>
              </a:rPr>
              <a:t>годовых - </a:t>
            </a:r>
            <a:r>
              <a:rPr lang="ru-RU" altLang="ru-RU" sz="1512" i="1" dirty="0"/>
              <a:t>программа льготного кредитования Минэкономразвития России</a:t>
            </a:r>
            <a:r>
              <a:rPr lang="ru-RU" altLang="ru-RU" sz="1512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45018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12" dirty="0" smtClean="0"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ru-RU" altLang="ru-RU" sz="1512" b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3528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r>
              <a:rPr lang="ru-RU" altLang="ru-RU" sz="3528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% </a:t>
            </a:r>
            <a:r>
              <a:rPr lang="ru-RU" altLang="ru-RU" sz="1512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годовых </a:t>
            </a:r>
            <a:r>
              <a:rPr lang="ru-RU" altLang="ru-RU" sz="1512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512" i="1" dirty="0"/>
              <a:t>программа льготного кредитования Минсельхоза России</a:t>
            </a:r>
            <a:endParaRPr lang="ru-RU" altLang="ru-RU" sz="1512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40659" y="6146365"/>
            <a:ext cx="1149674" cy="79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ru-RU" altLang="ru-RU" sz="2016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4536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2016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838825" y="6109861"/>
            <a:ext cx="1414170" cy="79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ru-RU" altLang="ru-RU" sz="2016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4536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</a:t>
            </a:r>
            <a:r>
              <a:rPr lang="ru-RU" altLang="ru-RU" sz="2016" b="1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16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лет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63657" y="4604724"/>
            <a:ext cx="38558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508951" y="4604724"/>
            <a:ext cx="38558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763657" y="6212679"/>
            <a:ext cx="38558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508951" y="6188063"/>
            <a:ext cx="38558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1581583" y="6939962"/>
            <a:ext cx="10162016" cy="6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43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Информация об отделениях (удаленных рабочих местах) и агентах МСП Банка размещена по ссылке </a:t>
            </a:r>
            <a:r>
              <a:rPr lang="ru-RU" altLang="ru-RU" sz="1843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https://www.mspbank.ru/contacts</a:t>
            </a:r>
            <a:r>
              <a:rPr lang="ru-RU" altLang="ru-RU" sz="1843" b="1" i="1" dirty="0">
                <a:latin typeface="Arial Narrow" panose="020B0606020202030204" pitchFamily="34" charset="0"/>
              </a:rPr>
              <a:t>/</a:t>
            </a:r>
            <a:endParaRPr lang="ru-RU" altLang="ru-RU" sz="1843" dirty="0"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33416" y="4552042"/>
            <a:ext cx="5526007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501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3528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8,25</a:t>
            </a:r>
            <a:r>
              <a:rPr 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% </a:t>
            </a:r>
            <a:r>
              <a:rPr lang="ru-RU" sz="1512" dirty="0">
                <a:latin typeface="Arial Narrow" panose="020B0606020202030204" pitchFamily="34" charset="0"/>
              </a:rPr>
              <a:t>годовых - </a:t>
            </a:r>
            <a:r>
              <a:rPr lang="ru-RU" altLang="ru-RU" sz="1512" i="1" dirty="0"/>
              <a:t>программа льготного кредитования Минэкономразвития России</a:t>
            </a:r>
            <a:r>
              <a:rPr lang="ru-RU" altLang="ru-RU" sz="1512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45018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12" dirty="0" smtClean="0">
                <a:latin typeface="Arial Narrow" panose="020B0606020202030204" pitchFamily="34" charset="0"/>
                <a:cs typeface="Arial" panose="020B0604020202020204" pitchFamily="34" charset="0"/>
              </a:rPr>
              <a:t>До </a:t>
            </a:r>
            <a:r>
              <a:rPr lang="ru-RU" altLang="ru-RU" sz="3528" b="1" dirty="0">
                <a:solidFill>
                  <a:srgbClr val="C00000"/>
                </a:solidFill>
                <a:latin typeface="Arial Narrow" panose="020B0606020202030204" pitchFamily="34" charset="0"/>
              </a:rPr>
              <a:t>5</a:t>
            </a:r>
            <a:r>
              <a:rPr lang="ru-RU" altLang="ru-RU" sz="3528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% </a:t>
            </a:r>
            <a:r>
              <a:rPr lang="ru-RU" altLang="ru-RU" sz="1512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годовых </a:t>
            </a:r>
            <a:r>
              <a:rPr lang="ru-RU" altLang="ru-RU" sz="1512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512" i="1" dirty="0"/>
              <a:t>программа льготного кредитования Минсельхоза России</a:t>
            </a:r>
            <a:endParaRPr lang="ru-RU" altLang="ru-RU" sz="1512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ижний колонтитул 6"/>
          <p:cNvSpPr txBox="1">
            <a:spLocks/>
          </p:cNvSpPr>
          <p:nvPr/>
        </p:nvSpPr>
        <p:spPr>
          <a:xfrm>
            <a:off x="7418081" y="8060492"/>
            <a:ext cx="3888343" cy="460041"/>
          </a:xfrm>
          <a:prstGeom prst="rect">
            <a:avLst/>
          </a:prstGeom>
        </p:spPr>
        <p:txBody>
          <a:bodyPr vert="horz" lIns="115210" tIns="57605" rIns="115210" bIns="57605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34" dirty="0"/>
              <a:t>6</a:t>
            </a:r>
          </a:p>
        </p:txBody>
      </p:sp>
      <p:pic>
        <p:nvPicPr>
          <p:cNvPr id="4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3" y="6996167"/>
            <a:ext cx="568744" cy="56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0FF099C-FF8F-4246-BF92-062AD1590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1" y="7729033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" descr="https://online.smartyprint.ru/uploads/store/product/icons/6959370575d442343a49704.16727815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61471" y="222498"/>
            <a:ext cx="841393" cy="9255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10760106" y="585841"/>
            <a:ext cx="1807983" cy="429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Комплекс мер поддержки </a:t>
            </a:r>
          </a:p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сельхозкооперативов </a:t>
            </a:r>
          </a:p>
        </p:txBody>
      </p:sp>
    </p:spTree>
    <p:extLst>
      <p:ext uri="{BB962C8B-B14F-4D97-AF65-F5344CB8AC3E}">
        <p14:creationId xmlns:p14="http://schemas.microsoft.com/office/powerpoint/2010/main" val="105517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6980386" y="3960697"/>
            <a:ext cx="4972889" cy="649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800589" y="3960697"/>
            <a:ext cx="4972889" cy="649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93564" y="171158"/>
            <a:ext cx="12146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800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ЛИЗИНГОВАЯ  ПОДДЕРЖКА  СЕЛЬСКОХОЗЯЙСТВЕННЫХ КООПЕРАТИВОВ</a:t>
            </a:r>
            <a:endParaRPr lang="ru-RU" sz="2800" b="1" kern="0" spc="-108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719363" y="1369384"/>
            <a:ext cx="2653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АО «РЛК Республики </a:t>
            </a:r>
          </a:p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Татарстан» </a:t>
            </a:r>
          </a:p>
        </p:txBody>
      </p:sp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3362549" y="1374026"/>
            <a:ext cx="2653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АО «РЛК Республики </a:t>
            </a:r>
          </a:p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Башкортостан» 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46" y="2357927"/>
            <a:ext cx="2869518" cy="67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6392058" y="1366698"/>
            <a:ext cx="2821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АО «РЛК Ярославской </a:t>
            </a:r>
          </a:p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области» 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65" y="2250015"/>
            <a:ext cx="3102162" cy="8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9473486" y="1371762"/>
            <a:ext cx="2653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АО «РЛК Республики </a:t>
            </a:r>
          </a:p>
          <a:p>
            <a:pPr algn="ctr"/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Саха (Якутия)»</a:t>
            </a:r>
          </a:p>
        </p:txBody>
      </p:sp>
      <p:sp>
        <p:nvSpPr>
          <p:cNvPr id="13" name="Прямоугольник 16"/>
          <p:cNvSpPr>
            <a:spLocks noChangeArrowheads="1"/>
          </p:cNvSpPr>
          <p:nvPr/>
        </p:nvSpPr>
        <p:spPr bwMode="auto">
          <a:xfrm>
            <a:off x="950551" y="3168935"/>
            <a:ext cx="1754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 u="sng" dirty="0">
                <a:solidFill>
                  <a:srgbClr val="2F76B7"/>
                </a:solidFill>
                <a:latin typeface="Century Gothic" panose="020B0502020202020204" pitchFamily="34" charset="0"/>
              </a:rPr>
              <a:t>http://rlcrt.ru/</a:t>
            </a:r>
            <a:r>
              <a:rPr lang="ru-RU" altLang="ru-RU" b="1" u="sng" dirty="0">
                <a:solidFill>
                  <a:srgbClr val="2F76B7"/>
                </a:solidFill>
                <a:latin typeface="Century Gothic" panose="020B0502020202020204" pitchFamily="34" charset="0"/>
              </a:rPr>
              <a:t> </a:t>
            </a:r>
            <a:endParaRPr lang="ru-RU" altLang="ru-RU" u="sng" dirty="0">
              <a:solidFill>
                <a:srgbClr val="2F76B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3513270" y="3160776"/>
            <a:ext cx="2390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 u="sng" dirty="0">
                <a:solidFill>
                  <a:srgbClr val="2F76B7"/>
                </a:solidFill>
                <a:latin typeface="Century Gothic" panose="020B0502020202020204" pitchFamily="34" charset="0"/>
              </a:rPr>
              <a:t>http://www.rlcrb.ru/</a:t>
            </a:r>
            <a:endParaRPr lang="ru-RU" altLang="ru-RU" b="1" u="sng" dirty="0">
              <a:solidFill>
                <a:srgbClr val="2F76B7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8"/>
          <p:cNvSpPr>
            <a:spLocks noChangeArrowheads="1"/>
          </p:cNvSpPr>
          <p:nvPr/>
        </p:nvSpPr>
        <p:spPr bwMode="auto">
          <a:xfrm>
            <a:off x="7092366" y="3162591"/>
            <a:ext cx="1972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 u="sng" dirty="0">
                <a:solidFill>
                  <a:srgbClr val="2F76B7"/>
                </a:solidFill>
                <a:latin typeface="Century Gothic" panose="020B0502020202020204" pitchFamily="34" charset="0"/>
              </a:rPr>
              <a:t>https://rlc76.ru</a:t>
            </a:r>
            <a:r>
              <a:rPr lang="en-US" altLang="ru-RU" b="1" dirty="0">
                <a:solidFill>
                  <a:srgbClr val="2F76B7"/>
                </a:solidFill>
                <a:latin typeface="Century Gothic" panose="020B0502020202020204" pitchFamily="34" charset="0"/>
              </a:rPr>
              <a:t>/</a:t>
            </a:r>
            <a:r>
              <a:rPr lang="ru-RU" altLang="ru-RU" b="1" dirty="0">
                <a:solidFill>
                  <a:srgbClr val="22930F"/>
                </a:solidFill>
                <a:latin typeface="Century Gothic" panose="020B0502020202020204" pitchFamily="34" charset="0"/>
              </a:rPr>
              <a:t> </a:t>
            </a:r>
          </a:p>
        </p:txBody>
      </p:sp>
      <p:graphicFrame>
        <p:nvGraphicFramePr>
          <p:cNvPr id="16" name="Объект 25"/>
          <p:cNvGraphicFramePr>
            <a:graphicFrameLocks noChangeAspect="1"/>
          </p:cNvGraphicFramePr>
          <p:nvPr/>
        </p:nvGraphicFramePr>
        <p:xfrm>
          <a:off x="800589" y="2298422"/>
          <a:ext cx="2081188" cy="866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Точечный рисунок" r:id="rId5" imgW="0" imgH="0" progId="Paint.Picture">
                  <p:embed/>
                </p:oleObj>
              </mc:Choice>
              <mc:Fallback>
                <p:oleObj name="Точечный рисунок" r:id="rId5" imgW="0" imgH="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589" y="2298422"/>
                        <a:ext cx="2081188" cy="8668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26" descr="https://news.ykt.ru/upload/image/2018/12/80646/main.jpg?15451797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52" y="2290977"/>
            <a:ext cx="2427923" cy="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27"/>
          <p:cNvSpPr>
            <a:spLocks noChangeArrowheads="1"/>
          </p:cNvSpPr>
          <p:nvPr/>
        </p:nvSpPr>
        <p:spPr bwMode="auto">
          <a:xfrm>
            <a:off x="10003418" y="3154062"/>
            <a:ext cx="1779654" cy="36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92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92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altLang="ru-RU" b="1" u="sng" dirty="0">
                <a:solidFill>
                  <a:srgbClr val="2F76B7"/>
                </a:solidFill>
                <a:latin typeface="Century Gothic" panose="020B0502020202020204" pitchFamily="34" charset="0"/>
                <a:hlinkClick r:id="rId8"/>
              </a:rPr>
              <a:t>http://rlcykt.ru</a:t>
            </a:r>
            <a:endParaRPr lang="ru-RU" altLang="ru-RU" b="1" u="sng" dirty="0">
              <a:solidFill>
                <a:srgbClr val="2F76B7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34350" y="4050940"/>
            <a:ext cx="1882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РАЗВИТИЕ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14051" y="4042055"/>
            <a:ext cx="2178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СОЗДАНИЕ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83769" y="4677968"/>
            <a:ext cx="3342303" cy="9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7588">
              <a:lnSpc>
                <a:spcPct val="107000"/>
              </a:lnSpc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2,5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до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</a:t>
            </a:r>
            <a:r>
              <a:rPr lang="ru-RU" sz="4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млн рублей </a:t>
            </a:r>
            <a:b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(аванс от 10%)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092366" y="4667324"/>
            <a:ext cx="5760508" cy="981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377588">
              <a:lnSpc>
                <a:spcPct val="107000"/>
              </a:lnSpc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2,5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до </a:t>
            </a:r>
            <a:r>
              <a:rPr lang="ru-RU" sz="3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50</a:t>
            </a:r>
            <a:r>
              <a:rPr lang="ru-RU" sz="4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млн рублей </a:t>
            </a:r>
            <a:b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(аванс от 10%)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800589" y="5857169"/>
            <a:ext cx="1115268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Прямоугольник 33"/>
          <p:cNvSpPr>
            <a:spLocks noChangeArrowheads="1"/>
          </p:cNvSpPr>
          <p:nvPr/>
        </p:nvSpPr>
        <p:spPr bwMode="auto">
          <a:xfrm>
            <a:off x="1959128" y="5924047"/>
            <a:ext cx="9711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50938">
              <a:lnSpc>
                <a:spcPct val="90000"/>
              </a:lnSpc>
              <a:spcBef>
                <a:spcPts val="1263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150938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150938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150938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150938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50938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50938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50938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50938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6 %</a:t>
            </a:r>
            <a:r>
              <a:rPr lang="ru-RU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 </a:t>
            </a: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российское </a:t>
            </a:r>
            <a:r>
              <a:rPr lang="ru-RU" altLang="ru-RU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оборудование</a:t>
            </a:r>
            <a:r>
              <a:rPr lang="ru-RU" altLang="ru-RU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8 %</a:t>
            </a:r>
            <a:r>
              <a:rPr lang="ru-RU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иностранное оборудование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34275" y="7615287"/>
            <a:ext cx="744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Подробнее на сайте по мерам поддержки сельхозкооперации (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  <a:hlinkClick r:id="rId9"/>
              </a:rPr>
              <a:t>https://agro-coop.ru/lizingovaya-podderzhka</a:t>
            </a: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AD94DFA-6989-43A1-A1A0-A3FFD4EC94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6" y="7524835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Прямоугольник 37"/>
          <p:cNvSpPr/>
          <p:nvPr/>
        </p:nvSpPr>
        <p:spPr>
          <a:xfrm>
            <a:off x="287338" y="6746782"/>
            <a:ext cx="5975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Для сельхозкооперативов и членов зарегистрированных </a:t>
            </a:r>
            <a:r>
              <a:rPr lang="ru-RU" b="1" dirty="0">
                <a:latin typeface="Century Gothic" panose="020B0502020202020204" pitchFamily="34" charset="0"/>
              </a:rPr>
              <a:t>не </a:t>
            </a:r>
            <a:r>
              <a:rPr lang="en-US" b="1" dirty="0">
                <a:latin typeface="Century Gothic" panose="020B0502020202020204" pitchFamily="34" charset="0"/>
              </a:rPr>
              <a:t>&gt;</a:t>
            </a:r>
            <a:r>
              <a:rPr lang="ru-RU" b="1" dirty="0">
                <a:latin typeface="Century Gothic" panose="020B0502020202020204" pitchFamily="34" charset="0"/>
              </a:rPr>
              <a:t>12 месяцев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145754" y="6767196"/>
            <a:ext cx="537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Для сельхозкооперативов и членов зарегистрированных</a:t>
            </a:r>
            <a:r>
              <a:rPr lang="ru-RU" b="1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 &gt;</a:t>
            </a:r>
            <a:r>
              <a:rPr lang="ru-RU" b="1" dirty="0">
                <a:latin typeface="Century Gothic" panose="020B0502020202020204" pitchFamily="34" charset="0"/>
              </a:rPr>
              <a:t>12 месяцев</a:t>
            </a:r>
          </a:p>
        </p:txBody>
      </p:sp>
      <p:pic>
        <p:nvPicPr>
          <p:cNvPr id="40" name="Picture 2" descr="https://online.smartyprint.ru/uploads/store/product/icons/6959370575d442343a49704.16727815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61471" y="222498"/>
            <a:ext cx="841393" cy="9255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41" name="TextBox 40"/>
          <p:cNvSpPr txBox="1"/>
          <p:nvPr/>
        </p:nvSpPr>
        <p:spPr>
          <a:xfrm>
            <a:off x="10760106" y="585841"/>
            <a:ext cx="1807983" cy="429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Комплекс мер поддержки </a:t>
            </a:r>
          </a:p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сельхозкооперативов </a:t>
            </a:r>
          </a:p>
        </p:txBody>
      </p:sp>
    </p:spTree>
    <p:extLst>
      <p:ext uri="{BB962C8B-B14F-4D97-AF65-F5344CB8AC3E}">
        <p14:creationId xmlns:p14="http://schemas.microsoft.com/office/powerpoint/2010/main" val="179378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337" y="47144"/>
            <a:ext cx="11885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400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РЕЗУЛЬТАТЫ ФИНАНСОВОЙ ПОДДЕРЖКИ  СЕЛЬХОЗКООПЕРАЦИИ </a:t>
            </a:r>
            <a:endParaRPr lang="ru-RU" sz="2400" b="1" kern="0" spc="-13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lvl="1">
              <a:defRPr/>
            </a:pPr>
            <a:r>
              <a:rPr lang="ru-RU" sz="2400" b="1" kern="0" spc="-13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в рамках КОМПЛЕКСА </a:t>
            </a:r>
            <a:r>
              <a:rPr lang="ru-RU" sz="2400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МЕР ПОДДЕРЖКИ </a:t>
            </a:r>
            <a:endParaRPr lang="ru-RU" sz="2400" b="1" kern="0" spc="-13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lvl="1">
              <a:defRPr/>
            </a:pPr>
            <a:r>
              <a:rPr lang="ru-RU" sz="2400" b="1" kern="0" spc="-13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(«</a:t>
            </a:r>
            <a:r>
              <a:rPr lang="ru-RU" sz="2400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КОРОБОЧНОГО» ПРОДУКТА)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7464" y="6890726"/>
            <a:ext cx="5365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Проекты по развитию СХК в рамках НГС,</a:t>
            </a:r>
          </a:p>
          <a:p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alt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т.ч</a:t>
            </a: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АО «Корпорация «МСП» и АО «МСП Банк» в </a:t>
            </a:r>
            <a:r>
              <a:rPr lang="ru-RU" altLang="ru-RU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Пензенская область 2018-2021гг</a:t>
            </a:r>
            <a:r>
              <a:rPr lang="ru-RU" altLang="ru-RU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662901" y="2456063"/>
            <a:ext cx="870704" cy="1640256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29" name="Прямоугольник 28"/>
          <p:cNvSpPr/>
          <p:nvPr/>
        </p:nvSpPr>
        <p:spPr>
          <a:xfrm>
            <a:off x="7751622" y="2107736"/>
            <a:ext cx="903515" cy="2003622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30" name="TextBox 29"/>
          <p:cNvSpPr txBox="1"/>
          <p:nvPr/>
        </p:nvSpPr>
        <p:spPr>
          <a:xfrm>
            <a:off x="6713105" y="3559302"/>
            <a:ext cx="9901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20,4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00493" y="3569153"/>
            <a:ext cx="921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26,9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18466" y="2107736"/>
            <a:ext cx="787365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855157" y="1733706"/>
            <a:ext cx="76174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bject 7"/>
          <p:cNvSpPr txBox="1">
            <a:spLocks noChangeArrowheads="1"/>
          </p:cNvSpPr>
          <p:nvPr/>
        </p:nvSpPr>
        <p:spPr bwMode="auto">
          <a:xfrm>
            <a:off x="10346021" y="2771495"/>
            <a:ext cx="1837881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 indent="441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6726"/>
              </a:lnSpc>
              <a:defRPr/>
            </a:pPr>
            <a:r>
              <a:rPr lang="ru-RU" altLang="ru-RU" sz="5544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8</a:t>
            </a:r>
            <a:r>
              <a:rPr lang="en-US" altLang="ru-RU" sz="5544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3</a:t>
            </a:r>
            <a:r>
              <a:rPr lang="ru-RU" altLang="ru-RU" sz="5544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lang="ru-RU" altLang="ru-RU" sz="5544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8</a:t>
            </a:r>
            <a:endParaRPr lang="ru-RU" altLang="ru-RU" sz="5544" b="1" spc="-131" dirty="0">
              <a:solidFill>
                <a:srgbClr val="BB3E2D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766994" y="3394933"/>
            <a:ext cx="1977909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b="1" dirty="0">
                <a:solidFill>
                  <a:srgbClr val="BB3E2D"/>
                </a:solidFill>
                <a:latin typeface="Century Gothic" panose="020B0502020202020204" pitchFamily="34" charset="0"/>
              </a:rPr>
              <a:t>млрд рублей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6601860" y="1042154"/>
            <a:ext cx="2866941" cy="550951"/>
            <a:chOff x="5239791" y="917983"/>
            <a:chExt cx="2275434" cy="437279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5239791" y="1355262"/>
              <a:ext cx="62491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5854541" y="1066122"/>
              <a:ext cx="402906" cy="2891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6252052" y="1068342"/>
              <a:ext cx="97747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V="1">
              <a:off x="7221915" y="917983"/>
              <a:ext cx="293310" cy="1516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4" name="Прямоугольник 43"/>
          <p:cNvSpPr/>
          <p:nvPr/>
        </p:nvSpPr>
        <p:spPr>
          <a:xfrm>
            <a:off x="416293" y="1447242"/>
            <a:ext cx="45756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Консолидированный объем финансовой и гарантийной поддержки:</a:t>
            </a:r>
          </a:p>
          <a:p>
            <a:endParaRPr lang="ru-RU" altLang="ru-RU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432054" indent="-432054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Финансовая поддержка СХК в рамках НГС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«МСП» и АО «МСП Банк»</a:t>
            </a:r>
          </a:p>
          <a:p>
            <a:pPr marL="432054" indent="-432054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Грантовая поддержка СПоК на развитие МТБ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Минсельхоза России</a:t>
            </a:r>
          </a:p>
          <a:p>
            <a:pPr marL="432054" indent="-432054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Программа развития сельхозкооперации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</a:t>
            </a:r>
            <a:r>
              <a:rPr lang="ru-RU" alt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Росагролизинг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pPr marL="432054" indent="-432054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Финансовая поддержка                          </a:t>
            </a:r>
          </a:p>
          <a:p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</a:t>
            </a:r>
            <a:r>
              <a:rPr lang="ru-RU" alt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Россельхозбанк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5.     Финансовая поддержка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ПАО Сбербанк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27" y="1682513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5660932" y="3344214"/>
            <a:ext cx="809865" cy="744818"/>
          </a:xfrm>
          <a:prstGeom prst="rect">
            <a:avLst/>
          </a:prstGeom>
          <a:solidFill>
            <a:srgbClr val="CCC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74709" y="3889432"/>
            <a:ext cx="1028864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млрд руб.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67332" y="2976311"/>
            <a:ext cx="787365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2017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5663339" y="1580977"/>
            <a:ext cx="966573" cy="8884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710271" y="3566221"/>
            <a:ext cx="99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11,7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8855609" y="2232141"/>
            <a:ext cx="903515" cy="1891219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87" name="TextBox 86"/>
          <p:cNvSpPr txBox="1"/>
          <p:nvPr/>
        </p:nvSpPr>
        <p:spPr>
          <a:xfrm>
            <a:off x="8933105" y="3600114"/>
            <a:ext cx="921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,</a:t>
            </a:r>
            <a:r>
              <a:rPr lang="en-US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252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8926492" y="1762780"/>
            <a:ext cx="76174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2020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6889438" y="6862874"/>
            <a:ext cx="5197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32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altLang="ru-RU" sz="32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68</a:t>
            </a:r>
            <a:r>
              <a:rPr lang="ru-RU" altLang="ru-RU" sz="32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altLang="ru-RU" sz="20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субъектов </a:t>
            </a:r>
            <a:r>
              <a:rPr lang="ru-RU" altLang="ru-RU" sz="2000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МСП </a:t>
            </a:r>
            <a:r>
              <a:rPr lang="ru-RU" altLang="ru-RU" sz="20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в АПК в </a:t>
            </a:r>
            <a:r>
              <a:rPr lang="ru-RU" altLang="ru-RU" sz="2000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т.ч. </a:t>
            </a:r>
            <a:r>
              <a:rPr lang="ru-RU" altLang="ru-RU" sz="3200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lang="ru-RU" altLang="ru-RU" sz="32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altLang="ru-RU" sz="3200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СХК </a:t>
            </a:r>
            <a:endParaRPr lang="ru-RU" altLang="ru-RU" sz="1400" b="1" spc="-131" dirty="0">
              <a:solidFill>
                <a:srgbClr val="BB3E2D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61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65" y="1298413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79" y="1341674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64" y="2548729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6608512" y="3878725"/>
            <a:ext cx="99151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млрд руб.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734077" y="3903373"/>
            <a:ext cx="976648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млрд руб.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15545" y="3903373"/>
            <a:ext cx="1022576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млрд руб.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0745487" y="2382430"/>
            <a:ext cx="179728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16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2018-2020 </a:t>
            </a:r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гг.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3" name="Объект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15524"/>
              </p:ext>
            </p:extLst>
          </p:nvPr>
        </p:nvGraphicFramePr>
        <p:xfrm>
          <a:off x="2428300" y="8156015"/>
          <a:ext cx="8697381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orelDRAW" r:id="rId5" imgW="5849280" imgH="42120" progId="">
                  <p:embed/>
                </p:oleObj>
              </mc:Choice>
              <mc:Fallback>
                <p:oleObj name="CorelDRAW" r:id="rId5" imgW="5849280" imgH="42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300" y="8156015"/>
                        <a:ext cx="8697381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Прямоугольник 73"/>
          <p:cNvSpPr/>
          <p:nvPr/>
        </p:nvSpPr>
        <p:spPr>
          <a:xfrm>
            <a:off x="488122" y="4832672"/>
            <a:ext cx="448284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Консолидированный объем финансовой и гарантийной поддержки в рамках Национальной гарантийной системы* :</a:t>
            </a:r>
          </a:p>
          <a:p>
            <a:endParaRPr lang="ru-RU" altLang="ru-RU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«МСП»</a:t>
            </a:r>
          </a:p>
          <a:p>
            <a:pPr marL="342900" indent="-342900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«МСП Банк»</a:t>
            </a:r>
          </a:p>
          <a:p>
            <a:pPr marL="342900" indent="-342900">
              <a:buAutoNum type="arabicPeriod"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Региональные гарантийные организации 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6651129" y="5635255"/>
            <a:ext cx="870704" cy="8888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121" name="Прямоугольник 120"/>
          <p:cNvSpPr/>
          <p:nvPr/>
        </p:nvSpPr>
        <p:spPr>
          <a:xfrm>
            <a:off x="7739850" y="5453392"/>
            <a:ext cx="903515" cy="10857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122" name="TextBox 121"/>
          <p:cNvSpPr txBox="1"/>
          <p:nvPr/>
        </p:nvSpPr>
        <p:spPr>
          <a:xfrm>
            <a:off x="7924796" y="6007554"/>
            <a:ext cx="921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5,2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5649160" y="6113194"/>
            <a:ext cx="809865" cy="403606"/>
          </a:xfrm>
          <a:prstGeom prst="rect">
            <a:avLst/>
          </a:prstGeom>
          <a:solidFill>
            <a:srgbClr val="CCC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128" name="TextBox 127"/>
          <p:cNvSpPr txBox="1"/>
          <p:nvPr/>
        </p:nvSpPr>
        <p:spPr>
          <a:xfrm>
            <a:off x="5772930" y="6015255"/>
            <a:ext cx="9901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0,7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8843837" y="5624629"/>
            <a:ext cx="903515" cy="926499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130" name="TextBox 129"/>
          <p:cNvSpPr txBox="1"/>
          <p:nvPr/>
        </p:nvSpPr>
        <p:spPr>
          <a:xfrm>
            <a:off x="9007991" y="6048430"/>
            <a:ext cx="921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4,6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719415" y="6307828"/>
            <a:ext cx="78736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Arial Narrow" panose="020B0606020202030204" pitchFamily="34" charset="0"/>
              </a:rPr>
              <a:t>млрд руб.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821184" y="5997703"/>
            <a:ext cx="9901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2,3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7828745" y="6311372"/>
            <a:ext cx="78736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Arial Narrow" panose="020B0606020202030204" pitchFamily="34" charset="0"/>
              </a:rPr>
              <a:t>млрд руб.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902634" y="6343269"/>
            <a:ext cx="78736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Arial Narrow" panose="020B0606020202030204" pitchFamily="34" charset="0"/>
              </a:rPr>
              <a:t>млрд руб.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680968" y="6300739"/>
            <a:ext cx="78736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Arial Narrow" panose="020B0606020202030204" pitchFamily="34" charset="0"/>
              </a:rPr>
              <a:t>млрд руб.</a:t>
            </a:r>
          </a:p>
        </p:txBody>
      </p:sp>
      <p:sp>
        <p:nvSpPr>
          <p:cNvPr id="138" name="object 7"/>
          <p:cNvSpPr txBox="1">
            <a:spLocks noChangeArrowheads="1"/>
          </p:cNvSpPr>
          <p:nvPr/>
        </p:nvSpPr>
        <p:spPr bwMode="auto">
          <a:xfrm>
            <a:off x="10279185" y="5148344"/>
            <a:ext cx="1837881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4288" indent="441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6726"/>
              </a:lnSpc>
              <a:defRPr/>
            </a:pPr>
            <a:r>
              <a:rPr lang="ru-RU" altLang="ru-RU" sz="5544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15,7</a:t>
            </a:r>
            <a:endParaRPr lang="ru-RU" altLang="ru-RU" sz="5544" b="1" spc="-131" dirty="0">
              <a:solidFill>
                <a:srgbClr val="BB3E2D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0771875" y="5805759"/>
            <a:ext cx="1977909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64" b="1" dirty="0">
                <a:solidFill>
                  <a:srgbClr val="BB3E2D"/>
                </a:solidFill>
                <a:latin typeface="Century Gothic" panose="020B0502020202020204" pitchFamily="34" charset="0"/>
              </a:rPr>
              <a:t>млрд рублей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0766994" y="4804211"/>
            <a:ext cx="179728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16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2018-2021 </a:t>
            </a:r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гг.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679481" y="5270596"/>
            <a:ext cx="787365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</a:t>
            </a:r>
            <a:r>
              <a:rPr lang="en-US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7816172" y="5119854"/>
            <a:ext cx="76174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</a:t>
            </a:r>
            <a:r>
              <a:rPr lang="en-US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42" y="4845373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TextBox 143"/>
          <p:cNvSpPr txBox="1"/>
          <p:nvPr/>
        </p:nvSpPr>
        <p:spPr>
          <a:xfrm>
            <a:off x="5649613" y="5767031"/>
            <a:ext cx="787365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2017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8919406" y="5287152"/>
            <a:ext cx="76174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2020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6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0" y="4684561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693" y="4866046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45" y="5339449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7008939" y="7260040"/>
            <a:ext cx="3665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на сумму </a:t>
            </a:r>
            <a:r>
              <a:rPr lang="ru-RU" altLang="ru-RU" sz="28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3 123,8</a:t>
            </a:r>
            <a:r>
              <a:rPr lang="ru-RU" altLang="ru-RU" sz="2800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altLang="ru-RU" b="1" spc="-131" dirty="0" smtClean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млн </a:t>
            </a:r>
            <a:r>
              <a:rPr lang="ru-RU" altLang="ru-RU" b="1" spc="-131" dirty="0">
                <a:solidFill>
                  <a:srgbClr val="BB3E2D"/>
                </a:solidFill>
                <a:latin typeface="Century Gothic" panose="020B0502020202020204" pitchFamily="34" charset="0"/>
                <a:cs typeface="Arial"/>
              </a:rPr>
              <a:t>рублей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9848993" y="6048431"/>
            <a:ext cx="903515" cy="524206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80" name="TextBox 79"/>
          <p:cNvSpPr txBox="1"/>
          <p:nvPr/>
        </p:nvSpPr>
        <p:spPr>
          <a:xfrm>
            <a:off x="10002873" y="6049391"/>
            <a:ext cx="921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3,6</a:t>
            </a:r>
            <a:endParaRPr lang="ru-RU" sz="252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9924562" y="5627155"/>
            <a:ext cx="761748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202</a:t>
            </a:r>
            <a:r>
              <a:rPr lang="en-US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lang="ru-RU" sz="1323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2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49" y="5206049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9917283" y="6353896"/>
            <a:ext cx="78736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Arial Narrow" panose="020B0606020202030204" pitchFamily="34" charset="0"/>
              </a:rPr>
              <a:t>млрд руб.</a:t>
            </a:r>
          </a:p>
        </p:txBody>
      </p:sp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607BED93-F195-4E33-BD4B-7B2383279A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3" y="7827941"/>
            <a:ext cx="3458229" cy="765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9" name="Picture 2" descr="https://online.smartyprint.ru/uploads/store/product/icons/6959370575d442343a49704.16727815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61471" y="222498"/>
            <a:ext cx="841393" cy="9255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84" name="TextBox 83"/>
          <p:cNvSpPr txBox="1"/>
          <p:nvPr/>
        </p:nvSpPr>
        <p:spPr>
          <a:xfrm>
            <a:off x="10760106" y="585841"/>
            <a:ext cx="1807983" cy="429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Комплекс мер поддержки </a:t>
            </a:r>
          </a:p>
          <a:p>
            <a:r>
              <a:rPr lang="ru-RU" sz="1323" b="1" dirty="0">
                <a:solidFill>
                  <a:srgbClr val="48545A"/>
                </a:solidFill>
                <a:latin typeface="Arial Narrow" panose="020B0606020202030204" pitchFamily="34" charset="0"/>
              </a:rPr>
              <a:t>сельхозкооперативов </a:t>
            </a:r>
          </a:p>
        </p:txBody>
      </p:sp>
      <p:pic>
        <p:nvPicPr>
          <p:cNvPr id="76" name="Picture 2" descr="https://darfoundation.ru/wp-content/uploads/2021/02/penzenskaya_coa_b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9" y="6777990"/>
            <a:ext cx="775299" cy="10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рямоугольник 76"/>
          <p:cNvSpPr/>
          <p:nvPr/>
        </p:nvSpPr>
        <p:spPr>
          <a:xfrm>
            <a:off x="9876689" y="3074669"/>
            <a:ext cx="903515" cy="106393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78" name="TextBox 77"/>
          <p:cNvSpPr txBox="1"/>
          <p:nvPr/>
        </p:nvSpPr>
        <p:spPr>
          <a:xfrm>
            <a:off x="9931325" y="3615354"/>
            <a:ext cx="9216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2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12</a:t>
            </a:r>
            <a:r>
              <a:rPr lang="ru-RU" sz="2520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,</a:t>
            </a:r>
            <a:r>
              <a:rPr lang="ru-RU" sz="252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ru-RU" sz="252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9959002" y="2612410"/>
            <a:ext cx="761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2021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8" name="Рисунок 18"/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289" y="2191304"/>
            <a:ext cx="540486" cy="5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9813765" y="3918613"/>
            <a:ext cx="1022576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8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млрд руб.</a:t>
            </a:r>
          </a:p>
        </p:txBody>
      </p:sp>
    </p:spTree>
    <p:extLst>
      <p:ext uri="{BB962C8B-B14F-4D97-AF65-F5344CB8AC3E}">
        <p14:creationId xmlns:p14="http://schemas.microsoft.com/office/powerpoint/2010/main" val="388817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Прямая соединительная линия 84"/>
          <p:cNvCxnSpPr/>
          <p:nvPr/>
        </p:nvCxnSpPr>
        <p:spPr>
          <a:xfrm flipH="1">
            <a:off x="3289412" y="8119075"/>
            <a:ext cx="66338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06486" y="120841"/>
            <a:ext cx="8869652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3024" b="1" kern="0" spc="-13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/>
              </a:rPr>
              <a:t>ДИНАМИКА РАЗВИТИЯ СЕЛЬСКОХОЗЯЙСТВЕННОЙ КООПЕРАЦИИ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DB95-3788-4E92-8CD1-24EC2339F73A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0130286" y="1185961"/>
            <a:ext cx="2218877" cy="325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sz="1512" dirty="0">
                <a:latin typeface="Century Gothic" panose="020B0502020202020204" pitchFamily="34" charset="0"/>
              </a:rPr>
              <a:t>по данным Росстата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F7EFA76A-5D09-4D36-BE3E-5B146B876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9" y="892599"/>
            <a:ext cx="8286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C23927-E887-4F4C-9259-449D3D7A01E3}"/>
              </a:ext>
            </a:extLst>
          </p:cNvPr>
          <p:cNvSpPr txBox="1"/>
          <p:nvPr/>
        </p:nvSpPr>
        <p:spPr>
          <a:xfrm>
            <a:off x="1522320" y="1123855"/>
            <a:ext cx="432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Федеральная служба</a:t>
            </a:r>
          </a:p>
          <a:p>
            <a:r>
              <a:rPr lang="ru-RU" sz="1600" dirty="0">
                <a:latin typeface="Century Gothic" panose="020B0502020202020204" pitchFamily="34" charset="0"/>
              </a:rPr>
              <a:t>государственной статистики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28953"/>
              </p:ext>
            </p:extLst>
          </p:nvPr>
        </p:nvGraphicFramePr>
        <p:xfrm>
          <a:off x="5237102" y="2674856"/>
          <a:ext cx="7515226" cy="555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712621"/>
              </p:ext>
            </p:extLst>
          </p:nvPr>
        </p:nvGraphicFramePr>
        <p:xfrm>
          <a:off x="0" y="3565500"/>
          <a:ext cx="5351626" cy="338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93500" y="1926660"/>
            <a:ext cx="5709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ru-RU" sz="1600" b="1" i="0" u="none" strike="noStrike" kern="1200" spc="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 dirty="0" smtClean="0">
                <a:latin typeface="Century Gothic" panose="020B0502020202020204" pitchFamily="34" charset="0"/>
              </a:rPr>
              <a:t>Динамика показателей хозяйственной деятельности с-х потребительских кооперативов 2016-2020 гг., </a:t>
            </a:r>
          </a:p>
          <a:p>
            <a:pPr algn="ctr">
              <a:defRPr lang="ru-RU" sz="1600" b="1" i="0" u="none" strike="noStrike" kern="1200" spc="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 dirty="0" smtClean="0">
                <a:latin typeface="Century Gothic" panose="020B0502020202020204" pitchFamily="34" charset="0"/>
              </a:rPr>
              <a:t>Млн руб.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040" y="1952715"/>
            <a:ext cx="6299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lang="ru-RU" sz="1600" b="0" i="0" u="none" strike="noStrike" kern="1200" spc="0" baseline="0" dirty="0" smtClean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 dirty="0" smtClean="0">
                <a:latin typeface="Century Gothic" panose="020B0502020202020204" pitchFamily="34" charset="0"/>
              </a:rPr>
              <a:t>Численность сельскохозяйственных потребительских кооперативов </a:t>
            </a:r>
          </a:p>
          <a:p>
            <a:pPr algn="ctr">
              <a:defRPr lang="ru-RU" sz="1600" b="0" i="0" u="none" strike="noStrike" kern="1200" spc="0" baseline="0" dirty="0" smtClean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 dirty="0" smtClean="0">
                <a:latin typeface="Century Gothic" panose="020B0502020202020204" pitchFamily="34" charset="0"/>
              </a:rPr>
              <a:t>(без кредитных)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BD473B5-5117-43CB-A1D4-CBA318B20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" y="167386"/>
            <a:ext cx="3458229" cy="7656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47598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47742</TotalTime>
  <Words>4779</Words>
  <Application>Microsoft Office PowerPoint</Application>
  <PresentationFormat>Произвольный</PresentationFormat>
  <Paragraphs>1127</Paragraphs>
  <Slides>39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4" baseType="lpstr">
      <vt:lpstr>Arial</vt:lpstr>
      <vt:lpstr>Arial Narrow</vt:lpstr>
      <vt:lpstr>Calibri</vt:lpstr>
      <vt:lpstr>Calibri Light</vt:lpstr>
      <vt:lpstr>Century Gothic</vt:lpstr>
      <vt:lpstr>Helvetica</vt:lpstr>
      <vt:lpstr>Open Sans</vt:lpstr>
      <vt:lpstr>Playfair Display Black</vt:lpstr>
      <vt:lpstr>Tahoma</vt:lpstr>
      <vt:lpstr>Times New Roman</vt:lpstr>
      <vt:lpstr>Trebuchet MS</vt:lpstr>
      <vt:lpstr>Wingdings</vt:lpstr>
      <vt:lpstr>Тема Office</vt:lpstr>
      <vt:lpstr>CorelDRAW</vt:lpstr>
      <vt:lpstr>Точечный рисунок</vt:lpstr>
      <vt:lpstr>Презентация PowerPoint</vt:lpstr>
      <vt:lpstr>О КОРПОРАЦИИ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Типовое готовое решение  в отрасли кролиководства  для создания и развития сельскохозяйственных кооперативов</vt:lpstr>
      <vt:lpstr>ДЛЯ КОГО РАЗРАБОТАНО ТИПОВОЕ ГОТОВОЕ РЕШЕНИЕ</vt:lpstr>
      <vt:lpstr>ЭТАПЫ РЕАЛИЗАЦИИ ПРОЕКТА В ОТРАСЛИ КРОЛИКОВОДСТВА</vt:lpstr>
      <vt:lpstr>Комплекс мер поддержки «коробочный продукт» для сельскохозяйственных кооперативов и фермеров-членов сельскохозяйственных кооперативов*</vt:lpstr>
      <vt:lpstr>ДЛЯ ЧЕГО НУЖНЫ СЕЛЬСКОХОЗЯЙСТВЕННЫЕ КООПЕРАТИВЫ</vt:lpstr>
      <vt:lpstr>ПОДДЕРЖКА СЕЛЬСКОХОЗЯЙСТВЕННОЙ КООПЕРАЦИИ</vt:lpstr>
      <vt:lpstr> СОЮЗ КРОЛИКОВОДОВ</vt:lpstr>
      <vt:lpstr>Презентация PowerPoint</vt:lpstr>
      <vt:lpstr>РАБОТА С ТИПОВЫМ ГОТОВЫМ РЕШЕНИЕМ</vt:lpstr>
      <vt:lpstr>РАБОТА С ТИПОВЫМ ГОТОВЫМ РЕШЕНИЕМ</vt:lpstr>
      <vt:lpstr>РАБОТА С ТИПОВЫМ ГОТОВЫМ РЕШЕНИЕМ –  ФИНАНСОВЫЙ ПЛАН КФХ, КФХ – члена СПоК</vt:lpstr>
      <vt:lpstr>РАБОТА С ТИПОВЫМ ГОТОВЫМ РЕШЕНИЕМ –  ФИНАНСОВЫЙ ПЛАН КФХ, КФХ – члена СПоК</vt:lpstr>
      <vt:lpstr>РАБОТА С ТИПОВЫМ ГОТОВЫМ РЕШЕНИЕМ СХК –  ИНВЕСТИЦИОННАЯ ПРОГРАММА</vt:lpstr>
      <vt:lpstr> РАБОТА С ТИПОВЫМ ГОТОВЫМ РЕШЕНИЕМ –  ФИНАНСОВЫЙ ПЛАН СХК </vt:lpstr>
      <vt:lpstr> ПОДДЕРЖКА В ЧАСТИ РАСШИРЕНИЯ РЫНКОВ СБЫТА ПРОДУКЦИИ</vt:lpstr>
      <vt:lpstr>РАССЧИТАЙТЕ ТИПОВОЕ ГОТОВОЕ РЕШЕНИЕ В ОТРАСЛИ КРОЛИКОВОДСТВА</vt:lpstr>
      <vt:lpstr>   КОНТАКТЫ: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Спасокукоцкий А.А.</dc:creator>
  <cp:lastModifiedBy>Петрикова Ольга Сергеевна</cp:lastModifiedBy>
  <cp:revision>3757</cp:revision>
  <cp:lastPrinted>2021-02-01T15:46:22Z</cp:lastPrinted>
  <dcterms:created xsi:type="dcterms:W3CDTF">2015-12-16T13:43:54Z</dcterms:created>
  <dcterms:modified xsi:type="dcterms:W3CDTF">2021-08-20T15:47:22Z</dcterms:modified>
</cp:coreProperties>
</file>